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2.xml" ContentType="application/vnd.openxmlformats-officedocument.themeOverride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3.xml" ContentType="application/vnd.openxmlformats-officedocument.themeOverride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9.xml" ContentType="application/vnd.openxmlformats-officedocument.themeOverride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charts/chart24.xml" ContentType="application/vnd.openxmlformats-officedocument.drawingml.chart+xml"/>
  <Override PartName="/ppt/theme/themeOverride24.xml" ContentType="application/vnd.openxmlformats-officedocument.themeOverr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charts/chart36.xml" ContentType="application/vnd.openxmlformats-officedocument.drawingml.chart+xml"/>
  <Override PartName="/ppt/theme/themeOverride36.xml" ContentType="application/vnd.openxmlformats-officedocument.themeOverride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charts/chart39.xml" ContentType="application/vnd.openxmlformats-officedocument.drawingml.chart+xml"/>
  <Override PartName="/ppt/theme/themeOverride39.xml" ContentType="application/vnd.openxmlformats-officedocument.themeOverride+xml"/>
  <Override PartName="/ppt/charts/chart40.xml" ContentType="application/vnd.openxmlformats-officedocument.drawingml.chart+xml"/>
  <Override PartName="/ppt/theme/themeOverride40.xml" ContentType="application/vnd.openxmlformats-officedocument.themeOverride+xml"/>
  <Override PartName="/ppt/charts/chart4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41.xml" ContentType="application/vnd.openxmlformats-officedocument.themeOverride+xml"/>
  <Override PartName="/ppt/charts/chart42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2.xml" ContentType="application/vnd.openxmlformats-officedocument.themeOverride+xml"/>
  <Override PartName="/ppt/charts/chart43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43.xml" ContentType="application/vnd.openxmlformats-officedocument.themeOverride+xml"/>
  <Override PartName="/ppt/charts/chart4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44.xml" ContentType="application/vnd.openxmlformats-officedocument.themeOverride+xml"/>
  <Override PartName="/ppt/charts/chart45.xml" ContentType="application/vnd.openxmlformats-officedocument.drawingml.chart+xml"/>
  <Override PartName="/ppt/theme/themeOverride4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6" r:id="rId28"/>
    <p:sldId id="555" r:id="rId29"/>
    <p:sldId id="447" r:id="rId30"/>
    <p:sldId id="453" r:id="rId31"/>
    <p:sldId id="454" r:id="rId32"/>
    <p:sldId id="455" r:id="rId33"/>
    <p:sldId id="463" r:id="rId34"/>
    <p:sldId id="478" r:id="rId35"/>
    <p:sldId id="471" r:id="rId36"/>
    <p:sldId id="485" r:id="rId37"/>
    <p:sldId id="487" r:id="rId38"/>
    <p:sldId id="489" r:id="rId39"/>
    <p:sldId id="491" r:id="rId40"/>
    <p:sldId id="556" r:id="rId41"/>
    <p:sldId id="557" r:id="rId42"/>
    <p:sldId id="558" r:id="rId43"/>
    <p:sldId id="559" r:id="rId44"/>
    <p:sldId id="560" r:id="rId45"/>
    <p:sldId id="561" r:id="rId46"/>
    <p:sldId id="562" r:id="rId47"/>
    <p:sldId id="401" r:id="rId48"/>
    <p:sldId id="397" r:id="rId49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FF"/>
    <a:srgbClr val="AA0015"/>
    <a:srgbClr val="EE7612"/>
    <a:srgbClr val="001132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98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6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7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8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9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0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1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2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7.bin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8.bin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9.bin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0.bin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1.bin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2.bin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3.bin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4.bin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5.bin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6.bin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7.bin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8.bin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9.bin"/><Relationship Id="rId1" Type="http://schemas.openxmlformats.org/officeDocument/2006/relationships/themeOverride" Target="../theme/themeOverride35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0.bin"/><Relationship Id="rId1" Type="http://schemas.openxmlformats.org/officeDocument/2006/relationships/themeOverride" Target="../theme/themeOverride36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1.bin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2.bin"/><Relationship Id="rId1" Type="http://schemas.openxmlformats.org/officeDocument/2006/relationships/themeOverride" Target="../theme/themeOverride38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3.bin"/><Relationship Id="rId1" Type="http://schemas.openxmlformats.org/officeDocument/2006/relationships/themeOverride" Target="../theme/themeOverride39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4.bin"/><Relationship Id="rId1" Type="http://schemas.openxmlformats.org/officeDocument/2006/relationships/themeOverride" Target="../theme/themeOverrid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1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../embeddings/oleObject25.bin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2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../embeddings/oleObject26.bin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3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../embeddings/oleObject27.bin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4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../embeddings/oleObject28.bin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45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200">
                <a:latin typeface="+mn-lt"/>
              </a:rPr>
              <a:t>Total New Requests</a:t>
            </a:r>
          </a:p>
        </c:rich>
      </c:tx>
      <c:layout>
        <c:manualLayout>
          <c:xMode val="edge"/>
          <c:yMode val="edge"/>
          <c:x val="9.9810258092738413E-2"/>
          <c:y val="4.26189851268591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766961682560129"/>
          <c:y val="0.13285717410323711"/>
          <c:w val="0.87498407191185534"/>
          <c:h val="0.808333333333333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Counts'!$B$26:$F$26</c:f>
              <c:numCache>
                <c:formatCode>mmm\-yy</c:formatCode>
                <c:ptCount val="5"/>
                <c:pt idx="0">
                  <c:v>43086</c:v>
                </c:pt>
                <c:pt idx="1">
                  <c:v>43118</c:v>
                </c:pt>
                <c:pt idx="2">
                  <c:v>43149</c:v>
                </c:pt>
                <c:pt idx="3">
                  <c:v>43177</c:v>
                </c:pt>
                <c:pt idx="4">
                  <c:v>43208</c:v>
                </c:pt>
              </c:numCache>
            </c:numRef>
          </c:cat>
          <c:val>
            <c:numRef>
              <c:f>'Issue Counts'!$B$27:$F$27</c:f>
              <c:numCache>
                <c:formatCode>0</c:formatCode>
                <c:ptCount val="5"/>
                <c:pt idx="0">
                  <c:v>362</c:v>
                </c:pt>
                <c:pt idx="1">
                  <c:v>638</c:v>
                </c:pt>
                <c:pt idx="2">
                  <c:v>380</c:v>
                </c:pt>
                <c:pt idx="3">
                  <c:v>419</c:v>
                </c:pt>
                <c:pt idx="4">
                  <c:v>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1-4C0F-B210-6ACB12BA3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0576"/>
        <c:axId val="102620968"/>
      </c:barChart>
      <c:dateAx>
        <c:axId val="102620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2096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576"/>
        <c:crosses val="autoZero"/>
        <c:crossBetween val="between"/>
      </c:valAx>
      <c:spPr>
        <a:solidFill>
          <a:srgbClr val="FFFFFF"/>
        </a:solidFill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chemeClr val="bg1">
          <a:lumMod val="50000"/>
        </a:schemeClr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Web Visits Per Month - Other Sites</a:t>
            </a:r>
          </a:p>
        </c:rich>
      </c:tx>
      <c:layout>
        <c:manualLayout>
          <c:xMode val="edge"/>
          <c:yMode val="edge"/>
          <c:x val="0.11244381561679791"/>
          <c:y val="3.1024934383202099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401697834645669"/>
          <c:y val="0.12826481869385861"/>
          <c:w val="0.84827263779527551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'Web Visits'!$C$23:$H$24</c:f>
              <c:strCache>
                <c:ptCount val="6"/>
                <c:pt idx="0">
                  <c:v>Dec-17</c:v>
                </c:pt>
                <c:pt idx="1">
                  <c:v>Jan-18</c:v>
                </c:pt>
                <c:pt idx="2">
                  <c:v>Feb-18</c:v>
                </c:pt>
                <c:pt idx="3">
                  <c:v>Mar-18</c:v>
                </c:pt>
                <c:pt idx="4">
                  <c:v>Apr-18</c:v>
                </c:pt>
                <c:pt idx="5">
                  <c:v>May-18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65</c:v>
                </c:pt>
                <c:pt idx="1">
                  <c:v>109</c:v>
                </c:pt>
                <c:pt idx="2">
                  <c:v>58</c:v>
                </c:pt>
                <c:pt idx="3">
                  <c:v>90</c:v>
                </c:pt>
                <c:pt idx="4">
                  <c:v>113</c:v>
                </c:pt>
                <c:pt idx="5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1-49D1-AE78-7D8D2A59B68A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Custom-publishing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'Web Visits'!$C$23:$H$24</c:f>
              <c:strCache>
                <c:ptCount val="6"/>
                <c:pt idx="0">
                  <c:v>Dec-17</c:v>
                </c:pt>
                <c:pt idx="1">
                  <c:v>Jan-18</c:v>
                </c:pt>
                <c:pt idx="2">
                  <c:v>Feb-18</c:v>
                </c:pt>
                <c:pt idx="3">
                  <c:v>Mar-18</c:v>
                </c:pt>
                <c:pt idx="4">
                  <c:v>Apr-18</c:v>
                </c:pt>
                <c:pt idx="5">
                  <c:v>May-18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1259</c:v>
                </c:pt>
                <c:pt idx="1">
                  <c:v>1867</c:v>
                </c:pt>
                <c:pt idx="2">
                  <c:v>581</c:v>
                </c:pt>
                <c:pt idx="3">
                  <c:v>362</c:v>
                </c:pt>
                <c:pt idx="4">
                  <c:v>736</c:v>
                </c:pt>
                <c:pt idx="5">
                  <c:v>1179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E1-49D1-AE78-7D8D2A59B68A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'Web Visits'!$C$23:$H$24</c:f>
              <c:strCache>
                <c:ptCount val="6"/>
                <c:pt idx="0">
                  <c:v>Dec-17</c:v>
                </c:pt>
                <c:pt idx="1">
                  <c:v>Jan-18</c:v>
                </c:pt>
                <c:pt idx="2">
                  <c:v>Feb-18</c:v>
                </c:pt>
                <c:pt idx="3">
                  <c:v>Mar-18</c:v>
                </c:pt>
                <c:pt idx="4">
                  <c:v>Apr-18</c:v>
                </c:pt>
                <c:pt idx="5">
                  <c:v>May-18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54</c:v>
                </c:pt>
                <c:pt idx="1">
                  <c:v>99</c:v>
                </c:pt>
                <c:pt idx="2">
                  <c:v>80</c:v>
                </c:pt>
                <c:pt idx="3">
                  <c:v>83</c:v>
                </c:pt>
                <c:pt idx="4">
                  <c:v>96</c:v>
                </c:pt>
                <c:pt idx="5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E1-49D1-AE78-7D8D2A59B68A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'Web Visits'!$C$23:$H$24</c:f>
              <c:strCache>
                <c:ptCount val="6"/>
                <c:pt idx="0">
                  <c:v>Dec-17</c:v>
                </c:pt>
                <c:pt idx="1">
                  <c:v>Jan-18</c:v>
                </c:pt>
                <c:pt idx="2">
                  <c:v>Feb-18</c:v>
                </c:pt>
                <c:pt idx="3">
                  <c:v>Mar-18</c:v>
                </c:pt>
                <c:pt idx="4">
                  <c:v>Apr-18</c:v>
                </c:pt>
                <c:pt idx="5">
                  <c:v>May-18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E1-49D1-AE78-7D8D2A59B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3880"/>
        <c:axId val="322384272"/>
      </c:barChart>
      <c:dateAx>
        <c:axId val="322383880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322384272"/>
        <c:crosses val="autoZero"/>
        <c:auto val="1"/>
        <c:lblOffset val="100"/>
        <c:baseTimeUnit val="months"/>
      </c:dateAx>
      <c:valAx>
        <c:axId val="32238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2.4327564523184606E-2"/>
              <c:y val="0.30828521434820649"/>
            </c:manualLayout>
          </c:layout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3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May 2018 </a:t>
            </a:r>
            <a:r>
              <a:rPr lang="en-US" sz="1200"/>
              <a:t>Traffic Sources - BU Main Sites</a:t>
            </a:r>
          </a:p>
        </c:rich>
      </c:tx>
      <c:layout>
        <c:manualLayout>
          <c:xMode val="edge"/>
          <c:yMode val="edge"/>
          <c:x val="0.16145847003499564"/>
          <c:y val="2.680074365704287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050333552055993"/>
          <c:y val="0.13333377077865266"/>
          <c:w val="0.83949666447944005"/>
          <c:h val="0.6373943569553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'Traffic Sources'!$B$2:$B$7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'Traffic Sources'!$C$2:$C$7</c:f>
              <c:numCache>
                <c:formatCode>#,##0</c:formatCode>
                <c:ptCount val="6"/>
                <c:pt idx="0">
                  <c:v>173</c:v>
                </c:pt>
                <c:pt idx="1">
                  <c:v>31403</c:v>
                </c:pt>
                <c:pt idx="2" formatCode="_(* #,##0_);_(* \(#,##0\);_(* &quot;-&quot;??_);_(@_)">
                  <c:v>43854</c:v>
                </c:pt>
                <c:pt idx="3">
                  <c:v>28420</c:v>
                </c:pt>
                <c:pt idx="4">
                  <c:v>25</c:v>
                </c:pt>
                <c:pt idx="5">
                  <c:v>12285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1E-4CFB-BFC8-ED96CD5C93BF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'Traffic Sources'!$B$2:$B$7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'Traffic Sources'!$D$2:$D$7</c:f>
              <c:numCache>
                <c:formatCode>#,##0</c:formatCode>
                <c:ptCount val="6"/>
                <c:pt idx="0">
                  <c:v>105</c:v>
                </c:pt>
                <c:pt idx="1">
                  <c:v>3972</c:v>
                </c:pt>
                <c:pt idx="2">
                  <c:v>8276</c:v>
                </c:pt>
                <c:pt idx="3">
                  <c:v>1326</c:v>
                </c:pt>
                <c:pt idx="4">
                  <c:v>40</c:v>
                </c:pt>
                <c:pt idx="5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1E-4CFB-BFC8-ED96CD5C93BF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'Traffic Sources'!$B$2:$B$7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'Traffic Sources'!$E$2:$E$7</c:f>
              <c:numCache>
                <c:formatCode>#,##0</c:formatCode>
                <c:ptCount val="6"/>
                <c:pt idx="0">
                  <c:v>172</c:v>
                </c:pt>
                <c:pt idx="1">
                  <c:v>10804</c:v>
                </c:pt>
                <c:pt idx="2">
                  <c:v>12443</c:v>
                </c:pt>
                <c:pt idx="3">
                  <c:v>6468</c:v>
                </c:pt>
                <c:pt idx="4">
                  <c:v>39</c:v>
                </c:pt>
                <c:pt idx="5">
                  <c:v>2080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1E-4CFB-BFC8-ED96CD5C93BF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'Traffic Sources'!$B$2:$B$7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'Traffic Sources'!$F$2:$F$7</c:f>
              <c:numCache>
                <c:formatCode>#,##0</c:formatCode>
                <c:ptCount val="6"/>
                <c:pt idx="0">
                  <c:v>0</c:v>
                </c:pt>
                <c:pt idx="1">
                  <c:v>14990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1E-4CFB-BFC8-ED96CD5C93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3696"/>
        <c:axId val="324164872"/>
      </c:barChart>
      <c:catAx>
        <c:axId val="32416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4872"/>
        <c:crosses val="autoZero"/>
        <c:auto val="1"/>
        <c:lblAlgn val="ctr"/>
        <c:lblOffset val="100"/>
        <c:noMultiLvlLbl val="0"/>
      </c:catAx>
      <c:valAx>
        <c:axId val="324164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3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May 2018 </a:t>
            </a:r>
            <a:r>
              <a:rPr lang="en-US" sz="1200"/>
              <a:t>Traffic Sources - HSP Micro Sites </a:t>
            </a:r>
          </a:p>
        </c:rich>
      </c:tx>
      <c:layout>
        <c:manualLayout>
          <c:xMode val="edge"/>
          <c:yMode val="edge"/>
          <c:x val="0.15469187445319335"/>
          <c:y val="4.774650043744531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6216535433070867"/>
          <c:w val="0.83454558031052717"/>
          <c:h val="0.54942650918635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'Traffic Sources'!$B$14:$B$22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  <c:pt idx="8">
                  <c:v>University Club</c:v>
                </c:pt>
              </c:strCache>
            </c:strRef>
          </c:cat>
          <c:val>
            <c:numRef>
              <c:f>'Traffic Sources'!$C$14:$C$22</c:f>
              <c:numCache>
                <c:formatCode>#,##0</c:formatCode>
                <c:ptCount val="9"/>
                <c:pt idx="0">
                  <c:v>428</c:v>
                </c:pt>
                <c:pt idx="1">
                  <c:v>906</c:v>
                </c:pt>
                <c:pt idx="2">
                  <c:v>668</c:v>
                </c:pt>
                <c:pt idx="3">
                  <c:v>0</c:v>
                </c:pt>
                <c:pt idx="4">
                  <c:v>214</c:v>
                </c:pt>
                <c:pt idx="5">
                  <c:v>0</c:v>
                </c:pt>
                <c:pt idx="6">
                  <c:v>259</c:v>
                </c:pt>
                <c:pt idx="7">
                  <c:v>10</c:v>
                </c:pt>
                <c:pt idx="8">
                  <c:v>1449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3D-413F-B61C-991B1A82D94F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'Traffic Sources'!$B$14:$B$22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  <c:pt idx="8">
                  <c:v>University Club</c:v>
                </c:pt>
              </c:strCache>
            </c:strRef>
          </c:cat>
          <c:val>
            <c:numRef>
              <c:f>'Traffic Sources'!$D$14:$D$22</c:f>
              <c:numCache>
                <c:formatCode>#,##0</c:formatCode>
                <c:ptCount val="9"/>
                <c:pt idx="0">
                  <c:v>790</c:v>
                </c:pt>
                <c:pt idx="1">
                  <c:v>390</c:v>
                </c:pt>
                <c:pt idx="2">
                  <c:v>390</c:v>
                </c:pt>
                <c:pt idx="3">
                  <c:v>0</c:v>
                </c:pt>
                <c:pt idx="4">
                  <c:v>12</c:v>
                </c:pt>
                <c:pt idx="5">
                  <c:v>0</c:v>
                </c:pt>
                <c:pt idx="6">
                  <c:v>202</c:v>
                </c:pt>
                <c:pt idx="7">
                  <c:v>65</c:v>
                </c:pt>
                <c:pt idx="8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3D-413F-B61C-991B1A82D94F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'Traffic Sources'!$B$14:$B$22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  <c:pt idx="8">
                  <c:v>University Club</c:v>
                </c:pt>
              </c:strCache>
            </c:strRef>
          </c:cat>
          <c:val>
            <c:numRef>
              <c:f>'Traffic Sources'!$E$14:$E$22</c:f>
              <c:numCache>
                <c:formatCode>#,##0</c:formatCode>
                <c:ptCount val="9"/>
                <c:pt idx="0">
                  <c:v>182</c:v>
                </c:pt>
                <c:pt idx="1">
                  <c:v>675</c:v>
                </c:pt>
                <c:pt idx="2">
                  <c:v>147</c:v>
                </c:pt>
                <c:pt idx="3">
                  <c:v>0</c:v>
                </c:pt>
                <c:pt idx="4">
                  <c:v>120</c:v>
                </c:pt>
                <c:pt idx="5">
                  <c:v>0</c:v>
                </c:pt>
                <c:pt idx="6">
                  <c:v>59</c:v>
                </c:pt>
                <c:pt idx="7">
                  <c:v>170</c:v>
                </c:pt>
                <c:pt idx="8">
                  <c:v>1939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3D-413F-B61C-991B1A82D94F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'Traffic Sources'!$B$14:$B$22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  <c:pt idx="8">
                  <c:v>University Club</c:v>
                </c:pt>
              </c:strCache>
            </c:strRef>
          </c:cat>
          <c:val>
            <c:numRef>
              <c:f>'Traffic Sources'!$F$14:$F$22</c:f>
              <c:numCache>
                <c:formatCode>#,##0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3D-413F-B61C-991B1A82D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78272"/>
        <c:axId val="324579448"/>
      </c:barChart>
      <c:catAx>
        <c:axId val="32457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9448"/>
        <c:crosses val="autoZero"/>
        <c:auto val="1"/>
        <c:lblAlgn val="ctr"/>
        <c:lblOffset val="100"/>
        <c:noMultiLvlLbl val="0"/>
      </c:catAx>
      <c:valAx>
        <c:axId val="324579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175" cap="flat" cmpd="sng" algn="ctr">
      <a:solidFill>
        <a:srgbClr val="FFFFFF">
          <a:lumMod val="50000"/>
        </a:srgbClr>
      </a:solidFill>
      <a:prstDash val="solid"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 dirty="0">
                <a:effectLst/>
              </a:rPr>
              <a:t>May 2018 </a:t>
            </a:r>
            <a:r>
              <a:rPr lang="en-US" sz="1200" dirty="0"/>
              <a:t>Traffic Sources - Other Sites </a:t>
            </a:r>
          </a:p>
        </c:rich>
      </c:tx>
      <c:layout>
        <c:manualLayout>
          <c:xMode val="edge"/>
          <c:yMode val="edge"/>
          <c:x val="0.17111444950960075"/>
          <c:y val="1.8749999999999999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958316065754938"/>
          <c:y val="0.11688145231846019"/>
          <c:w val="0.81925297059949265"/>
          <c:h val="0.667290682414698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Sources'!$C$25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'Traffic Sources'!$B$27:$B$30</c:f>
              <c:strCache>
                <c:ptCount val="4"/>
                <c:pt idx="0">
                  <c:v>Figueroa Press</c:v>
                </c:pt>
                <c:pt idx="1">
                  <c:v>Weddings at USC</c:v>
                </c:pt>
                <c:pt idx="2">
                  <c:v>USC Radisson Event</c:v>
                </c:pt>
                <c:pt idx="3">
                  <c:v>Custom-publishing</c:v>
                </c:pt>
              </c:strCache>
            </c:strRef>
          </c:cat>
          <c:val>
            <c:numRef>
              <c:f>'Traffic Sources'!$C$27:$C$30</c:f>
              <c:numCache>
                <c:formatCode>#,##0</c:formatCode>
                <c:ptCount val="4"/>
                <c:pt idx="0">
                  <c:v>49</c:v>
                </c:pt>
                <c:pt idx="1">
                  <c:v>0</c:v>
                </c:pt>
                <c:pt idx="2">
                  <c:v>36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D1-4EFF-8D4D-823AE62EE0A7}"/>
            </c:ext>
          </c:extLst>
        </c:ser>
        <c:ser>
          <c:idx val="1"/>
          <c:order val="1"/>
          <c:tx>
            <c:strRef>
              <c:f>'Traffic Sources'!$D$25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'Traffic Sources'!$B$27:$B$30</c:f>
              <c:strCache>
                <c:ptCount val="4"/>
                <c:pt idx="0">
                  <c:v>Figueroa Press</c:v>
                </c:pt>
                <c:pt idx="1">
                  <c:v>Weddings at USC</c:v>
                </c:pt>
                <c:pt idx="2">
                  <c:v>USC Radisson Event</c:v>
                </c:pt>
                <c:pt idx="3">
                  <c:v>Custom-publishing</c:v>
                </c:pt>
              </c:strCache>
            </c:strRef>
          </c:cat>
          <c:val>
            <c:numRef>
              <c:f>'Traffic Sources'!$D$27:$D$30</c:f>
              <c:numCache>
                <c:formatCode>#,##0</c:formatCode>
                <c:ptCount val="4"/>
                <c:pt idx="0">
                  <c:v>5</c:v>
                </c:pt>
                <c:pt idx="1">
                  <c:v>0</c:v>
                </c:pt>
                <c:pt idx="2">
                  <c:v>1</c:v>
                </c:pt>
                <c:pt idx="3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D1-4EFF-8D4D-823AE62EE0A7}"/>
            </c:ext>
          </c:extLst>
        </c:ser>
        <c:ser>
          <c:idx val="2"/>
          <c:order val="2"/>
          <c:tx>
            <c:strRef>
              <c:f>'Traffic Sources'!$E$25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'Traffic Sources'!$B$27:$B$30</c:f>
              <c:strCache>
                <c:ptCount val="4"/>
                <c:pt idx="0">
                  <c:v>Figueroa Press</c:v>
                </c:pt>
                <c:pt idx="1">
                  <c:v>Weddings at USC</c:v>
                </c:pt>
                <c:pt idx="2">
                  <c:v>USC Radisson Event</c:v>
                </c:pt>
                <c:pt idx="3">
                  <c:v>Custom-publishing</c:v>
                </c:pt>
              </c:strCache>
            </c:strRef>
          </c:cat>
          <c:val>
            <c:numRef>
              <c:f>'Traffic Sources'!$E$27:$E$30</c:f>
              <c:numCache>
                <c:formatCode>#,##0</c:formatCode>
                <c:ptCount val="4"/>
                <c:pt idx="0">
                  <c:v>60</c:v>
                </c:pt>
                <c:pt idx="1">
                  <c:v>0</c:v>
                </c:pt>
                <c:pt idx="2">
                  <c:v>50</c:v>
                </c:pt>
                <c:pt idx="3">
                  <c:v>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D1-4EFF-8D4D-823AE62EE0A7}"/>
            </c:ext>
          </c:extLst>
        </c:ser>
        <c:ser>
          <c:idx val="3"/>
          <c:order val="3"/>
          <c:tx>
            <c:strRef>
              <c:f>'Traffic Sources'!$F$25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'Traffic Sources'!$B$27:$B$30</c:f>
              <c:strCache>
                <c:ptCount val="4"/>
                <c:pt idx="0">
                  <c:v>Figueroa Press</c:v>
                </c:pt>
                <c:pt idx="1">
                  <c:v>Weddings at USC</c:v>
                </c:pt>
                <c:pt idx="2">
                  <c:v>USC Radisson Event</c:v>
                </c:pt>
                <c:pt idx="3">
                  <c:v>Custom-publishing</c:v>
                </c:pt>
              </c:strCache>
            </c:strRef>
          </c:cat>
          <c:val>
            <c:numRef>
              <c:f>'Traffic Sources'!$F$27:$F$30</c:f>
              <c:numCache>
                <c:formatCode>#,##0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D1-4EFF-8D4D-823AE62EE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82192"/>
        <c:axId val="324578664"/>
      </c:barChart>
      <c:catAx>
        <c:axId val="32458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664"/>
        <c:crosses val="autoZero"/>
        <c:auto val="1"/>
        <c:lblAlgn val="ctr"/>
        <c:lblOffset val="100"/>
        <c:noMultiLvlLbl val="0"/>
      </c:catAx>
      <c:valAx>
        <c:axId val="324578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82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dirty="0"/>
              <a:t>Average Time Spent on Website - BU Main Sites</a:t>
            </a:r>
          </a:p>
        </c:rich>
      </c:tx>
      <c:layout>
        <c:manualLayout>
          <c:xMode val="edge"/>
          <c:yMode val="edge"/>
          <c:x val="0.12656605424321959"/>
          <c:y val="4.3195975503062117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71071194225721"/>
          <c:y val="0.13743372703412074"/>
          <c:w val="0.88341480752405954"/>
          <c:h val="0.550294400699912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Dec-17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Site'!$C$8:$C$13</c:f>
              <c:numCache>
                <c:formatCode>h:mm</c:formatCode>
                <c:ptCount val="6"/>
                <c:pt idx="0">
                  <c:v>1.3194444444444444E-2</c:v>
                </c:pt>
                <c:pt idx="1">
                  <c:v>0.13958333333333334</c:v>
                </c:pt>
                <c:pt idx="2">
                  <c:v>0.17708333333333334</c:v>
                </c:pt>
                <c:pt idx="3">
                  <c:v>4.7916666666666663E-2</c:v>
                </c:pt>
                <c:pt idx="4">
                  <c:v>7.7777777777777779E-2</c:v>
                </c:pt>
                <c:pt idx="5">
                  <c:v>7.9166666666666663E-2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0B-4D11-B96F-893F4EC9539C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Jan-18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Site'!$D$8:$D$13</c:f>
              <c:numCache>
                <c:formatCode>h:mm</c:formatCode>
                <c:ptCount val="6"/>
                <c:pt idx="0">
                  <c:v>2.9861111111111113E-2</c:v>
                </c:pt>
                <c:pt idx="1">
                  <c:v>9.8611111111111108E-2</c:v>
                </c:pt>
                <c:pt idx="2">
                  <c:v>0.22013888888888888</c:v>
                </c:pt>
                <c:pt idx="3">
                  <c:v>4.7916666666666663E-2</c:v>
                </c:pt>
                <c:pt idx="4">
                  <c:v>8.6805555555555566E-2</c:v>
                </c:pt>
                <c:pt idx="5">
                  <c:v>6.458333333333334E-2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0B-4D11-B96F-893F4EC9539C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Feb-18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Site'!$E$8:$E$13</c:f>
              <c:numCache>
                <c:formatCode>h:mm</c:formatCode>
                <c:ptCount val="6"/>
                <c:pt idx="0">
                  <c:v>2.9861111111111113E-2</c:v>
                </c:pt>
                <c:pt idx="1">
                  <c:v>0.11041666666666666</c:v>
                </c:pt>
                <c:pt idx="2">
                  <c:v>0.24930555555555556</c:v>
                </c:pt>
                <c:pt idx="3">
                  <c:v>4.3055555555555562E-2</c:v>
                </c:pt>
                <c:pt idx="4">
                  <c:v>8.1250000000000003E-2</c:v>
                </c:pt>
                <c:pt idx="5">
                  <c:v>4.7222222222222221E-2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0B-4D11-B96F-893F4EC9539C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Mar-18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Site'!$F$8:$F$13</c:f>
              <c:numCache>
                <c:formatCode>h:mm</c:formatCode>
                <c:ptCount val="6"/>
                <c:pt idx="0">
                  <c:v>1.8055555555555557E-2</c:v>
                </c:pt>
                <c:pt idx="1">
                  <c:v>0.10694444444444444</c:v>
                </c:pt>
                <c:pt idx="2">
                  <c:v>0.20625000000000002</c:v>
                </c:pt>
                <c:pt idx="3">
                  <c:v>4.4444444444444446E-2</c:v>
                </c:pt>
                <c:pt idx="4">
                  <c:v>8.2638888888888887E-2</c:v>
                </c:pt>
                <c:pt idx="5">
                  <c:v>5.0694444444444452E-2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0B-4D11-B96F-893F4EC9539C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Apr-18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Site'!$G$8:$G$13</c:f>
              <c:numCache>
                <c:formatCode>h:mm</c:formatCode>
                <c:ptCount val="6"/>
                <c:pt idx="0">
                  <c:v>2.6388888888888889E-2</c:v>
                </c:pt>
                <c:pt idx="1">
                  <c:v>0.12708333333333333</c:v>
                </c:pt>
                <c:pt idx="2">
                  <c:v>0.18541666666666667</c:v>
                </c:pt>
                <c:pt idx="3">
                  <c:v>4.1666666666666664E-2</c:v>
                </c:pt>
                <c:pt idx="4">
                  <c:v>6.1111111111111116E-2</c:v>
                </c:pt>
                <c:pt idx="5">
                  <c:v>5.486111111111111E-2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0B-4D11-B96F-893F4EC9539C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May-18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'Average Time on Site'!$B$8:$B$13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'Average Time on Site'!$H$8:$H$13</c:f>
              <c:numCache>
                <c:formatCode>h:mm</c:formatCode>
                <c:ptCount val="6"/>
                <c:pt idx="0">
                  <c:v>1.6666666666666666E-2</c:v>
                </c:pt>
                <c:pt idx="1">
                  <c:v>0.11666666666666665</c:v>
                </c:pt>
                <c:pt idx="2">
                  <c:v>0.1451388888888889</c:v>
                </c:pt>
                <c:pt idx="3">
                  <c:v>4.6527777777777779E-2</c:v>
                </c:pt>
                <c:pt idx="4">
                  <c:v>1.4583333333333332E-2</c:v>
                </c:pt>
                <c:pt idx="5">
                  <c:v>4.8611111111111112E-2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0B-4D11-B96F-893F4EC95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82576"/>
        <c:axId val="325277480"/>
      </c:barChart>
      <c:catAx>
        <c:axId val="32528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480"/>
        <c:crosses val="autoZero"/>
        <c:auto val="1"/>
        <c:lblAlgn val="ctr"/>
        <c:lblOffset val="100"/>
        <c:noMultiLvlLbl val="0"/>
      </c:catAx>
      <c:valAx>
        <c:axId val="325277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82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dirty="0"/>
              <a:t>Average Time Spent on Website - HSP Micro Sites </a:t>
            </a:r>
          </a:p>
        </c:rich>
      </c:tx>
      <c:layout>
        <c:manualLayout>
          <c:xMode val="edge"/>
          <c:yMode val="edge"/>
          <c:x val="0.11095554461942256"/>
          <c:y val="3.703718285214348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28655402449694"/>
          <c:y val="0.16582914572864318"/>
          <c:w val="0.88834973753280844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Dec-17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Site'!$C$19:$C$28</c:f>
              <c:numCache>
                <c:formatCode>h:mm</c:formatCode>
                <c:ptCount val="10"/>
                <c:pt idx="0">
                  <c:v>0.10416666666666667</c:v>
                </c:pt>
                <c:pt idx="1">
                  <c:v>6.805555555555555E-2</c:v>
                </c:pt>
                <c:pt idx="2">
                  <c:v>0</c:v>
                </c:pt>
                <c:pt idx="3">
                  <c:v>7.4999999999999997E-2</c:v>
                </c:pt>
                <c:pt idx="4">
                  <c:v>8.2638888888888887E-2</c:v>
                </c:pt>
                <c:pt idx="5">
                  <c:v>3.7499999999999999E-2</c:v>
                </c:pt>
                <c:pt idx="6">
                  <c:v>0</c:v>
                </c:pt>
                <c:pt idx="7">
                  <c:v>4.5833333333333337E-2</c:v>
                </c:pt>
                <c:pt idx="8">
                  <c:v>9.3055555555555558E-2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06-4155-A125-84F4648626CB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Jan-18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Site'!$D$19:$D$28</c:f>
              <c:numCache>
                <c:formatCode>h:mm</c:formatCode>
                <c:ptCount val="10"/>
                <c:pt idx="0">
                  <c:v>8.7500000000000008E-2</c:v>
                </c:pt>
                <c:pt idx="1">
                  <c:v>6.1111111111111116E-2</c:v>
                </c:pt>
                <c:pt idx="2">
                  <c:v>0</c:v>
                </c:pt>
                <c:pt idx="3">
                  <c:v>4.2361111111111106E-2</c:v>
                </c:pt>
                <c:pt idx="4">
                  <c:v>9.9999999999999992E-2</c:v>
                </c:pt>
                <c:pt idx="5">
                  <c:v>5.2777777777777778E-2</c:v>
                </c:pt>
                <c:pt idx="6">
                  <c:v>0</c:v>
                </c:pt>
                <c:pt idx="7">
                  <c:v>5.1388888888888894E-2</c:v>
                </c:pt>
                <c:pt idx="8">
                  <c:v>4.2361111111111106E-2</c:v>
                </c:pt>
                <c:pt idx="9">
                  <c:v>0.13055555555555556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06-4155-A125-84F4648626CB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Feb-18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Site'!$E$19:$E$28</c:f>
              <c:numCache>
                <c:formatCode>h:mm</c:formatCode>
                <c:ptCount val="10"/>
                <c:pt idx="0">
                  <c:v>8.8888888888888892E-2</c:v>
                </c:pt>
                <c:pt idx="1">
                  <c:v>6.9444444444444434E-2</c:v>
                </c:pt>
                <c:pt idx="2">
                  <c:v>0</c:v>
                </c:pt>
                <c:pt idx="3">
                  <c:v>2.7777777777777776E-2</c:v>
                </c:pt>
                <c:pt idx="4">
                  <c:v>8.6805555555555566E-2</c:v>
                </c:pt>
                <c:pt idx="5">
                  <c:v>6.25E-2</c:v>
                </c:pt>
                <c:pt idx="6">
                  <c:v>0</c:v>
                </c:pt>
                <c:pt idx="7">
                  <c:v>7.3611111111111113E-2</c:v>
                </c:pt>
                <c:pt idx="8">
                  <c:v>4.3055555555555562E-2</c:v>
                </c:pt>
                <c:pt idx="9">
                  <c:v>9.930555555555555E-2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06-4155-A125-84F4648626CB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Mar-18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Site'!$F$19:$F$28</c:f>
              <c:numCache>
                <c:formatCode>h:mm</c:formatCode>
                <c:ptCount val="10"/>
                <c:pt idx="0">
                  <c:v>8.5416666666666655E-2</c:v>
                </c:pt>
                <c:pt idx="1">
                  <c:v>7.7777777777777779E-2</c:v>
                </c:pt>
                <c:pt idx="2">
                  <c:v>0</c:v>
                </c:pt>
                <c:pt idx="3">
                  <c:v>4.6527777777777779E-2</c:v>
                </c:pt>
                <c:pt idx="4">
                  <c:v>0.1013888888888889</c:v>
                </c:pt>
                <c:pt idx="5">
                  <c:v>4.7916666666666663E-2</c:v>
                </c:pt>
                <c:pt idx="6">
                  <c:v>0</c:v>
                </c:pt>
                <c:pt idx="7">
                  <c:v>6.3194444444444442E-2</c:v>
                </c:pt>
                <c:pt idx="8">
                  <c:v>0.1423611111111111</c:v>
                </c:pt>
                <c:pt idx="9">
                  <c:v>9.7916666666666666E-2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06-4155-A125-84F4648626CB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Apr-18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Site'!$G$19:$G$28</c:f>
              <c:numCache>
                <c:formatCode>h:mm</c:formatCode>
                <c:ptCount val="10"/>
                <c:pt idx="0">
                  <c:v>0.10694444444444444</c:v>
                </c:pt>
                <c:pt idx="1">
                  <c:v>7.4305555555555555E-2</c:v>
                </c:pt>
                <c:pt idx="2">
                  <c:v>0</c:v>
                </c:pt>
                <c:pt idx="3">
                  <c:v>4.6527777777777779E-2</c:v>
                </c:pt>
                <c:pt idx="4">
                  <c:v>9.375E-2</c:v>
                </c:pt>
                <c:pt idx="5">
                  <c:v>3.8194444444444441E-2</c:v>
                </c:pt>
                <c:pt idx="6">
                  <c:v>0</c:v>
                </c:pt>
                <c:pt idx="7">
                  <c:v>5.8333333333333327E-2</c:v>
                </c:pt>
                <c:pt idx="8">
                  <c:v>3.3333333333333333E-2</c:v>
                </c:pt>
                <c:pt idx="9">
                  <c:v>9.0277777777777776E-2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06-4155-A125-84F4648626CB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May-18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'Average Time on Site'!$B$19:$B$28</c:f>
              <c:strCache>
                <c:ptCount val="10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  <c:pt idx="9">
                  <c:v>University Club</c:v>
                </c:pt>
              </c:strCache>
            </c:strRef>
          </c:cat>
          <c:val>
            <c:numRef>
              <c:f>'Average Time on Site'!$H$19:$H$28</c:f>
              <c:numCache>
                <c:formatCode>h:mm</c:formatCode>
                <c:ptCount val="10"/>
                <c:pt idx="0">
                  <c:v>4.9305555555555554E-2</c:v>
                </c:pt>
                <c:pt idx="1">
                  <c:v>6.3888888888888884E-2</c:v>
                </c:pt>
                <c:pt idx="2">
                  <c:v>0</c:v>
                </c:pt>
                <c:pt idx="3">
                  <c:v>4.3055555555555562E-2</c:v>
                </c:pt>
                <c:pt idx="4">
                  <c:v>4.9999999999999996E-2</c:v>
                </c:pt>
                <c:pt idx="5">
                  <c:v>4.1666666666666664E-2</c:v>
                </c:pt>
                <c:pt idx="6">
                  <c:v>0</c:v>
                </c:pt>
                <c:pt idx="7">
                  <c:v>3.1944444444444449E-2</c:v>
                </c:pt>
                <c:pt idx="8">
                  <c:v>3.2638888888888891E-2</c:v>
                </c:pt>
                <c:pt idx="9">
                  <c:v>0.15277777777777776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06-4155-A125-84F464862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29720"/>
        <c:axId val="334830112"/>
      </c:barChart>
      <c:catAx>
        <c:axId val="33482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0112"/>
        <c:crosses val="autoZero"/>
        <c:auto val="1"/>
        <c:lblAlgn val="ctr"/>
        <c:lblOffset val="100"/>
        <c:noMultiLvlLbl val="0"/>
      </c:catAx>
      <c:valAx>
        <c:axId val="33483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9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175" cap="flat" cmpd="sng" algn="ctr">
      <a:solidFill>
        <a:srgbClr val="FFFFFF">
          <a:lumMod val="50000"/>
        </a:srgbClr>
      </a:solidFill>
      <a:prstDash val="solid"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dirty="0"/>
              <a:t>Average Time Spent on Website - Other Sites </a:t>
            </a:r>
          </a:p>
        </c:rich>
      </c:tx>
      <c:layout>
        <c:manualLayout>
          <c:xMode val="edge"/>
          <c:yMode val="edge"/>
          <c:x val="0.11843354807921737"/>
          <c:y val="5.0828302712160989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11936789151357"/>
          <c:y val="0.17678123039303506"/>
          <c:w val="0.88530839895013125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Site'!$C$31:$C$32</c:f>
              <c:strCache>
                <c:ptCount val="2"/>
                <c:pt idx="0">
                  <c:v>Dec-17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Site'!$C$33:$C$36</c:f>
              <c:numCache>
                <c:formatCode>h:mm</c:formatCode>
                <c:ptCount val="4"/>
                <c:pt idx="0">
                  <c:v>1.5277777777777777E-2</c:v>
                </c:pt>
                <c:pt idx="1">
                  <c:v>7.4999999999999997E-2</c:v>
                </c:pt>
                <c:pt idx="2">
                  <c:v>0</c:v>
                </c:pt>
                <c:pt idx="3">
                  <c:v>0.15486111111111112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39-4258-9391-A9862D6F093B}"/>
            </c:ext>
          </c:extLst>
        </c:ser>
        <c:ser>
          <c:idx val="1"/>
          <c:order val="1"/>
          <c:tx>
            <c:strRef>
              <c:f>'Average Time on Site'!$D$31:$D$32</c:f>
              <c:strCache>
                <c:ptCount val="2"/>
                <c:pt idx="0">
                  <c:v>Jan-18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Site'!$D$33:$D$36</c:f>
              <c:numCache>
                <c:formatCode>h:mm</c:formatCode>
                <c:ptCount val="4"/>
                <c:pt idx="0">
                  <c:v>3.125E-2</c:v>
                </c:pt>
                <c:pt idx="1">
                  <c:v>4.2361111111111106E-2</c:v>
                </c:pt>
                <c:pt idx="2">
                  <c:v>0</c:v>
                </c:pt>
                <c:pt idx="3">
                  <c:v>0.16805555555555554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39-4258-9391-A9862D6F093B}"/>
            </c:ext>
          </c:extLst>
        </c:ser>
        <c:ser>
          <c:idx val="2"/>
          <c:order val="2"/>
          <c:tx>
            <c:strRef>
              <c:f>'Average Time on Site'!$E$31:$E$32</c:f>
              <c:strCache>
                <c:ptCount val="2"/>
                <c:pt idx="0">
                  <c:v>Feb-18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Site'!$E$33:$E$36</c:f>
              <c:numCache>
                <c:formatCode>h:mm</c:formatCode>
                <c:ptCount val="4"/>
                <c:pt idx="0">
                  <c:v>2.6388888888888889E-2</c:v>
                </c:pt>
                <c:pt idx="1">
                  <c:v>2.7777777777777776E-2</c:v>
                </c:pt>
                <c:pt idx="2">
                  <c:v>0</c:v>
                </c:pt>
                <c:pt idx="3">
                  <c:v>0.12291666666666667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39-4258-9391-A9862D6F093B}"/>
            </c:ext>
          </c:extLst>
        </c:ser>
        <c:ser>
          <c:idx val="3"/>
          <c:order val="3"/>
          <c:tx>
            <c:strRef>
              <c:f>'Average Time on Site'!$F$31:$F$32</c:f>
              <c:strCache>
                <c:ptCount val="2"/>
                <c:pt idx="0">
                  <c:v>Mar-18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Site'!$F$33:$F$36</c:f>
              <c:numCache>
                <c:formatCode>h:mm</c:formatCode>
                <c:ptCount val="4"/>
                <c:pt idx="0">
                  <c:v>0.1076388888888889</c:v>
                </c:pt>
                <c:pt idx="1">
                  <c:v>4.6527777777777779E-2</c:v>
                </c:pt>
                <c:pt idx="2">
                  <c:v>0</c:v>
                </c:pt>
                <c:pt idx="3">
                  <c:v>8.819444444444445E-2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39-4258-9391-A9862D6F093B}"/>
            </c:ext>
          </c:extLst>
        </c:ser>
        <c:ser>
          <c:idx val="4"/>
          <c:order val="4"/>
          <c:tx>
            <c:strRef>
              <c:f>'Average Time on Site'!$G$31:$G$32</c:f>
              <c:strCache>
                <c:ptCount val="2"/>
                <c:pt idx="0">
                  <c:v>Apr-18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Site'!$G$33:$G$36</c:f>
              <c:numCache>
                <c:formatCode>h:mm</c:formatCode>
                <c:ptCount val="4"/>
                <c:pt idx="0">
                  <c:v>6.3888888888888884E-2</c:v>
                </c:pt>
                <c:pt idx="1">
                  <c:v>4.6527777777777779E-2</c:v>
                </c:pt>
                <c:pt idx="2">
                  <c:v>0</c:v>
                </c:pt>
                <c:pt idx="3">
                  <c:v>0.1388888888888889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39-4258-9391-A9862D6F093B}"/>
            </c:ext>
          </c:extLst>
        </c:ser>
        <c:ser>
          <c:idx val="5"/>
          <c:order val="5"/>
          <c:tx>
            <c:strRef>
              <c:f>'Average Time on Site'!$H$31:$H$32</c:f>
              <c:strCache>
                <c:ptCount val="2"/>
                <c:pt idx="0">
                  <c:v>May-18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'Average Time on Site'!$B$33:$B$36</c:f>
              <c:strCache>
                <c:ptCount val="4"/>
                <c:pt idx="0">
                  <c:v>Figueroa Press</c:v>
                </c:pt>
                <c:pt idx="1">
                  <c:v>USC Radisson Event</c:v>
                </c:pt>
                <c:pt idx="2">
                  <c:v>Weddings at USC</c:v>
                </c:pt>
                <c:pt idx="3">
                  <c:v>Custom-publishing</c:v>
                </c:pt>
              </c:strCache>
            </c:strRef>
          </c:cat>
          <c:val>
            <c:numRef>
              <c:f>'Average Time on Site'!$H$33:$H$36</c:f>
              <c:numCache>
                <c:formatCode>h:mm</c:formatCode>
                <c:ptCount val="4"/>
                <c:pt idx="0">
                  <c:v>6.9444444444444434E-2</c:v>
                </c:pt>
                <c:pt idx="1">
                  <c:v>4.3055555555555562E-2</c:v>
                </c:pt>
                <c:pt idx="2">
                  <c:v>0</c:v>
                </c:pt>
                <c:pt idx="3">
                  <c:v>0.15277777777777776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39-4258-9391-A9862D6F09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77088"/>
        <c:axId val="325279440"/>
      </c:barChart>
      <c:catAx>
        <c:axId val="32527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9440"/>
        <c:crosses val="autoZero"/>
        <c:auto val="1"/>
        <c:lblAlgn val="ctr"/>
        <c:lblOffset val="100"/>
        <c:noMultiLvlLbl val="0"/>
      </c:catAx>
      <c:valAx>
        <c:axId val="32527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0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175" cap="flat" cmpd="sng" algn="ctr">
      <a:solidFill>
        <a:srgbClr val="FFFFFF">
          <a:lumMod val="50000"/>
        </a:srgbClr>
      </a:solidFill>
      <a:prstDash val="solid"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999242883101151"/>
          <c:y val="0.11749715660542433"/>
          <c:w val="0.8545983915472104"/>
          <c:h val="0.654941601049868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&amp; T-Shirts</c:v>
                </c:pt>
                <c:pt idx="1">
                  <c:v>Hoodies &amp; Pullovers</c:v>
                </c:pt>
                <c:pt idx="2">
                  <c:v>Welcome to the store</c:v>
                </c:pt>
                <c:pt idx="3">
                  <c:v>Commencement</c:v>
                </c:pt>
                <c:pt idx="4">
                  <c:v>Shopping Cart</c:v>
                </c:pt>
                <c:pt idx="5">
                  <c:v>USC TACKLE TWILL CREW</c:v>
                </c:pt>
                <c:pt idx="6">
                  <c:v>Log in | Register</c:v>
                </c:pt>
                <c:pt idx="7">
                  <c:v>Search results for "star wars"</c:v>
                </c:pt>
                <c:pt idx="8">
                  <c:v>USC TACKLE TWILL PULLOVER</c:v>
                </c:pt>
                <c:pt idx="9">
                  <c:v>Choose Shipping Address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17198</c:v>
                </c:pt>
                <c:pt idx="1">
                  <c:v>14736</c:v>
                </c:pt>
                <c:pt idx="2">
                  <c:v>10855</c:v>
                </c:pt>
                <c:pt idx="3">
                  <c:v>9466</c:v>
                </c:pt>
                <c:pt idx="4">
                  <c:v>9262</c:v>
                </c:pt>
                <c:pt idx="5">
                  <c:v>8257</c:v>
                </c:pt>
                <c:pt idx="6">
                  <c:v>6879</c:v>
                </c:pt>
                <c:pt idx="7">
                  <c:v>5824</c:v>
                </c:pt>
                <c:pt idx="8">
                  <c:v>5473</c:v>
                </c:pt>
                <c:pt idx="9">
                  <c:v>4684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A-4589-A407-2299FDAA2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0504"/>
        <c:axId val="334833640"/>
      </c:barChart>
      <c:catAx>
        <c:axId val="334830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3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833640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0504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75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dirty="0"/>
              <a:t>Bookstore Charts 10 Most Purchased Products April 2018</a:t>
            </a:r>
            <a:endParaRPr lang="en-US" sz="1200" baseline="0" dirty="0"/>
          </a:p>
        </c:rich>
      </c:tx>
      <c:layout>
        <c:manualLayout>
          <c:xMode val="edge"/>
          <c:yMode val="edge"/>
          <c:x val="7.6967191601049853E-2"/>
          <c:y val="4.93407699037620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75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3449321959755031"/>
          <c:w val="0.6021953414772665"/>
          <c:h val="0.820164698162729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Details'!$B$71</c:f>
              <c:strCache>
                <c:ptCount val="1"/>
                <c:pt idx="0">
                  <c:v>USC Shield Alumni License Plate Frame Chrome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'BKS Details'!$C$71</c:f>
              <c:numCache>
                <c:formatCode>General</c:formatCode>
                <c:ptCount val="1"/>
                <c:pt idx="0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38-42DC-A7C8-D987794C30E8}"/>
            </c:ext>
          </c:extLst>
        </c:ser>
        <c:ser>
          <c:idx val="1"/>
          <c:order val="1"/>
          <c:tx>
            <c:strRef>
              <c:f>'BKS Details'!$B$72</c:f>
              <c:strCache>
                <c:ptCount val="1"/>
                <c:pt idx="0">
                  <c:v>USC Store eGift Card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'BKS Details'!$C$72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38-42DC-A7C8-D987794C30E8}"/>
            </c:ext>
          </c:extLst>
        </c:ser>
        <c:ser>
          <c:idx val="3"/>
          <c:order val="2"/>
          <c:tx>
            <c:strRef>
              <c:f>'BKS Details'!$B$73</c:f>
              <c:strCache>
                <c:ptCount val="1"/>
                <c:pt idx="0">
                  <c:v>Seal Thank You Notecards Box of 10 Cardinal By Overly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'BKS Details'!$C$73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38-42DC-A7C8-D987794C30E8}"/>
            </c:ext>
          </c:extLst>
        </c:ser>
        <c:ser>
          <c:idx val="4"/>
          <c:order val="3"/>
          <c:tx>
            <c:strRef>
              <c:f>'BKS Details'!$B$74</c:f>
              <c:strCache>
                <c:ptCount val="1"/>
                <c:pt idx="0">
                  <c:v>USC LOGO CORE WATER BOTTLE BY PIN USA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'BKS Details'!$C$74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38-42DC-A7C8-D987794C30E8}"/>
            </c:ext>
          </c:extLst>
        </c:ser>
        <c:ser>
          <c:idx val="5"/>
          <c:order val="4"/>
          <c:tx>
            <c:strRef>
              <c:f>'BKS Details'!$B$75</c:f>
              <c:strCache>
                <c:ptCount val="1"/>
                <c:pt idx="0">
                  <c:v>USC Arch Outside Decal 7.5 X 4.5in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'BKS Details'!$C$75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38-42DC-A7C8-D987794C30E8}"/>
            </c:ext>
          </c:extLst>
        </c:ser>
        <c:ser>
          <c:idx val="6"/>
          <c:order val="5"/>
          <c:tx>
            <c:strRef>
              <c:f>'BKS Details'!$B$76</c:f>
              <c:strCache>
                <c:ptCount val="1"/>
                <c:pt idx="0">
                  <c:v>Shield Sash W/ class of 2018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'BKS Details'!$C$76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F38-42DC-A7C8-D987794C30E8}"/>
            </c:ext>
          </c:extLst>
        </c:ser>
        <c:ser>
          <c:idx val="7"/>
          <c:order val="6"/>
          <c:tx>
            <c:strRef>
              <c:f>'BKS Details'!$B$77</c:f>
              <c:strCache>
                <c:ptCount val="1"/>
                <c:pt idx="0">
                  <c:v>USC ARCH White 15 OZ EL GRANDE MUG BY THE U GIFT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'BKS Details'!$C$77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38-42DC-A7C8-D987794C30E8}"/>
            </c:ext>
          </c:extLst>
        </c:ser>
        <c:ser>
          <c:idx val="8"/>
          <c:order val="7"/>
          <c:tx>
            <c:strRef>
              <c:f>'BKS Details'!$B$78</c:f>
              <c:strCache>
                <c:ptCount val="1"/>
                <c:pt idx="0">
                  <c:v>USC Shield Alumni License Plate Frame Brass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'BKS Details'!$C$78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F38-42DC-A7C8-D987794C30E8}"/>
            </c:ext>
          </c:extLst>
        </c:ser>
        <c:ser>
          <c:idx val="9"/>
          <c:order val="8"/>
          <c:tx>
            <c:strRef>
              <c:f>'BKS Details'!$B$79</c:f>
              <c:strCache>
                <c:ptCount val="1"/>
                <c:pt idx="0">
                  <c:v>USC Arch Mens TT Crew Fleece Cardinal 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'BKS Details'!$C$79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38-42DC-A7C8-D987794C30E8}"/>
            </c:ext>
          </c:extLst>
        </c:ser>
        <c:ser>
          <c:idx val="2"/>
          <c:order val="9"/>
          <c:tx>
            <c:strRef>
              <c:f>'BKS Details'!$B$80</c:f>
              <c:strCache>
                <c:ptCount val="1"/>
                <c:pt idx="0">
                  <c:v>USC Shield Trojans License Plate Frame Chrome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'BKS Details'!$C$80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F38-42DC-A7C8-D987794C3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1680"/>
        <c:axId val="334835208"/>
      </c:barChart>
      <c:catAx>
        <c:axId val="3348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4835208"/>
        <c:crosses val="autoZero"/>
        <c:auto val="1"/>
        <c:lblAlgn val="ctr"/>
        <c:lblOffset val="100"/>
        <c:noMultiLvlLbl val="0"/>
      </c:catAx>
      <c:valAx>
        <c:axId val="3348352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1680"/>
        <c:crosses val="autoZero"/>
        <c:crossBetween val="between"/>
      </c:valAx>
      <c:spPr>
        <a:noFill/>
        <a:ln w="12700">
          <a:noFill/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 cap="flat" cmpd="sng" algn="ctr">
      <a:solidFill>
        <a:srgbClr val="000000"/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ysClr val="windowText" lastClr="000000"/>
                </a:solidFill>
              </a:rPr>
              <a:t># of Downloads TSP</a:t>
            </a:r>
            <a:r>
              <a:rPr lang="en-US" sz="1200" b="1" baseline="0" dirty="0">
                <a:solidFill>
                  <a:sysClr val="windowText" lastClr="000000"/>
                </a:solidFill>
              </a:rPr>
              <a:t> Mobile App Stats</a:t>
            </a:r>
          </a:p>
        </c:rich>
      </c:tx>
      <c:layout>
        <c:manualLayout>
          <c:xMode val="edge"/>
          <c:yMode val="edge"/>
          <c:x val="0.10144901622343051"/>
          <c:y val="3.5185367454068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9019061357959778E-2"/>
          <c:y val="0.11774999999999999"/>
          <c:w val="0.90098093864204021"/>
          <c:h val="0.817810367454068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numRef>
              <c:f>Sheet1!$D$1:$I$1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Sheet1!$D$2:$I$2</c:f>
              <c:numCache>
                <c:formatCode>General</c:formatCode>
                <c:ptCount val="6"/>
                <c:pt idx="0">
                  <c:v>149</c:v>
                </c:pt>
                <c:pt idx="1">
                  <c:v>407</c:v>
                </c:pt>
                <c:pt idx="2">
                  <c:v>130</c:v>
                </c:pt>
                <c:pt idx="3">
                  <c:v>156</c:v>
                </c:pt>
                <c:pt idx="4">
                  <c:v>195</c:v>
                </c:pt>
                <c:pt idx="5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B-47CF-B798-0871F0F86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4219448"/>
        <c:axId val="634219776"/>
      </c:barChart>
      <c:dateAx>
        <c:axId val="63421944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4219776"/>
        <c:crosses val="autoZero"/>
        <c:auto val="1"/>
        <c:lblOffset val="100"/>
        <c:baseTimeUnit val="months"/>
      </c:dateAx>
      <c:valAx>
        <c:axId val="6342197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4219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FFFFFF">
          <a:lumMod val="50000"/>
        </a:srgbClr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Total New Vs Closed Requests</a:t>
            </a:r>
          </a:p>
        </c:rich>
      </c:tx>
      <c:layout>
        <c:manualLayout>
          <c:xMode val="edge"/>
          <c:yMode val="edge"/>
          <c:x val="0.13845622812773403"/>
          <c:y val="5.208333333333334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45170330271216"/>
          <c:y val="0.13950306211723532"/>
          <c:w val="0.85017238079615043"/>
          <c:h val="0.72590726159230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55</c:v>
                </c:pt>
                <c:pt idx="1">
                  <c:v>54</c:v>
                </c:pt>
                <c:pt idx="2">
                  <c:v>30</c:v>
                </c:pt>
                <c:pt idx="3">
                  <c:v>89</c:v>
                </c:pt>
                <c:pt idx="4">
                  <c:v>18</c:v>
                </c:pt>
                <c:pt idx="5">
                  <c:v>0</c:v>
                </c:pt>
                <c:pt idx="6">
                  <c:v>52</c:v>
                </c:pt>
                <c:pt idx="7">
                  <c:v>25</c:v>
                </c:pt>
                <c:pt idx="8">
                  <c:v>3</c:v>
                </c:pt>
                <c:pt idx="9">
                  <c:v>56</c:v>
                </c:pt>
                <c:pt idx="10">
                  <c:v>0</c:v>
                </c:pt>
                <c:pt idx="11">
                  <c:v>10</c:v>
                </c:pt>
                <c:pt idx="12">
                  <c:v>0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2-43C1-A4E7-5F42A34DF81A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39</c:v>
                </c:pt>
                <c:pt idx="1">
                  <c:v>51</c:v>
                </c:pt>
                <c:pt idx="2">
                  <c:v>26</c:v>
                </c:pt>
                <c:pt idx="3">
                  <c:v>78</c:v>
                </c:pt>
                <c:pt idx="4">
                  <c:v>15</c:v>
                </c:pt>
                <c:pt idx="5">
                  <c:v>0</c:v>
                </c:pt>
                <c:pt idx="6">
                  <c:v>43</c:v>
                </c:pt>
                <c:pt idx="7">
                  <c:v>23</c:v>
                </c:pt>
                <c:pt idx="8">
                  <c:v>0</c:v>
                </c:pt>
                <c:pt idx="9">
                  <c:v>45</c:v>
                </c:pt>
                <c:pt idx="10">
                  <c:v>0</c:v>
                </c:pt>
                <c:pt idx="11">
                  <c:v>8</c:v>
                </c:pt>
                <c:pt idx="12">
                  <c:v>0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62-43C1-A4E7-5F42A34DF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2536"/>
        <c:axId val="102626064"/>
      </c:barChart>
      <c:catAx>
        <c:axId val="102622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26064"/>
        <c:crosses val="autoZero"/>
        <c:auto val="1"/>
        <c:lblAlgn val="ctr"/>
        <c:lblOffset val="100"/>
        <c:noMultiLvlLbl val="0"/>
      </c:catAx>
      <c:valAx>
        <c:axId val="102626064"/>
        <c:scaling>
          <c:orientation val="minMax"/>
          <c:max val="200"/>
          <c:min val="0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4.5227334864391948E-2"/>
              <c:y val="0.33443569553805774"/>
            </c:manualLayout>
          </c:layout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22536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reports'!$L$8</c:f>
          <c:strCache>
            <c:ptCount val="1"/>
            <c:pt idx="0">
              <c:v>25% Off USC x Star Wars Apparel!  - 05/04/2018</c:v>
            </c:pt>
          </c:strCache>
        </c:strRef>
      </c:tx>
      <c:layout>
        <c:manualLayout>
          <c:xMode val="edge"/>
          <c:yMode val="edge"/>
          <c:x val="0.10991784230096238"/>
          <c:y val="4.708070866141732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34968285214347"/>
          <c:y val="0.14501399825021871"/>
          <c:w val="0.88210260826771636"/>
          <c:h val="0.740955161854768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reports'!$F$8:$J$8</c:f>
              <c:numCache>
                <c:formatCode>General</c:formatCode>
                <c:ptCount val="5"/>
                <c:pt idx="0">
                  <c:v>72346</c:v>
                </c:pt>
                <c:pt idx="1">
                  <c:v>72295</c:v>
                </c:pt>
                <c:pt idx="2">
                  <c:v>17227</c:v>
                </c:pt>
                <c:pt idx="3">
                  <c:v>2152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0-4D28-ABAC-CBC091AB0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904"/>
        <c:axId val="614752512"/>
      </c:barChart>
      <c:catAx>
        <c:axId val="61475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2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reports'!$L$11</c:f>
          <c:strCache>
            <c:ptCount val="1"/>
            <c:pt idx="0">
              <c:v>Get your favorite grad a gift you know they will love! - 05/05/2018</c:v>
            </c:pt>
          </c:strCache>
        </c:strRef>
      </c:tx>
      <c:layout>
        <c:manualLayout>
          <c:xMode val="edge"/>
          <c:yMode val="edge"/>
          <c:x val="0.10111944991251091"/>
          <c:y val="5.384776902887139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55973862642169"/>
          <c:y val="0.15538232720909886"/>
          <c:w val="0.88557483048993868"/>
          <c:h val="0.740955161854768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reports'!$F$11:$J$11</c:f>
              <c:numCache>
                <c:formatCode>General</c:formatCode>
                <c:ptCount val="5"/>
                <c:pt idx="0">
                  <c:v>72326</c:v>
                </c:pt>
                <c:pt idx="1">
                  <c:v>72278</c:v>
                </c:pt>
                <c:pt idx="2">
                  <c:v>15864</c:v>
                </c:pt>
                <c:pt idx="3">
                  <c:v>1055</c:v>
                </c:pt>
                <c:pt idx="4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36-4149-AB10-DBE56D820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120"/>
        <c:axId val="614753688"/>
      </c:barChart>
      <c:catAx>
        <c:axId val="61475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3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3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reports'!$L$14</c:f>
          <c:strCache>
            <c:ptCount val="1"/>
            <c:pt idx="0">
              <c:v>USC Memorial Day Sale - Extended! - 05/29/2018</c:v>
            </c:pt>
          </c:strCache>
        </c:strRef>
      </c:tx>
      <c:layout>
        <c:manualLayout>
          <c:xMode val="edge"/>
          <c:yMode val="edge"/>
          <c:x val="0.10914698162729659"/>
          <c:y val="5.648687664041994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1682250656168"/>
          <c:y val="0.15603412073490813"/>
          <c:w val="0.88383871937882763"/>
          <c:h val="0.75206627296587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reports'!$F$14:$J$14</c:f>
              <c:numCache>
                <c:formatCode>General</c:formatCode>
                <c:ptCount val="5"/>
                <c:pt idx="0">
                  <c:v>72347</c:v>
                </c:pt>
                <c:pt idx="1">
                  <c:v>72296</c:v>
                </c:pt>
                <c:pt idx="2">
                  <c:v>15136</c:v>
                </c:pt>
                <c:pt idx="3">
                  <c:v>1490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C8-4438-8361-AA4713470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8936"/>
        <c:axId val="462727368"/>
      </c:barChart>
      <c:catAx>
        <c:axId val="46272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7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8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reports'!$L$17</c:f>
          <c:strCache>
            <c:ptCount val="1"/>
            <c:pt idx="0">
              <c:v>FREE EVENT: CELEBRATE CINCO AT THE LA COLISEUM ON SUNDAY 5/06 - 05/02/2018</c:v>
            </c:pt>
          </c:strCache>
        </c:strRef>
      </c:tx>
      <c:layout>
        <c:manualLayout>
          <c:xMode val="edge"/>
          <c:yMode val="edge"/>
          <c:x val="0.10534722222222222"/>
          <c:y val="6.631386701662292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31709317585301"/>
          <c:y val="0.1726751968503937"/>
          <c:w val="0.88210260826771636"/>
          <c:h val="0.729844050743656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reports'!$E$17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'[May_2018_Exact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reports'!$F$17:$J$17</c:f>
              <c:numCache>
                <c:formatCode>General</c:formatCode>
                <c:ptCount val="5"/>
                <c:pt idx="0">
                  <c:v>5716</c:v>
                </c:pt>
                <c:pt idx="1">
                  <c:v>5692</c:v>
                </c:pt>
                <c:pt idx="2">
                  <c:v>1434</c:v>
                </c:pt>
                <c:pt idx="3">
                  <c:v>11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2A-49F7-ABCD-582A25260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8048"/>
        <c:axId val="412838440"/>
      </c:barChart>
      <c:catAx>
        <c:axId val="412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3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reports'!$L$20</c:f>
          <c:strCache>
            <c:ptCount val="1"/>
            <c:pt idx="0">
              <c:v>FREE EVENT: CELEBRATE CINCO AT THE LA COLISEUM ON SUNDAY 5/06 - 05/02/2018</c:v>
            </c:pt>
          </c:strCache>
        </c:strRef>
      </c:tx>
      <c:layout>
        <c:manualLayout>
          <c:xMode val="edge"/>
          <c:yMode val="edge"/>
          <c:x val="0.10272391732283465"/>
          <c:y val="5.3333333333333337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21183289588803"/>
          <c:y val="0.15354396325459319"/>
          <c:w val="0.82133871937882763"/>
          <c:h val="0.75206627296587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reports'!$E$20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reports'!$F$20:$J$20</c:f>
              <c:numCache>
                <c:formatCode>General</c:formatCode>
                <c:ptCount val="5"/>
                <c:pt idx="0">
                  <c:v>5704</c:v>
                </c:pt>
                <c:pt idx="1">
                  <c:v>5680</c:v>
                </c:pt>
                <c:pt idx="2">
                  <c:v>1745</c:v>
                </c:pt>
                <c:pt idx="3">
                  <c:v>17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8-43C1-8A80-314F767A5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reports'!$L$23</c:f>
          <c:strCache>
            <c:ptCount val="1"/>
            <c:pt idx="0">
              <c:v>FREE EVENT: CELEBRATE CINCO AT THE LA COLISEUM ON SUNDAY 5/06 - 05/02/2018</c:v>
            </c:pt>
          </c:strCache>
        </c:strRef>
      </c:tx>
      <c:layout>
        <c:manualLayout>
          <c:xMode val="edge"/>
          <c:yMode val="edge"/>
          <c:x val="0.11229166666666668"/>
          <c:y val="5.3573490813648296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361534886264218"/>
          <c:y val="0.15543088363954505"/>
          <c:w val="0.88557483048993868"/>
          <c:h val="0.75206627296587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reports'!$E$23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reports'!$F$23:$J$23</c:f>
              <c:numCache>
                <c:formatCode>General</c:formatCode>
                <c:ptCount val="5"/>
                <c:pt idx="0">
                  <c:v>1788</c:v>
                </c:pt>
                <c:pt idx="1">
                  <c:v>1783</c:v>
                </c:pt>
                <c:pt idx="2">
                  <c:v>932</c:v>
                </c:pt>
                <c:pt idx="3">
                  <c:v>4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9-4535-BADE-147F17EABC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9904"/>
        <c:axId val="469182536"/>
      </c:barChart>
      <c:catAx>
        <c:axId val="46934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2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2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reports'!$L$26</c:f>
          <c:strCache>
            <c:ptCount val="1"/>
            <c:pt idx="0">
              <c:v>On This Day in History at the Los Angeles Memorial Coliseum - 05/05/2018</c:v>
            </c:pt>
          </c:strCache>
        </c:strRef>
      </c:tx>
      <c:layout>
        <c:manualLayout>
          <c:xMode val="edge"/>
          <c:yMode val="edge"/>
          <c:x val="0.10796027449693786"/>
          <c:y val="5.6520122484689413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53387467191603"/>
          <c:y val="0.15591251093613298"/>
          <c:w val="0.83869983048993868"/>
          <c:h val="0.7465107174103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reports'!$E$26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reports'!$F$26:$J$26</c:f>
              <c:numCache>
                <c:formatCode>General</c:formatCode>
                <c:ptCount val="5"/>
                <c:pt idx="0">
                  <c:v>204</c:v>
                </c:pt>
                <c:pt idx="1">
                  <c:v>204</c:v>
                </c:pt>
                <c:pt idx="2">
                  <c:v>48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F-4D91-A5CC-7ADF045D6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70000"/>
        <c:axId val="414056992"/>
      </c:barChart>
      <c:catAx>
        <c:axId val="4646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05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05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reports'!$L$29</c:f>
          <c:strCache>
            <c:ptCount val="1"/>
            <c:pt idx="0">
              <c:v>On This Day in History at the Los Angeles Memorial Coliseum - 05/07/2018</c:v>
            </c:pt>
          </c:strCache>
        </c:strRef>
      </c:tx>
      <c:layout>
        <c:manualLayout>
          <c:xMode val="edge"/>
          <c:yMode val="edge"/>
          <c:x val="0.10225694444444446"/>
          <c:y val="4.005905511811023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43542213473317"/>
          <c:y val="0.14752952755905513"/>
          <c:w val="0.88731094160104984"/>
          <c:h val="0.757621828521434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reports'!$E$29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reports'!$F$29:$J$29</c:f>
              <c:numCache>
                <c:formatCode>General</c:formatCode>
                <c:ptCount val="5"/>
                <c:pt idx="0">
                  <c:v>204</c:v>
                </c:pt>
                <c:pt idx="1">
                  <c:v>204</c:v>
                </c:pt>
                <c:pt idx="2">
                  <c:v>59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7-4D53-9BBC-D806A9793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5408"/>
        <c:axId val="462726584"/>
      </c:barChart>
      <c:catAx>
        <c:axId val="4627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6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5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reports'!$L$32</c:f>
          <c:strCache>
            <c:ptCount val="1"/>
            <c:pt idx="0">
              <c:v>On This Day in History at the Los Angeles Memorial Coliseum - 05/08/2018</c:v>
            </c:pt>
          </c:strCache>
        </c:strRef>
      </c:tx>
      <c:layout>
        <c:manualLayout>
          <c:xMode val="edge"/>
          <c:yMode val="edge"/>
          <c:x val="9.3077291119860017E-2"/>
          <c:y val="4.959864391951006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41601049868766"/>
          <c:y val="0.1525904059835678"/>
          <c:w val="0.89078316382327227"/>
          <c:h val="0.75206627296587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reports'!$E$32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reports'!$F$31:$J$31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reports'!$F$32:$J$32</c:f>
              <c:numCache>
                <c:formatCode>General</c:formatCode>
                <c:ptCount val="5"/>
                <c:pt idx="0">
                  <c:v>203</c:v>
                </c:pt>
                <c:pt idx="1">
                  <c:v>203</c:v>
                </c:pt>
                <c:pt idx="2">
                  <c:v>48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13-4CAD-9D15-E0C6E0B81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247040"/>
        <c:axId val="459245864"/>
      </c:barChart>
      <c:catAx>
        <c:axId val="45924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5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92458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7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reports'!$L$35</c:f>
          <c:strCache>
            <c:ptCount val="1"/>
            <c:pt idx="0">
              <c:v>On This Day in History at the Los Angeles Memorial Coliseum - 05/15/2018</c:v>
            </c:pt>
          </c:strCache>
        </c:strRef>
      </c:tx>
      <c:layout>
        <c:manualLayout>
          <c:xMode val="edge"/>
          <c:yMode val="edge"/>
          <c:x val="0.10994791666666667"/>
          <c:y val="5.390266841644794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99455927384077"/>
          <c:y val="0.15880839895013124"/>
          <c:w val="0.88557483048993868"/>
          <c:h val="0.735399606299212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reports'!$E$35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reports'!$F$35:$J$35</c:f>
              <c:numCache>
                <c:formatCode>General</c:formatCode>
                <c:ptCount val="5"/>
                <c:pt idx="0">
                  <c:v>202</c:v>
                </c:pt>
                <c:pt idx="1">
                  <c:v>202</c:v>
                </c:pt>
                <c:pt idx="2">
                  <c:v>48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E2A-A5B4-300CD5931E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4912"/>
        <c:axId val="471065304"/>
      </c:barChart>
      <c:catAx>
        <c:axId val="47106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5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065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4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>
                <a:effectLst/>
                <a:latin typeface="+mn-lt"/>
              </a:rPr>
              <a:t>Requests By BU System</a:t>
            </a:r>
            <a:endParaRPr lang="en-US" sz="1200">
              <a:effectLst/>
              <a:latin typeface="+mn-lt"/>
            </a:endParaRPr>
          </a:p>
        </c:rich>
      </c:tx>
      <c:layout>
        <c:manualLayout>
          <c:xMode val="edge"/>
          <c:yMode val="edge"/>
          <c:x val="4.5097869602280939E-2"/>
          <c:y val="2.66666666666666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353597"/>
            </a:solidFill>
            <a:ln>
              <a:noFill/>
            </a:ln>
            <a:effectLst/>
          </c:spPr>
          <c:invertIfNegative val="0"/>
          <c:cat>
            <c:strRef>
              <c:f>'BU Systems Updated'!$A$2:$A$30</c:f>
              <c:strCache>
                <c:ptCount val="29"/>
                <c:pt idx="0">
                  <c:v>22Mile</c:v>
                </c:pt>
                <c:pt idx="1">
                  <c:v>Agilysys</c:v>
                </c:pt>
                <c:pt idx="2">
                  <c:v>CBORD</c:v>
                </c:pt>
                <c:pt idx="3">
                  <c:v>CAPS</c:v>
                </c:pt>
                <c:pt idx="4">
                  <c:v>Clearpass</c:v>
                </c:pt>
                <c:pt idx="5">
                  <c:v>CMS</c:v>
                </c:pt>
                <c:pt idx="6">
                  <c:v>Custom Publishing</c:v>
                </c:pt>
                <c:pt idx="7">
                  <c:v>Delphi</c:v>
                </c:pt>
                <c:pt idx="8">
                  <c:v>Genetec</c:v>
                </c:pt>
                <c:pt idx="9">
                  <c:v>Guestware</c:v>
                </c:pt>
                <c:pt idx="10">
                  <c:v>IMS</c:v>
                </c:pt>
                <c:pt idx="11">
                  <c:v>KeyPro</c:v>
                </c:pt>
                <c:pt idx="12">
                  <c:v>Kronos</c:v>
                </c:pt>
                <c:pt idx="13">
                  <c:v>LanDesk</c:v>
                </c:pt>
                <c:pt idx="14">
                  <c:v>Micros</c:v>
                </c:pt>
                <c:pt idx="15">
                  <c:v>Netsuite</c:v>
                </c:pt>
                <c:pt idx="16">
                  <c:v>Opera</c:v>
                </c:pt>
                <c:pt idx="17">
                  <c:v>StarRez</c:v>
                </c:pt>
                <c:pt idx="18">
                  <c:v>Sympa</c:v>
                </c:pt>
                <c:pt idx="19">
                  <c:v>Summer Conference</c:v>
                </c:pt>
                <c:pt idx="20">
                  <c:v>T2</c:v>
                </c:pt>
                <c:pt idx="21">
                  <c:v>TM1</c:v>
                </c:pt>
                <c:pt idx="22">
                  <c:v>TMA</c:v>
                </c:pt>
                <c:pt idx="23">
                  <c:v>Touchpoint</c:v>
                </c:pt>
                <c:pt idx="24">
                  <c:v>UBTOS</c:v>
                </c:pt>
                <c:pt idx="25">
                  <c:v>Universal Desktop</c:v>
                </c:pt>
                <c:pt idx="26">
                  <c:v>WAMS</c:v>
                </c:pt>
                <c:pt idx="27">
                  <c:v>Zendesk</c:v>
                </c:pt>
                <c:pt idx="28">
                  <c:v>Other</c:v>
                </c:pt>
              </c:strCache>
            </c:strRef>
          </c:cat>
          <c:val>
            <c:numRef>
              <c:f>'BU Systems Updated'!$B$2:$B$30</c:f>
              <c:numCache>
                <c:formatCode>0</c:formatCode>
                <c:ptCount val="29"/>
                <c:pt idx="0" formatCode="General">
                  <c:v>3</c:v>
                </c:pt>
                <c:pt idx="1">
                  <c:v>0</c:v>
                </c:pt>
                <c:pt idx="2" formatCode="General">
                  <c:v>5</c:v>
                </c:pt>
                <c:pt idx="3" formatCode="General">
                  <c:v>0</c:v>
                </c:pt>
                <c:pt idx="4" formatCode="General">
                  <c:v>0</c:v>
                </c:pt>
                <c:pt idx="5" formatCode="General">
                  <c:v>2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2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5</c:v>
                </c:pt>
                <c:pt idx="13" formatCode="General">
                  <c:v>1</c:v>
                </c:pt>
                <c:pt idx="14" formatCode="General">
                  <c:v>1</c:v>
                </c:pt>
                <c:pt idx="15" formatCode="General">
                  <c:v>25</c:v>
                </c:pt>
                <c:pt idx="16" formatCode="General">
                  <c:v>5</c:v>
                </c:pt>
                <c:pt idx="17" formatCode="General">
                  <c:v>3</c:v>
                </c:pt>
                <c:pt idx="18" formatCode="General">
                  <c:v>2</c:v>
                </c:pt>
                <c:pt idx="19" formatCode="General">
                  <c:v>2</c:v>
                </c:pt>
                <c:pt idx="20" formatCode="General">
                  <c:v>0</c:v>
                </c:pt>
                <c:pt idx="21" formatCode="General">
                  <c:v>2</c:v>
                </c:pt>
                <c:pt idx="22" formatCode="General">
                  <c:v>3</c:v>
                </c:pt>
                <c:pt idx="23" formatCode="General">
                  <c:v>6</c:v>
                </c:pt>
                <c:pt idx="24" formatCode="General">
                  <c:v>0</c:v>
                </c:pt>
                <c:pt idx="25" formatCode="General">
                  <c:v>1</c:v>
                </c:pt>
                <c:pt idx="26" formatCode="General">
                  <c:v>1</c:v>
                </c:pt>
                <c:pt idx="27" formatCode="General">
                  <c:v>0</c:v>
                </c:pt>
                <c:pt idx="28" formatCode="General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E0-4C73-9B2A-D1C8FB7EF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2929272"/>
        <c:axId val="682934848"/>
      </c:barChart>
      <c:catAx>
        <c:axId val="682929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934848"/>
        <c:crosses val="autoZero"/>
        <c:auto val="1"/>
        <c:lblAlgn val="ctr"/>
        <c:lblOffset val="100"/>
        <c:noMultiLvlLbl val="0"/>
      </c:catAx>
      <c:valAx>
        <c:axId val="68293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929272"/>
        <c:crosses val="autoZero"/>
        <c:crossBetween val="between"/>
      </c:valAx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reports'!$L$38</c:f>
          <c:strCache>
            <c:ptCount val="1"/>
            <c:pt idx="0">
              <c:v>On This Day in History at the Los Angeles Memorial Coliseum - 05/17/2018</c:v>
            </c:pt>
          </c:strCache>
        </c:strRef>
      </c:tx>
      <c:layout>
        <c:manualLayout>
          <c:xMode val="edge"/>
          <c:yMode val="edge"/>
          <c:x val="0.10200691710411197"/>
          <c:y val="5.540244969378826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51038932633421"/>
          <c:y val="0.15512510936132981"/>
          <c:w val="0.889047052712161"/>
          <c:h val="0.74928849518810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reports'!$E$38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reports'!$F$38:$J$38</c:f>
              <c:numCache>
                <c:formatCode>General</c:formatCode>
                <c:ptCount val="5"/>
                <c:pt idx="0">
                  <c:v>201</c:v>
                </c:pt>
                <c:pt idx="1">
                  <c:v>201</c:v>
                </c:pt>
                <c:pt idx="2">
                  <c:v>50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DD-497B-880F-2FAEF8D2F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6480"/>
        <c:axId val="471066872"/>
      </c:barChart>
      <c:catAx>
        <c:axId val="47106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6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0668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6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reports'!$L$41</c:f>
          <c:strCache>
            <c:ptCount val="1"/>
            <c:pt idx="0">
              <c:v>On This Day in History at the Los Angeles Memorial Coliseum - 05/24/2018</c:v>
            </c:pt>
          </c:strCache>
        </c:strRef>
      </c:tx>
      <c:layout>
        <c:manualLayout>
          <c:xMode val="edge"/>
          <c:yMode val="edge"/>
          <c:x val="0.10539821194225724"/>
          <c:y val="5.2444225721784775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81228127734034"/>
          <c:y val="0.15876531058617671"/>
          <c:w val="0.88557483048993868"/>
          <c:h val="0.74928849518810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reports'!$E$41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'[May_2018_Exact Target.xlsx]E-Mail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reports'!$F$41:$J$41</c:f>
              <c:numCache>
                <c:formatCode>General</c:formatCode>
                <c:ptCount val="5"/>
                <c:pt idx="0">
                  <c:v>200</c:v>
                </c:pt>
                <c:pt idx="1">
                  <c:v>199</c:v>
                </c:pt>
                <c:pt idx="2">
                  <c:v>56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79-48F5-81C4-62524B227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9616"/>
        <c:axId val="412840008"/>
      </c:barChart>
      <c:catAx>
        <c:axId val="4128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0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40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9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reports'!$L$47</c:f>
          <c:strCache>
            <c:ptCount val="1"/>
            <c:pt idx="0">
              <c:v>On This Day in History at the Los Angeles Memorial Coliseum - 05/29/2018</c:v>
            </c:pt>
          </c:strCache>
        </c:strRef>
      </c:tx>
      <c:layout>
        <c:manualLayout>
          <c:xMode val="edge"/>
          <c:yMode val="edge"/>
          <c:x val="0.10780580161854769"/>
          <c:y val="5.882524059492563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72298775153106"/>
          <c:y val="0.1476434820647419"/>
          <c:w val="0.88557483048993868"/>
          <c:h val="0.760399606299212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reports'!$E$47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reports'!$F$47:$J$47</c:f>
              <c:numCache>
                <c:formatCode>General</c:formatCode>
                <c:ptCount val="5"/>
                <c:pt idx="0">
                  <c:v>198</c:v>
                </c:pt>
                <c:pt idx="1">
                  <c:v>198</c:v>
                </c:pt>
                <c:pt idx="2">
                  <c:v>43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D-48A2-8719-8C50A0822F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4104"/>
        <c:axId val="469184496"/>
      </c:barChart>
      <c:catAx>
        <c:axId val="4691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44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reports'!$L$53</c:f>
          <c:strCache>
            <c:ptCount val="1"/>
            <c:pt idx="0">
              <c:v>Cinco de Mayo at the University Club - 05/04/2018</c:v>
            </c:pt>
          </c:strCache>
        </c:strRef>
      </c:tx>
      <c:layout>
        <c:manualLayout>
          <c:xMode val="edge"/>
          <c:yMode val="edge"/>
          <c:x val="0.10789233377077864"/>
          <c:y val="5.1111548556430443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24259076990377"/>
          <c:y val="0.15208289588801402"/>
          <c:w val="0.88731094160104984"/>
          <c:h val="0.7465107174103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reports'!$E$53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reports'!$F$53:$J$53</c:f>
              <c:numCache>
                <c:formatCode>General</c:formatCode>
                <c:ptCount val="5"/>
                <c:pt idx="0">
                  <c:v>3474</c:v>
                </c:pt>
                <c:pt idx="1">
                  <c:v>3448</c:v>
                </c:pt>
                <c:pt idx="2">
                  <c:v>878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24-4154-A380-119ACAD73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8048"/>
        <c:axId val="464040104"/>
      </c:barChart>
      <c:catAx>
        <c:axId val="47106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0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0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reports'!$L$56</c:f>
          <c:strCache>
            <c:ptCount val="1"/>
            <c:pt idx="0">
              <c:v>This Week at HSC - Specials at The Edmondson! - 05/07/2018</c:v>
            </c:pt>
          </c:strCache>
        </c:strRef>
      </c:tx>
      <c:layout>
        <c:manualLayout>
          <c:xMode val="edge"/>
          <c:yMode val="edge"/>
          <c:x val="9.3990184820647416E-2"/>
          <c:y val="5.2678258967629045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86660651793526"/>
          <c:y val="0.14498840769903762"/>
          <c:w val="0.89078316382327227"/>
          <c:h val="0.7548440507436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reports'!$E$56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reports'!$F$56:$J$56</c:f>
              <c:numCache>
                <c:formatCode>General</c:formatCode>
                <c:ptCount val="5"/>
                <c:pt idx="0">
                  <c:v>813</c:v>
                </c:pt>
                <c:pt idx="1">
                  <c:v>811</c:v>
                </c:pt>
                <c:pt idx="2">
                  <c:v>178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09-4745-B3EF-271C9549F7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1280"/>
        <c:axId val="464041672"/>
      </c:barChart>
      <c:catAx>
        <c:axId val="46404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1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reports'!$L$59</c:f>
          <c:strCache>
            <c:ptCount val="1"/>
            <c:pt idx="0">
              <c:v>URBNMRKT Weekly Specials - 05/07/2018</c:v>
            </c:pt>
          </c:strCache>
        </c:strRef>
      </c:tx>
      <c:layout>
        <c:manualLayout>
          <c:xMode val="edge"/>
          <c:yMode val="edge"/>
          <c:x val="0.10766171806649168"/>
          <c:y val="3.793175853018372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416037839020124"/>
          <c:y val="0.13588757655293088"/>
          <c:w val="0.88036649715660542"/>
          <c:h val="0.76873293963254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reports'!$E$59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reports'!$F$59:$J$59</c:f>
              <c:numCache>
                <c:formatCode>General</c:formatCode>
                <c:ptCount val="5"/>
                <c:pt idx="0">
                  <c:v>214</c:v>
                </c:pt>
                <c:pt idx="1">
                  <c:v>214</c:v>
                </c:pt>
                <c:pt idx="2">
                  <c:v>95</c:v>
                </c:pt>
                <c:pt idx="3">
                  <c:v>10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74-42B5-92FE-1B88A37AC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2848"/>
        <c:axId val="464043240"/>
      </c:barChart>
      <c:catAx>
        <c:axId val="46404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3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3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reports'!$L$62</c:f>
          <c:strCache>
            <c:ptCount val="1"/>
            <c:pt idx="0">
              <c:v>Restaurants of USC Weekly Specials, May 7 - 10 - 05/07/2018</c:v>
            </c:pt>
          </c:strCache>
        </c:strRef>
      </c:tx>
      <c:layout>
        <c:manualLayout>
          <c:xMode val="edge"/>
          <c:yMode val="edge"/>
          <c:x val="0.10559752296587928"/>
          <c:y val="5.507414698162729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71582458442694"/>
          <c:y val="0.15257261592300964"/>
          <c:w val="0.84043594160104984"/>
          <c:h val="0.7465107174103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reports'!$E$62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reports'!$F$62:$J$62</c:f>
              <c:numCache>
                <c:formatCode>General</c:formatCode>
                <c:ptCount val="5"/>
                <c:pt idx="0">
                  <c:v>1920</c:v>
                </c:pt>
                <c:pt idx="1">
                  <c:v>1911</c:v>
                </c:pt>
                <c:pt idx="2">
                  <c:v>277</c:v>
                </c:pt>
                <c:pt idx="3">
                  <c:v>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67-4EA2-8E33-697C09890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3784"/>
        <c:axId val="464754176"/>
      </c:barChart>
      <c:catAx>
        <c:axId val="46475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4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41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3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reports'!$L$65</c:f>
          <c:strCache>
            <c:ptCount val="1"/>
            <c:pt idx="0">
              <c:v>This Week - May 7, 2018 - 05/07/2018</c:v>
            </c:pt>
          </c:strCache>
        </c:strRef>
      </c:tx>
      <c:layout>
        <c:manualLayout>
          <c:xMode val="edge"/>
          <c:yMode val="edge"/>
          <c:x val="0.1083479604111986"/>
          <c:y val="5.289610673665792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84260170603675"/>
          <c:y val="0.15377843394575677"/>
          <c:w val="0.83001927493438321"/>
          <c:h val="0.7548440507436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reports'!$E$65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reports'!$F$65:$J$65</c:f>
              <c:numCache>
                <c:formatCode>General</c:formatCode>
                <c:ptCount val="5"/>
                <c:pt idx="0">
                  <c:v>3337</c:v>
                </c:pt>
                <c:pt idx="1">
                  <c:v>3336</c:v>
                </c:pt>
                <c:pt idx="2">
                  <c:v>948</c:v>
                </c:pt>
                <c:pt idx="3">
                  <c:v>84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60-49AA-AB77-5892CEB46C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6768"/>
        <c:axId val="469347160"/>
      </c:barChart>
      <c:catAx>
        <c:axId val="46934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7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347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6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reports'!$L$68</c:f>
          <c:strCache>
            <c:ptCount val="1"/>
            <c:pt idx="0">
              <c:v>Reminder: Voting closes Friday for the 2018-2019 Board of Councilors - 05/08/2018</c:v>
            </c:pt>
          </c:strCache>
        </c:strRef>
      </c:tx>
      <c:layout>
        <c:manualLayout>
          <c:xMode val="edge"/>
          <c:yMode val="edge"/>
          <c:x val="0.1037326388888889"/>
          <c:y val="7.04818460192475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33743438320211"/>
          <c:y val="0.19207229087918071"/>
          <c:w val="0.82133871937882763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reports'!$E$68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reports'!$F$68:$J$68</c:f>
              <c:numCache>
                <c:formatCode>General</c:formatCode>
                <c:ptCount val="5"/>
                <c:pt idx="0">
                  <c:v>3220</c:v>
                </c:pt>
                <c:pt idx="1">
                  <c:v>3219</c:v>
                </c:pt>
                <c:pt idx="2">
                  <c:v>786</c:v>
                </c:pt>
                <c:pt idx="3">
                  <c:v>92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A2-48C3-9F72-78F674D6D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8336"/>
        <c:axId val="469348728"/>
      </c:barChart>
      <c:catAx>
        <c:axId val="46934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8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3487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8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reports'!$L$71</c:f>
          <c:strCache>
            <c:ptCount val="1"/>
            <c:pt idx="0">
              <c:v>LAST DAY to Vote for the 2018-2019 Board of Councilors - 05/11/2018</c:v>
            </c:pt>
          </c:strCache>
        </c:strRef>
      </c:tx>
      <c:layout>
        <c:manualLayout>
          <c:xMode val="edge"/>
          <c:yMode val="edge"/>
          <c:x val="0.11527162620297464"/>
          <c:y val="4.483705161854768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26487314085739"/>
          <c:y val="0.13913845144356954"/>
          <c:w val="0.83175538604549426"/>
          <c:h val="0.69928849518810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reports'!$E$71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reports'!$F$70:$J$70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reports'!$F$71:$J$71</c:f>
              <c:numCache>
                <c:formatCode>General</c:formatCode>
                <c:ptCount val="5"/>
                <c:pt idx="0">
                  <c:v>3150</c:v>
                </c:pt>
                <c:pt idx="1">
                  <c:v>3148</c:v>
                </c:pt>
                <c:pt idx="2">
                  <c:v>659</c:v>
                </c:pt>
                <c:pt idx="3">
                  <c:v>58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14-4F1F-B8CE-F62D121A2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5280"/>
        <c:axId val="469185672"/>
      </c:barChart>
      <c:catAx>
        <c:axId val="46918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5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5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5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Open Requests Aging Report</a:t>
            </a:r>
          </a:p>
        </c:rich>
      </c:tx>
      <c:layout>
        <c:manualLayout>
          <c:xMode val="edge"/>
          <c:yMode val="edge"/>
          <c:x val="0.13051560989086891"/>
          <c:y val="1.84122922134733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331487860892389"/>
          <c:y val="0.12646609798775152"/>
          <c:w val="0.85438743985126864"/>
          <c:h val="0.78471916010498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22+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24</c:v>
                </c:pt>
                <c:pt idx="1">
                  <c:v>11</c:v>
                </c:pt>
                <c:pt idx="2">
                  <c:v>9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40-4CE2-99CE-F246110A5C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892608"/>
        <c:axId val="161355968"/>
      </c:barChart>
      <c:catAx>
        <c:axId val="5389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1355968"/>
        <c:crosses val="autoZero"/>
        <c:auto val="1"/>
        <c:lblAlgn val="ctr"/>
        <c:lblOffset val="100"/>
        <c:noMultiLvlLbl val="0"/>
      </c:catAx>
      <c:valAx>
        <c:axId val="16135596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3892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chemeClr val="bg1">
          <a:lumMod val="50000"/>
        </a:schemeClr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reports'!$L$74</c:f>
          <c:strCache>
            <c:ptCount val="1"/>
            <c:pt idx="0">
              <c:v>This Week at HSC - Boba Truck Pop Up! - 05/14/2018</c:v>
            </c:pt>
          </c:strCache>
        </c:strRef>
      </c:tx>
      <c:layout>
        <c:manualLayout>
          <c:xMode val="edge"/>
          <c:yMode val="edge"/>
          <c:x val="0.11227088801399823"/>
          <c:y val="4.791447944006999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311597769028871"/>
          <c:y val="0.13593129573800314"/>
          <c:w val="0.8399159284776902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reports'!$E$74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'[May_2018_Exact Target.xlsx]E-Mail Blast reports'!$F$73:$J$73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reports'!$F$74:$J$74</c:f>
              <c:numCache>
                <c:formatCode>General</c:formatCode>
                <c:ptCount val="5"/>
                <c:pt idx="0">
                  <c:v>814</c:v>
                </c:pt>
                <c:pt idx="1">
                  <c:v>812</c:v>
                </c:pt>
                <c:pt idx="2">
                  <c:v>185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BC-4A24-BDC5-D8FBB5F27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8432"/>
        <c:axId val="464668824"/>
      </c:barChart>
      <c:catAx>
        <c:axId val="46466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8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reports'!$L$77</c:f>
          <c:strCache>
            <c:ptCount val="1"/>
            <c:pt idx="0">
              <c:v>URBNMRKT Weekly Specials - 05/14/2018</c:v>
            </c:pt>
          </c:strCache>
        </c:strRef>
      </c:tx>
      <c:layout>
        <c:manualLayout>
          <c:xMode val="edge"/>
          <c:yMode val="edge"/>
          <c:x val="0.10669305008748904"/>
          <c:y val="4.2707130358705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17054899387576"/>
          <c:y val="0.14949081364829397"/>
          <c:w val="0.87654759951881012"/>
          <c:h val="0.686082020997375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reports'!$E$77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'[May_2018_Exact Target.xlsx]E-Mail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reports'!$F$77:$J$77</c:f>
              <c:numCache>
                <c:formatCode>General</c:formatCode>
                <c:ptCount val="5"/>
                <c:pt idx="0">
                  <c:v>217</c:v>
                </c:pt>
                <c:pt idx="1">
                  <c:v>215</c:v>
                </c:pt>
                <c:pt idx="2">
                  <c:v>103</c:v>
                </c:pt>
                <c:pt idx="3">
                  <c:v>42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2F-4BE5-8D32-42C45286DB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8168"/>
        <c:axId val="414058560"/>
      </c:barChart>
      <c:catAx>
        <c:axId val="41405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560"/>
        <c:crosses val="autoZero"/>
        <c:auto val="1"/>
        <c:lblAlgn val="ctr"/>
        <c:lblOffset val="100"/>
        <c:noMultiLvlLbl val="0"/>
      </c:catAx>
      <c:valAx>
        <c:axId val="414058560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80808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200" b="1">
          <a:latin typeface="+mn-lt"/>
        </a:defRPr>
      </a:pPr>
      <a:endParaRPr lang="en-US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reports'!$L$80</c:f>
          <c:strCache>
            <c:ptCount val="1"/>
            <c:pt idx="0">
              <c:v>Voting Extended for the 2018-2019 Board of Councilors - 05/14/2018</c:v>
            </c:pt>
          </c:strCache>
        </c:strRef>
      </c:tx>
      <c:layout>
        <c:manualLayout>
          <c:xMode val="edge"/>
          <c:yMode val="edge"/>
          <c:x val="9.9563921697287838E-2"/>
          <c:y val="4.30115923009623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90411745406824"/>
          <c:y val="0.15458333333333332"/>
          <c:w val="0.87899866032370955"/>
          <c:h val="0.75319006999125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reports'!$E$80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'[May_2018_Exact Target.xlsx]E-Mail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reports'!$F$80:$J$80</c:f>
              <c:numCache>
                <c:formatCode>General</c:formatCode>
                <c:ptCount val="5"/>
                <c:pt idx="0">
                  <c:v>3145</c:v>
                </c:pt>
                <c:pt idx="1">
                  <c:v>3139</c:v>
                </c:pt>
                <c:pt idx="2">
                  <c:v>746</c:v>
                </c:pt>
                <c:pt idx="3">
                  <c:v>98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A-4993-804E-9914FE0367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9736"/>
        <c:axId val="414060128"/>
      </c:barChart>
      <c:catAx>
        <c:axId val="414059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60128"/>
        <c:crosses val="autoZero"/>
        <c:auto val="1"/>
        <c:lblAlgn val="ctr"/>
        <c:lblOffset val="100"/>
        <c:noMultiLvlLbl val="0"/>
      </c:catAx>
      <c:valAx>
        <c:axId val="41406012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9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reports'!$L$83</c:f>
          <c:strCache>
            <c:ptCount val="1"/>
            <c:pt idx="0">
              <c:v>Reminder! Food Trucks at URBN Tomorrow! - 05/17/2018</c:v>
            </c:pt>
          </c:strCache>
        </c:strRef>
      </c:tx>
      <c:layout>
        <c:manualLayout>
          <c:xMode val="edge"/>
          <c:yMode val="edge"/>
          <c:x val="9.0618438320209993E-2"/>
          <c:y val="4.24993438320209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050388232720899E-2"/>
          <c:y val="0.14605139315198623"/>
          <c:w val="0.86889244313210845"/>
          <c:h val="0.7180202148655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reports'!$E$83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'[May_2018_Exact Target.xlsx]E-Mail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reports'!$F$83:$J$83</c:f>
              <c:numCache>
                <c:formatCode>General</c:formatCode>
                <c:ptCount val="5"/>
                <c:pt idx="0">
                  <c:v>214</c:v>
                </c:pt>
                <c:pt idx="1">
                  <c:v>214</c:v>
                </c:pt>
                <c:pt idx="2">
                  <c:v>90</c:v>
                </c:pt>
                <c:pt idx="3">
                  <c:v>18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B0-416C-ACB9-EEFDB0526F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6864"/>
        <c:axId val="104127256"/>
      </c:barChart>
      <c:catAx>
        <c:axId val="10412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7256"/>
        <c:crosses val="autoZero"/>
        <c:auto val="1"/>
        <c:lblAlgn val="ctr"/>
        <c:lblOffset val="100"/>
        <c:noMultiLvlLbl val="0"/>
      </c:catAx>
      <c:valAx>
        <c:axId val="10412725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'[May_2018_Exact Target.xlsx]E-Mail Blast reports'!$L$86</c:f>
          <c:strCache>
            <c:ptCount val="1"/>
            <c:pt idx="0">
              <c:v>LAST DAY to Vote for the 2018-2019 Board of Councilors - 05/18/2018</c:v>
            </c:pt>
          </c:strCache>
        </c:strRef>
      </c:tx>
      <c:layout>
        <c:manualLayout>
          <c:xMode val="edge"/>
          <c:yMode val="edge"/>
          <c:x val="0.10083747755214809"/>
          <c:y val="4.8933727034120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90411745406824"/>
          <c:y val="0.14347222222222222"/>
          <c:w val="0.87899866032370955"/>
          <c:h val="0.76430118110236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'[May_2018_Exact Target.xlsx]E-Mail Blast reports'!$E$86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'[May_2018_Exact Target.xlsx]E-Mail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'[May_2018_Exact Target.xlsx]E-Mail Blast reports'!$F$86:$J$86</c:f>
              <c:numCache>
                <c:formatCode>General</c:formatCode>
                <c:ptCount val="5"/>
                <c:pt idx="0">
                  <c:v>3045</c:v>
                </c:pt>
                <c:pt idx="1">
                  <c:v>3039</c:v>
                </c:pt>
                <c:pt idx="2">
                  <c:v>667</c:v>
                </c:pt>
                <c:pt idx="3">
                  <c:v>47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A-4C95-8AFD-6FD261095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FFFFFF">
          <a:lumMod val="50000"/>
        </a:srgbClr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10681793065340517"/>
          <c:y val="6.474693788276465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Sheet1!$A$5:$A$16</c:f>
              <c:numCache>
                <c:formatCode>[$-409]mmm\-yy;@</c:formatCode>
                <c:ptCount val="12"/>
                <c:pt idx="0">
                  <c:v>42903</c:v>
                </c:pt>
                <c:pt idx="1">
                  <c:v>42933</c:v>
                </c:pt>
                <c:pt idx="2">
                  <c:v>42964</c:v>
                </c:pt>
                <c:pt idx="3">
                  <c:v>42995</c:v>
                </c:pt>
                <c:pt idx="4">
                  <c:v>43025</c:v>
                </c:pt>
                <c:pt idx="5">
                  <c:v>43056</c:v>
                </c:pt>
                <c:pt idx="6">
                  <c:v>43070</c:v>
                </c:pt>
                <c:pt idx="7">
                  <c:v>43115</c:v>
                </c:pt>
                <c:pt idx="8">
                  <c:v>43146</c:v>
                </c:pt>
                <c:pt idx="9">
                  <c:v>43175</c:v>
                </c:pt>
                <c:pt idx="10">
                  <c:v>43206</c:v>
                </c:pt>
                <c:pt idx="11">
                  <c:v>43237</c:v>
                </c:pt>
              </c:numCache>
            </c:numRef>
          </c:cat>
          <c:val>
            <c:numRef>
              <c:f>Sheet1!$B$5:$B$16</c:f>
              <c:numCache>
                <c:formatCode>General</c:formatCode>
                <c:ptCount val="12"/>
                <c:pt idx="0">
                  <c:v>99</c:v>
                </c:pt>
                <c:pt idx="1">
                  <c:v>100</c:v>
                </c:pt>
                <c:pt idx="2">
                  <c:v>97</c:v>
                </c:pt>
                <c:pt idx="3">
                  <c:v>99</c:v>
                </c:pt>
                <c:pt idx="4">
                  <c:v>99</c:v>
                </c:pt>
                <c:pt idx="5">
                  <c:v>98</c:v>
                </c:pt>
                <c:pt idx="6">
                  <c:v>99</c:v>
                </c:pt>
                <c:pt idx="7">
                  <c:v>97</c:v>
                </c:pt>
                <c:pt idx="8">
                  <c:v>97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60-49E8-AF29-D7DA6D0B6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3222648"/>
        <c:axId val="390127544"/>
      </c:barChart>
      <c:dateAx>
        <c:axId val="343222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12754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12754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bg1">
                <a:lumMod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3222648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FFFFFF">
          <a:lumMod val="50000"/>
        </a:srgbClr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# of Web Requests Opened By Status</a:t>
            </a:r>
          </a:p>
        </c:rich>
      </c:tx>
      <c:layout>
        <c:manualLayout>
          <c:xMode val="edge"/>
          <c:yMode val="edge"/>
          <c:x val="5.8573654855643031E-2"/>
          <c:y val="3.41592300962379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9379784558180224E-2"/>
          <c:y val="0.12025328083989502"/>
          <c:w val="0.92463158902012244"/>
          <c:h val="0.775300306211723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'[May_2018_Web Req Unit And Status.xlsx]IssueList'!$J$21:$J$27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'[May_2018_Web Req Unit And Status.xlsx]IssueList'!$K$21:$K$27</c:f>
              <c:numCache>
                <c:formatCode>General</c:formatCode>
                <c:ptCount val="7"/>
                <c:pt idx="0">
                  <c:v>0</c:v>
                </c:pt>
                <c:pt idx="1">
                  <c:v>37</c:v>
                </c:pt>
                <c:pt idx="2">
                  <c:v>4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9-4486-A44A-43B5028CB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1608"/>
        <c:axId val="551031216"/>
      </c:barChart>
      <c:catAx>
        <c:axId val="551031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216"/>
        <c:crosses val="autoZero"/>
        <c:auto val="1"/>
        <c:lblAlgn val="ctr"/>
        <c:lblOffset val="100"/>
        <c:noMultiLvlLbl val="0"/>
      </c:catAx>
      <c:valAx>
        <c:axId val="55103121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60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# of Web Requests Opened By Unit</a:t>
            </a:r>
          </a:p>
        </c:rich>
      </c:tx>
      <c:layout>
        <c:manualLayout>
          <c:xMode val="edge"/>
          <c:yMode val="edge"/>
          <c:x val="4.71732830271216E-2"/>
          <c:y val="3.08788276465441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0966617454068246E-2"/>
          <c:y val="0.11412051618547681"/>
          <c:w val="0.9157156332020997"/>
          <c:h val="0.612985564304461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'[May_2018_Web Req Unit And Status.xlsx]IssueList'!$K$1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'[May_2018_Web Req Unit And Status.xlsx]IssueList'!$J$2:$J$18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'[May_2018_Web Req Unit And Status.xlsx]IssueList'!$K$2:$K$18</c:f>
              <c:numCache>
                <c:formatCode>General</c:formatCode>
                <c:ptCount val="17"/>
                <c:pt idx="0">
                  <c:v>13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10</c:v>
                </c:pt>
                <c:pt idx="8">
                  <c:v>0</c:v>
                </c:pt>
                <c:pt idx="9">
                  <c:v>10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5D-4C31-8572-6C47F1C1F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5920"/>
        <c:axId val="551040624"/>
      </c:barChart>
      <c:catAx>
        <c:axId val="55103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5104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5104062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5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chemeClr val="bg1">
          <a:lumMod val="50000"/>
        </a:schemeClr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# of Web Requests Closed By Unit</a:t>
            </a:r>
          </a:p>
        </c:rich>
      </c:tx>
      <c:layout>
        <c:manualLayout>
          <c:xMode val="edge"/>
          <c:yMode val="edge"/>
          <c:x val="7.7776684164479457E-2"/>
          <c:y val="5.032327209098862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4099737532808401"/>
          <c:w val="0.92420111548556427"/>
          <c:h val="0.5852077865266841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'[May_2018_Closed Web Tickets.xlsx]closed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Radisson</c:v>
                </c:pt>
                <c:pt idx="14">
                  <c:v>Coliseum</c:v>
                </c:pt>
                <c:pt idx="15">
                  <c:v>Figueroa Press</c:v>
                </c:pt>
                <c:pt idx="16">
                  <c:v>Other</c:v>
                </c:pt>
              </c:strCache>
            </c:strRef>
          </c:cat>
          <c:val>
            <c:numRef>
              <c:f>'[May_2018_Closed Web Tickets.xlsx]closed Web'!$K$4:$K$20</c:f>
              <c:numCache>
                <c:formatCode>General</c:formatCode>
                <c:ptCount val="17"/>
                <c:pt idx="0">
                  <c:v>12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10</c:v>
                </c:pt>
                <c:pt idx="10">
                  <c:v>0</c:v>
                </c:pt>
                <c:pt idx="11">
                  <c:v>1</c:v>
                </c:pt>
                <c:pt idx="12">
                  <c:v>2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7-42B3-82C9-E90784B82B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698288"/>
        <c:axId val="370399848"/>
      </c:barChart>
      <c:catAx>
        <c:axId val="32069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0399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039984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0698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chemeClr val="bg1">
          <a:lumMod val="50000"/>
        </a:schemeClr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Web Visits Per Month - BU Main Sites</a:t>
            </a:r>
          </a:p>
        </c:rich>
      </c:tx>
      <c:layout>
        <c:manualLayout>
          <c:xMode val="edge"/>
          <c:yMode val="edge"/>
          <c:x val="0.11028693678915134"/>
          <c:y val="1.8970253718285212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71216097987751"/>
          <c:y val="0.10709676456208314"/>
          <c:w val="0.89190111001749783"/>
          <c:h val="0.5737145669291338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'Web Visits'!$C$1</c:f>
              <c:strCache>
                <c:ptCount val="1"/>
                <c:pt idx="0">
                  <c:v>Dec-17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Visits'!$C$2:$C$7</c:f>
              <c:numCache>
                <c:formatCode>#,##0</c:formatCode>
                <c:ptCount val="6"/>
                <c:pt idx="0">
                  <c:v>281</c:v>
                </c:pt>
                <c:pt idx="1">
                  <c:v>87281</c:v>
                </c:pt>
                <c:pt idx="2">
                  <c:v>22989</c:v>
                </c:pt>
                <c:pt idx="3">
                  <c:v>36672</c:v>
                </c:pt>
                <c:pt idx="4">
                  <c:v>27344</c:v>
                </c:pt>
                <c:pt idx="5">
                  <c:v>47168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65-42A6-8206-1E11848DC874}"/>
            </c:ext>
          </c:extLst>
        </c:ser>
        <c:ser>
          <c:idx val="0"/>
          <c:order val="1"/>
          <c:tx>
            <c:strRef>
              <c:f>'Web Visits'!$D$1</c:f>
              <c:strCache>
                <c:ptCount val="1"/>
                <c:pt idx="0">
                  <c:v>Jan-18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Visits'!$D$2:$D$7</c:f>
              <c:numCache>
                <c:formatCode>#,##0</c:formatCode>
                <c:ptCount val="6"/>
                <c:pt idx="0">
                  <c:v>443</c:v>
                </c:pt>
                <c:pt idx="1">
                  <c:v>56191</c:v>
                </c:pt>
                <c:pt idx="2">
                  <c:v>48094</c:v>
                </c:pt>
                <c:pt idx="3">
                  <c:v>63945</c:v>
                </c:pt>
                <c:pt idx="4">
                  <c:v>45942</c:v>
                </c:pt>
                <c:pt idx="5">
                  <c:v>37189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65-42A6-8206-1E11848DC874}"/>
            </c:ext>
          </c:extLst>
        </c:ser>
        <c:ser>
          <c:idx val="3"/>
          <c:order val="2"/>
          <c:tx>
            <c:strRef>
              <c:f>'Web Visits'!$E$1</c:f>
              <c:strCache>
                <c:ptCount val="1"/>
                <c:pt idx="0">
                  <c:v>Feb-18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Visits'!$E$2:$E$7</c:f>
              <c:numCache>
                <c:formatCode>#,##0</c:formatCode>
                <c:ptCount val="6"/>
                <c:pt idx="0">
                  <c:v>370</c:v>
                </c:pt>
                <c:pt idx="1">
                  <c:v>59735</c:v>
                </c:pt>
                <c:pt idx="2">
                  <c:v>50401</c:v>
                </c:pt>
                <c:pt idx="3">
                  <c:v>70055</c:v>
                </c:pt>
                <c:pt idx="4">
                  <c:v>36810</c:v>
                </c:pt>
                <c:pt idx="5">
                  <c:v>11257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65-42A6-8206-1E11848DC874}"/>
            </c:ext>
          </c:extLst>
        </c:ser>
        <c:ser>
          <c:idx val="4"/>
          <c:order val="3"/>
          <c:tx>
            <c:strRef>
              <c:f>'Web Visits'!$F$1</c:f>
              <c:strCache>
                <c:ptCount val="1"/>
                <c:pt idx="0">
                  <c:v>Mar-18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Visits'!$F$2:$F$7</c:f>
              <c:numCache>
                <c:formatCode>#,##0</c:formatCode>
                <c:ptCount val="6"/>
                <c:pt idx="0">
                  <c:v>431</c:v>
                </c:pt>
                <c:pt idx="1">
                  <c:v>69673</c:v>
                </c:pt>
                <c:pt idx="2">
                  <c:v>55437</c:v>
                </c:pt>
                <c:pt idx="3">
                  <c:v>66539</c:v>
                </c:pt>
                <c:pt idx="4">
                  <c:v>31063</c:v>
                </c:pt>
                <c:pt idx="5">
                  <c:v>12221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65-42A6-8206-1E11848DC874}"/>
            </c:ext>
          </c:extLst>
        </c:ser>
        <c:ser>
          <c:idx val="5"/>
          <c:order val="4"/>
          <c:tx>
            <c:strRef>
              <c:f>'Web Visits'!$G$1</c:f>
              <c:strCache>
                <c:ptCount val="1"/>
                <c:pt idx="0">
                  <c:v>Apr-18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Visits'!$G$2:$G$7</c:f>
              <c:numCache>
                <c:formatCode>#,##0</c:formatCode>
                <c:ptCount val="6"/>
                <c:pt idx="0">
                  <c:v>555</c:v>
                </c:pt>
                <c:pt idx="1">
                  <c:v>57107</c:v>
                </c:pt>
                <c:pt idx="2">
                  <c:v>70171</c:v>
                </c:pt>
                <c:pt idx="3">
                  <c:v>83824</c:v>
                </c:pt>
                <c:pt idx="4">
                  <c:v>145</c:v>
                </c:pt>
                <c:pt idx="5">
                  <c:v>16834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65-42A6-8206-1E11848DC874}"/>
            </c:ext>
          </c:extLst>
        </c:ser>
        <c:ser>
          <c:idx val="6"/>
          <c:order val="5"/>
          <c:tx>
            <c:strRef>
              <c:f>'Web Visits'!$H$1</c:f>
              <c:strCache>
                <c:ptCount val="1"/>
                <c:pt idx="0">
                  <c:v>May-18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'Web Visits'!$B$2:$B$7</c:f>
              <c:strCache>
                <c:ptCount val="6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Coliseum</c:v>
                </c:pt>
              </c:strCache>
            </c:strRef>
          </c:cat>
          <c:val>
            <c:numRef>
              <c:f>'Web Visits'!$H$2:$H$7</c:f>
              <c:numCache>
                <c:formatCode>#,##0</c:formatCode>
                <c:ptCount val="6"/>
                <c:pt idx="0">
                  <c:v>456</c:v>
                </c:pt>
                <c:pt idx="1">
                  <c:v>61818</c:v>
                </c:pt>
                <c:pt idx="2">
                  <c:v>64809</c:v>
                </c:pt>
                <c:pt idx="3">
                  <c:v>36296</c:v>
                </c:pt>
                <c:pt idx="4">
                  <c:v>104</c:v>
                </c:pt>
                <c:pt idx="5">
                  <c:v>15288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165-42A6-8206-1E11848DC8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1136"/>
        <c:axId val="322381920"/>
      </c:barChart>
      <c:catAx>
        <c:axId val="3223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920"/>
        <c:crosses val="autoZero"/>
        <c:auto val="1"/>
        <c:lblAlgn val="ctr"/>
        <c:lblOffset val="100"/>
        <c:noMultiLvlLbl val="0"/>
      </c:catAx>
      <c:valAx>
        <c:axId val="32238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/>
              <a:t>Web Visits Per Month - HSP Micro Sites</a:t>
            </a:r>
          </a:p>
        </c:rich>
      </c:tx>
      <c:layout>
        <c:manualLayout>
          <c:xMode val="edge"/>
          <c:yMode val="edge"/>
          <c:x val="0.11623222878390201"/>
          <c:y val="2.1775590551181102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745508768544811"/>
          <c:y val="0.11583880604606682"/>
          <c:w val="0.86786891434467661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Visits'!$C$13:$H$13</c:f>
              <c:numCache>
                <c:formatCode>_(* #,##0_);_(* \(#,##0\);_(* "-"??_);_(@_)</c:formatCode>
                <c:ptCount val="6"/>
                <c:pt idx="0">
                  <c:v>1153</c:v>
                </c:pt>
                <c:pt idx="1">
                  <c:v>1343</c:v>
                </c:pt>
                <c:pt idx="2">
                  <c:v>1174</c:v>
                </c:pt>
                <c:pt idx="3">
                  <c:v>1462</c:v>
                </c:pt>
                <c:pt idx="4">
                  <c:v>1401</c:v>
                </c:pt>
                <c:pt idx="5">
                  <c:v>1407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37-4657-9933-2B1F4F6B0B61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1340</c:v>
                </c:pt>
                <c:pt idx="1">
                  <c:v>1745</c:v>
                </c:pt>
                <c:pt idx="2">
                  <c:v>1609</c:v>
                </c:pt>
                <c:pt idx="3">
                  <c:v>1858</c:v>
                </c:pt>
                <c:pt idx="4">
                  <c:v>2006</c:v>
                </c:pt>
                <c:pt idx="5">
                  <c:v>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37-4657-9933-2B1F4F6B0B61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Visits'!$C$15:$H$15</c:f>
              <c:numCache>
                <c:formatCode>_(* #,##0_);_(* \(#,##0\);_(* "-"??_);_(@_)</c:formatCode>
                <c:ptCount val="6"/>
                <c:pt idx="0">
                  <c:v>768</c:v>
                </c:pt>
                <c:pt idx="1">
                  <c:v>1463</c:v>
                </c:pt>
                <c:pt idx="2">
                  <c:v>1565</c:v>
                </c:pt>
                <c:pt idx="3">
                  <c:v>1661</c:v>
                </c:pt>
                <c:pt idx="4">
                  <c:v>2023</c:v>
                </c:pt>
                <c:pt idx="5">
                  <c:v>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37-4657-9933-2B1F4F6B0B61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Visits'!$C$16:$H$16</c:f>
              <c:numCache>
                <c:formatCode>_(* #,##0_);_(* \(#,##0\);_(* "-"??_);_(@_)</c:formatCode>
                <c:ptCount val="6"/>
                <c:pt idx="0">
                  <c:v>321</c:v>
                </c:pt>
                <c:pt idx="1">
                  <c:v>419</c:v>
                </c:pt>
                <c:pt idx="2">
                  <c:v>415</c:v>
                </c:pt>
                <c:pt idx="3">
                  <c:v>492</c:v>
                </c:pt>
                <c:pt idx="4">
                  <c:v>547</c:v>
                </c:pt>
                <c:pt idx="5">
                  <c:v>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37-4657-9933-2B1F4F6B0B61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Visits'!$C$17:$H$17</c:f>
              <c:numCache>
                <c:formatCode>_(* #,##0_);_(* \(#,##0\);_(* "-"??_);_(@_)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37-4657-9933-2B1F4F6B0B61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Visits'!$C$18:$H$18</c:f>
              <c:numCache>
                <c:formatCode>_(* #,##0_);_(* \(#,##0\);_(* "-"??_);_(@_)</c:formatCode>
                <c:ptCount val="6"/>
                <c:pt idx="0">
                  <c:v>434</c:v>
                </c:pt>
                <c:pt idx="1">
                  <c:v>743</c:v>
                </c:pt>
                <c:pt idx="2">
                  <c:v>474</c:v>
                </c:pt>
                <c:pt idx="3">
                  <c:v>607</c:v>
                </c:pt>
                <c:pt idx="4">
                  <c:v>609</c:v>
                </c:pt>
                <c:pt idx="5">
                  <c:v>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D37-4657-9933-2B1F4F6B0B61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Visits'!$C$19:$H$19</c:f>
              <c:numCache>
                <c:formatCode>_(* #,##0_);_(* \(#,##0\);_(* "-"??_);_(@_)</c:formatCode>
                <c:ptCount val="6"/>
                <c:pt idx="0">
                  <c:v>104</c:v>
                </c:pt>
                <c:pt idx="1">
                  <c:v>142</c:v>
                </c:pt>
                <c:pt idx="2">
                  <c:v>130</c:v>
                </c:pt>
                <c:pt idx="3">
                  <c:v>135</c:v>
                </c:pt>
                <c:pt idx="4">
                  <c:v>430</c:v>
                </c:pt>
                <c:pt idx="5">
                  <c:v>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37-4657-9933-2B1F4F6B0B61}"/>
            </c:ext>
          </c:extLst>
        </c:ser>
        <c:ser>
          <c:idx val="7"/>
          <c:order val="7"/>
          <c:tx>
            <c:strRef>
              <c:f>'Web Visits'!$B$20</c:f>
              <c:strCache>
                <c:ptCount val="1"/>
                <c:pt idx="0">
                  <c:v>University Club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  <c:pt idx="5">
                  <c:v>43235</c:v>
                </c:pt>
              </c:numCache>
            </c:numRef>
          </c:cat>
          <c:val>
            <c:numRef>
              <c:f>'Web Visits'!$C$20:$H$20</c:f>
              <c:numCache>
                <c:formatCode>_(* #,##0_);_(* \(#,##0\);_(* "-"??_);_(@_)</c:formatCode>
                <c:ptCount val="6"/>
                <c:pt idx="1">
                  <c:v>1318</c:v>
                </c:pt>
                <c:pt idx="2">
                  <c:v>3089</c:v>
                </c:pt>
                <c:pt idx="3">
                  <c:v>3539</c:v>
                </c:pt>
                <c:pt idx="4">
                  <c:v>4792</c:v>
                </c:pt>
                <c:pt idx="5">
                  <c:v>3460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D37-4657-9933-2B1F4F6B0B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6232"/>
        <c:axId val="322387016"/>
      </c:barChart>
      <c:dateAx>
        <c:axId val="322386232"/>
        <c:scaling>
          <c:orientation val="minMax"/>
        </c:scaling>
        <c:delete val="1"/>
        <c:axPos val="b"/>
        <c:numFmt formatCode="mmm\-yy" sourceLinked="0"/>
        <c:majorTickMark val="none"/>
        <c:minorTickMark val="none"/>
        <c:tickLblPos val="nextTo"/>
        <c:crossAx val="32238701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238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1.6782179571303592E-2"/>
              <c:y val="0.23774628171478565"/>
            </c:manualLayout>
          </c:layout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6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bg1">
          <a:lumMod val="50000"/>
        </a:schemeClr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0.11538</cdr:x>
      <cdr:y>0.03333</cdr:y>
    </cdr:from>
    <cdr:to>
      <cdr:x>0.72252</cdr:x>
      <cdr:y>0.09067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85800" y="152400"/>
          <a:ext cx="3608597" cy="2621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200" b="1" i="0" dirty="0"/>
            <a:t>Bookstore </a:t>
          </a:r>
          <a:r>
            <a:rPr lang="en-US" sz="1200" b="1" i="0" dirty="0" smtClean="0"/>
            <a:t>Charts 10 </a:t>
          </a:r>
          <a:r>
            <a:rPr lang="en-US" sz="1200" b="1" i="0" dirty="0"/>
            <a:t>Most Viewed Pages -</a:t>
          </a:r>
          <a:r>
            <a:rPr lang="en-US" sz="1200" b="1" i="0" baseline="0" dirty="0"/>
            <a:t>May 2018</a:t>
          </a:r>
          <a:endParaRPr lang="en-US" sz="1200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May 2018</a:t>
            </a:r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8382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313194"/>
              </p:ext>
            </p:extLst>
          </p:nvPr>
        </p:nvGraphicFramePr>
        <p:xfrm>
          <a:off x="2971800" y="19050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1" y="7620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157994"/>
              </p:ext>
            </p:extLst>
          </p:nvPr>
        </p:nvGraphicFramePr>
        <p:xfrm>
          <a:off x="2971801" y="19050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8382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62528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8382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357241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8382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757639"/>
              </p:ext>
            </p:extLst>
          </p:nvPr>
        </p:nvGraphicFramePr>
        <p:xfrm>
          <a:off x="2971800" y="19050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868366"/>
              </p:ext>
            </p:extLst>
          </p:nvPr>
        </p:nvGraphicFramePr>
        <p:xfrm>
          <a:off x="2971800" y="19812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762000"/>
            <a:ext cx="601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485447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81551"/>
              </p:ext>
            </p:extLst>
          </p:nvPr>
        </p:nvGraphicFramePr>
        <p:xfrm>
          <a:off x="2971800" y="19050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95634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6858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746658"/>
              </p:ext>
            </p:extLst>
          </p:nvPr>
        </p:nvGraphicFramePr>
        <p:xfrm>
          <a:off x="2971800" y="19050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803360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6451" y="5334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May 2018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912717"/>
              </p:ext>
            </p:extLst>
          </p:nvPr>
        </p:nvGraphicFramePr>
        <p:xfrm>
          <a:off x="2971799" y="1981200"/>
          <a:ext cx="5791201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68138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09310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858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324830"/>
              </p:ext>
            </p:extLst>
          </p:nvPr>
        </p:nvGraphicFramePr>
        <p:xfrm>
          <a:off x="2971800" y="1938251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5065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7623889"/>
              </p:ext>
            </p:extLst>
          </p:nvPr>
        </p:nvGraphicFramePr>
        <p:xfrm>
          <a:off x="2971800" y="19812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657051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033706"/>
              </p:ext>
            </p:extLst>
          </p:nvPr>
        </p:nvGraphicFramePr>
        <p:xfrm>
          <a:off x="2971800" y="19812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384628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960578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61522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57055" y="3048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954671"/>
              </p:ext>
            </p:extLst>
          </p:nvPr>
        </p:nvGraphicFramePr>
        <p:xfrm>
          <a:off x="2971800" y="1905000"/>
          <a:ext cx="57759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673320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4574626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713883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1496368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58047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725639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3956893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623189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299355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374548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836296"/>
              </p:ext>
            </p:extLst>
          </p:nvPr>
        </p:nvGraphicFramePr>
        <p:xfrm>
          <a:off x="2971799" y="1905000"/>
          <a:ext cx="579120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469604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477665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294884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8269725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223186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6389176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423117"/>
              </p:ext>
            </p:extLst>
          </p:nvPr>
        </p:nvGraphicFramePr>
        <p:xfrm>
          <a:off x="2971800" y="19812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698919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832222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3028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207191"/>
              </p:ext>
            </p:extLst>
          </p:nvPr>
        </p:nvGraphicFramePr>
        <p:xfrm>
          <a:off x="2971800" y="19812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1059589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>
                <a:latin typeface="+mj-lt"/>
              </a:rPr>
              <a:t> 2018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30006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0115535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>
                <a:latin typeface="Impact" pitchFamily="34" charset="0"/>
              </a:rPr>
              <a:t>May</a:t>
            </a:r>
            <a:r>
              <a:rPr lang="en-US" sz="2800" dirty="0" smtClean="0"/>
              <a:t> 2018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524341"/>
              </p:ext>
            </p:extLst>
          </p:nvPr>
        </p:nvGraphicFramePr>
        <p:xfrm>
          <a:off x="2971800" y="19812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858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3746674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358708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497717"/>
              </p:ext>
            </p:extLst>
          </p:nvPr>
        </p:nvGraphicFramePr>
        <p:xfrm>
          <a:off x="2971799" y="1981200"/>
          <a:ext cx="576210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430565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May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744945"/>
              </p:ext>
            </p:extLst>
          </p:nvPr>
        </p:nvGraphicFramePr>
        <p:xfrm>
          <a:off x="2971800" y="1905000"/>
          <a:ext cx="5791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64424</TotalTime>
  <Words>475</Words>
  <Application>Microsoft Office PowerPoint</Application>
  <PresentationFormat>On-screen Show (4:3)</PresentationFormat>
  <Paragraphs>163</Paragraphs>
  <Slides>48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MS PGothic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May 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May 2018</vt:lpstr>
      <vt:lpstr>PowerPoint Presentation</vt:lpstr>
      <vt:lpstr>USCAUXILIARYSERVICESIT Website Reports May 2018 </vt:lpstr>
      <vt:lpstr>USCAUXILIARYSERVICESIT Website Reports May 2018 </vt:lpstr>
      <vt:lpstr>USCAUXILIARYSERVICESIT Website Reports May 2018  </vt:lpstr>
      <vt:lpstr>USCAUXILIARYSERVICESIT Website Reports May 2018 </vt:lpstr>
      <vt:lpstr>USCAUXILIARYSERVICESIT Website Reports May 2018 </vt:lpstr>
      <vt:lpstr>USCAUXILIARYSERVICESIT Email Campaign Reports May 2018 </vt:lpstr>
      <vt:lpstr>USCAUXILIARYSERVICESIT Email Campaign Reports May 2018  </vt:lpstr>
      <vt:lpstr>USCAUXILIARYSERVICESIT Email Campaign Reports May 2018 </vt:lpstr>
      <vt:lpstr>USCAUXILIARYSERVICESIT Email Campaign Reports May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May 2018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Groessl</cp:lastModifiedBy>
  <cp:revision>2197</cp:revision>
  <dcterms:created xsi:type="dcterms:W3CDTF">2005-12-19T17:55:46Z</dcterms:created>
  <dcterms:modified xsi:type="dcterms:W3CDTF">2018-06-06T20:41:53Z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