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73" r:id="rId20"/>
    <p:sldId id="372" r:id="rId21"/>
    <p:sldId id="336" r:id="rId22"/>
    <p:sldId id="408" r:id="rId23"/>
    <p:sldId id="409" r:id="rId24"/>
    <p:sldId id="411" r:id="rId25"/>
    <p:sldId id="410" r:id="rId26"/>
    <p:sldId id="444" r:id="rId27"/>
    <p:sldId id="446" r:id="rId28"/>
    <p:sldId id="555" r:id="rId29"/>
    <p:sldId id="447" r:id="rId30"/>
    <p:sldId id="453" r:id="rId31"/>
    <p:sldId id="454" r:id="rId32"/>
    <p:sldId id="455" r:id="rId33"/>
    <p:sldId id="463" r:id="rId34"/>
    <p:sldId id="471" r:id="rId35"/>
    <p:sldId id="478" r:id="rId36"/>
    <p:sldId id="483" r:id="rId37"/>
    <p:sldId id="485" r:id="rId38"/>
    <p:sldId id="487" r:id="rId39"/>
    <p:sldId id="489" r:id="rId40"/>
    <p:sldId id="491" r:id="rId41"/>
    <p:sldId id="496" r:id="rId42"/>
    <p:sldId id="498" r:id="rId43"/>
    <p:sldId id="499" r:id="rId44"/>
    <p:sldId id="500" r:id="rId45"/>
    <p:sldId id="501" r:id="rId46"/>
    <p:sldId id="502" r:id="rId47"/>
    <p:sldId id="503" r:id="rId48"/>
    <p:sldId id="504" r:id="rId49"/>
    <p:sldId id="506" r:id="rId50"/>
    <p:sldId id="510" r:id="rId51"/>
    <p:sldId id="511" r:id="rId52"/>
    <p:sldId id="512" r:id="rId53"/>
    <p:sldId id="513" r:id="rId54"/>
    <p:sldId id="514" r:id="rId55"/>
    <p:sldId id="556" r:id="rId56"/>
    <p:sldId id="557" r:id="rId57"/>
    <p:sldId id="558" r:id="rId58"/>
    <p:sldId id="401" r:id="rId59"/>
    <p:sldId id="397" r:id="rId60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17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Requests By BU Systems Updated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'[April_2018_Service Desk Report.xlsx]BU Systems Updated'!$C$33:$T$33</c:f>
              <c:strCache>
                <c:ptCount val="18"/>
                <c:pt idx="0">
                  <c:v>CAPS</c:v>
                </c:pt>
                <c:pt idx="1">
                  <c:v>Cbord</c:v>
                </c:pt>
                <c:pt idx="2">
                  <c:v>Clearpass</c:v>
                </c:pt>
                <c:pt idx="3">
                  <c:v>CMS</c:v>
                </c:pt>
                <c:pt idx="4">
                  <c:v>Delphi</c:v>
                </c:pt>
                <c:pt idx="5">
                  <c:v>Kronos</c:v>
                </c:pt>
                <c:pt idx="6">
                  <c:v>Landesk</c:v>
                </c:pt>
                <c:pt idx="7">
                  <c:v>22Mile</c:v>
                </c:pt>
                <c:pt idx="8">
                  <c:v>Opera</c:v>
                </c:pt>
                <c:pt idx="9">
                  <c:v>StarRez</c:v>
                </c:pt>
                <c:pt idx="10">
                  <c:v>Sympa</c:v>
                </c:pt>
                <c:pt idx="11">
                  <c:v>T2</c:v>
                </c:pt>
                <c:pt idx="12">
                  <c:v>TM1</c:v>
                </c:pt>
                <c:pt idx="13">
                  <c:v>TMA </c:v>
                </c:pt>
                <c:pt idx="14">
                  <c:v>TouchPoint </c:v>
                </c:pt>
                <c:pt idx="15">
                  <c:v>Universal Desktop</c:v>
                </c:pt>
                <c:pt idx="16">
                  <c:v>Netsuite</c:v>
                </c:pt>
                <c:pt idx="17">
                  <c:v>Zendesk</c:v>
                </c:pt>
              </c:strCache>
            </c:strRef>
          </c:cat>
          <c:val>
            <c:numRef>
              <c:f>'[April_2018_Service Desk Report.xlsx]BU Systems Updated'!$C$34:$T$34</c:f>
              <c:numCache>
                <c:formatCode>General</c:formatCode>
                <c:ptCount val="18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  <c:pt idx="5">
                  <c:v>5</c:v>
                </c:pt>
                <c:pt idx="6">
                  <c:v>6</c:v>
                </c:pt>
                <c:pt idx="7">
                  <c:v>4</c:v>
                </c:pt>
                <c:pt idx="8">
                  <c:v>5</c:v>
                </c:pt>
                <c:pt idx="9">
                  <c:v>13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</c:v>
                </c:pt>
                <c:pt idx="14">
                  <c:v>0</c:v>
                </c:pt>
                <c:pt idx="15">
                  <c:v>2</c:v>
                </c:pt>
                <c:pt idx="16">
                  <c:v>42</c:v>
                </c:pt>
                <c:pt idx="1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EC-4589-B579-1CA3789C6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3320"/>
        <c:axId val="102625672"/>
      </c:barChart>
      <c:catAx>
        <c:axId val="102623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2625672"/>
        <c:crosses val="autoZero"/>
        <c:auto val="1"/>
        <c:lblAlgn val="ctr"/>
        <c:lblOffset val="100"/>
        <c:noMultiLvlLbl val="0"/>
      </c:catAx>
      <c:valAx>
        <c:axId val="1026256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6233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'[April_2018_Closed Web Tickets.xlsx]closed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Radisson</c:v>
                </c:pt>
                <c:pt idx="14">
                  <c:v>Coliseum</c:v>
                </c:pt>
                <c:pt idx="15">
                  <c:v>Figueroa Press</c:v>
                </c:pt>
                <c:pt idx="16">
                  <c:v>Other</c:v>
                </c:pt>
              </c:strCache>
            </c:strRef>
          </c:cat>
          <c:val>
            <c:numRef>
              <c:f>'[April_2018_Closed Web Tickets.xlsx]closed Web'!$K$4:$K$20</c:f>
              <c:numCache>
                <c:formatCode>General</c:formatCode>
                <c:ptCount val="17"/>
                <c:pt idx="0">
                  <c:v>11</c:v>
                </c:pt>
                <c:pt idx="1">
                  <c:v>0</c:v>
                </c:pt>
                <c:pt idx="2">
                  <c:v>2</c:v>
                </c:pt>
                <c:pt idx="3">
                  <c:v>5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16</c:v>
                </c:pt>
                <c:pt idx="8">
                  <c:v>0</c:v>
                </c:pt>
                <c:pt idx="9">
                  <c:v>14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70-46F4-B062-218B6871F7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0698288"/>
        <c:axId val="370399848"/>
      </c:barChart>
      <c:catAx>
        <c:axId val="320698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0399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03998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06982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'[March_2018_TSP Stats.xlsx]Sheet1'!$A$3:$B$3</c:f>
              <c:strCache>
                <c:ptCount val="2"/>
                <c:pt idx="0">
                  <c:v># of Downloads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593-4D23-B110-C88E201F3BE6}"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593-4D23-B110-C88E201F3BE6}"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593-4D23-B110-C88E201F3BE6}"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593-4D23-B110-C88E201F3BE6}"/>
                </c:ext>
              </c:extLst>
            </c:dLbl>
            <c:dLbl>
              <c:idx val="5"/>
              <c:layout>
                <c:manualLayout>
                  <c:x val="1.1655011655011484E-2"/>
                  <c:y val="-1.20120091716892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593-4D23-B110-C88E201F3BE6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'[March_2018_TSP Stats.xlsx]Sheet1'!$D$1:$K$1</c:f>
              <c:numCache>
                <c:formatCode>mmm\-yy</c:formatCode>
                <c:ptCount val="8"/>
                <c:pt idx="0">
                  <c:v>43086</c:v>
                </c:pt>
                <c:pt idx="1">
                  <c:v>43115</c:v>
                </c:pt>
                <c:pt idx="2">
                  <c:v>43146</c:v>
                </c:pt>
                <c:pt idx="3">
                  <c:v>43174</c:v>
                </c:pt>
                <c:pt idx="4">
                  <c:v>43205</c:v>
                </c:pt>
              </c:numCache>
            </c:numRef>
          </c:cat>
          <c:val>
            <c:numRef>
              <c:f>'[March_2018_TSP Stats.xlsx]Sheet1'!$D$3:$K$3</c:f>
              <c:numCache>
                <c:formatCode>General</c:formatCode>
                <c:ptCount val="8"/>
                <c:pt idx="0">
                  <c:v>149</c:v>
                </c:pt>
                <c:pt idx="1">
                  <c:v>407</c:v>
                </c:pt>
                <c:pt idx="2">
                  <c:v>130</c:v>
                </c:pt>
                <c:pt idx="3">
                  <c:v>156</c:v>
                </c:pt>
                <c:pt idx="4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593-4D23-B110-C88E201F3B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8287144"/>
        <c:axId val="61828753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'[March_2018_TSP Stats.xlsx]Sheet1'!$A$2:$B$2</c15:sqref>
                        </c15:formulaRef>
                      </c:ext>
                    </c:extLst>
                    <c:strCache>
                      <c:ptCount val="2"/>
                    </c:strCache>
                  </c:strRef>
                </c:tx>
                <c:spPr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accent2">
                        <a:lumMod val="75000"/>
                      </a:schemeClr>
                    </a:solidFill>
                  </a:ln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6-6593-4D23-B110-C88E201F3BE6}"/>
                    </c:ext>
                  </c:extLst>
                </c:dPt>
                <c:dLbls>
                  <c:dLbl>
                    <c:idx val="5"/>
                    <c:layout>
                      <c:manualLayout>
                        <c:x val="0"/>
                        <c:y val="0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7-6593-4D23-B110-C88E201F3BE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'[March_2018_TSP Stats.xlsx]Sheet1'!$D$1:$K$1</c15:sqref>
                        </c15:formulaRef>
                      </c:ext>
                    </c:extLst>
                    <c:numCache>
                      <c:formatCode>mmm\-yy</c:formatCode>
                      <c:ptCount val="8"/>
                      <c:pt idx="0">
                        <c:v>43086</c:v>
                      </c:pt>
                      <c:pt idx="1">
                        <c:v>43115</c:v>
                      </c:pt>
                      <c:pt idx="2">
                        <c:v>43146</c:v>
                      </c:pt>
                      <c:pt idx="3">
                        <c:v>43174</c:v>
                      </c:pt>
                      <c:pt idx="4">
                        <c:v>43205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'[March_2018_TSP Stats.xlsx]Sheet1'!$C$2:$F$2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6593-4D23-B110-C88E201F3BE6}"/>
                  </c:ext>
                </c:extLst>
              </c15:ser>
            </c15:filteredBarSeries>
          </c:ext>
        </c:extLst>
      </c:barChart>
      <c:dateAx>
        <c:axId val="61828714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618287536"/>
        <c:crosses val="autoZero"/>
        <c:auto val="1"/>
        <c:lblOffset val="100"/>
        <c:baseTimeUnit val="months"/>
      </c:dateAx>
      <c:valAx>
        <c:axId val="618287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8287144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'[April_2018_Customer Satisfaction Report.xlsx]Sheet1'!$A$5:$A$15</c:f>
              <c:numCache>
                <c:formatCode>[$-409]mmm\-yy;@</c:formatCode>
                <c:ptCount val="11"/>
                <c:pt idx="0">
                  <c:v>42903</c:v>
                </c:pt>
                <c:pt idx="1">
                  <c:v>42933</c:v>
                </c:pt>
                <c:pt idx="2">
                  <c:v>42964</c:v>
                </c:pt>
                <c:pt idx="3">
                  <c:v>42995</c:v>
                </c:pt>
                <c:pt idx="4">
                  <c:v>43025</c:v>
                </c:pt>
                <c:pt idx="5">
                  <c:v>43056</c:v>
                </c:pt>
                <c:pt idx="6">
                  <c:v>43070</c:v>
                </c:pt>
                <c:pt idx="7">
                  <c:v>43115</c:v>
                </c:pt>
                <c:pt idx="8">
                  <c:v>43146</c:v>
                </c:pt>
                <c:pt idx="9">
                  <c:v>43175</c:v>
                </c:pt>
                <c:pt idx="10">
                  <c:v>43206</c:v>
                </c:pt>
              </c:numCache>
            </c:numRef>
          </c:cat>
          <c:val>
            <c:numRef>
              <c:f>'[April_2018_Customer Satisfaction Report.xlsx]Sheet1'!$B$5:$B$15</c:f>
              <c:numCache>
                <c:formatCode>General</c:formatCode>
                <c:ptCount val="11"/>
                <c:pt idx="0">
                  <c:v>99</c:v>
                </c:pt>
                <c:pt idx="1">
                  <c:v>100</c:v>
                </c:pt>
                <c:pt idx="2">
                  <c:v>97</c:v>
                </c:pt>
                <c:pt idx="3">
                  <c:v>99</c:v>
                </c:pt>
                <c:pt idx="4">
                  <c:v>99</c:v>
                </c:pt>
                <c:pt idx="5">
                  <c:v>98</c:v>
                </c:pt>
                <c:pt idx="6">
                  <c:v>99</c:v>
                </c:pt>
                <c:pt idx="7">
                  <c:v>97</c:v>
                </c:pt>
                <c:pt idx="8">
                  <c:v>97</c:v>
                </c:pt>
                <c:pt idx="9">
                  <c:v>100</c:v>
                </c:pt>
                <c:pt idx="1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BE-464C-B01B-627B8280E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3222648"/>
        <c:axId val="390127544"/>
      </c:barChart>
      <c:dateAx>
        <c:axId val="3432226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012754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90127544"/>
        <c:scaling>
          <c:orientation val="minMax"/>
          <c:max val="100"/>
          <c:min val="9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322264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0.32271</cdr:x>
      <cdr:y>0.07049</cdr:y>
    </cdr:from>
    <cdr:to>
      <cdr:x>0.782</cdr:x>
      <cdr:y>0.16706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825839" y="364581"/>
          <a:ext cx="2598594" cy="4994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 dirty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April 2018</a:t>
            </a:r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057400"/>
            <a:ext cx="6428875" cy="373477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069" y="2057400"/>
            <a:ext cx="5690931" cy="382419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145" y="1752600"/>
            <a:ext cx="6241909" cy="457546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286000"/>
            <a:ext cx="6477000" cy="339381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487" y="2362200"/>
            <a:ext cx="6039513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164" y="2352871"/>
            <a:ext cx="6222872" cy="389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272" y="2133600"/>
            <a:ext cx="6474255" cy="388229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830" y="2057400"/>
            <a:ext cx="5806718" cy="452979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134" y="1828800"/>
            <a:ext cx="5501932" cy="449614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676400"/>
            <a:ext cx="6049992" cy="465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133600"/>
            <a:ext cx="6391957" cy="412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April 2018</a:t>
            </a:r>
            <a:br>
              <a:rPr lang="en-US" sz="2800" dirty="0" smtClean="0"/>
            </a:br>
            <a:r>
              <a:rPr lang="en-US" sz="2800" dirty="0" smtClean="0"/>
              <a:t>tsp</a:t>
            </a: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0551019"/>
              </p:ext>
            </p:extLst>
          </p:nvPr>
        </p:nvGraphicFramePr>
        <p:xfrm>
          <a:off x="3228975" y="2667000"/>
          <a:ext cx="535304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745" y="2209800"/>
            <a:ext cx="6184710" cy="333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259" y="2362200"/>
            <a:ext cx="6373682" cy="300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111" y="2285748"/>
            <a:ext cx="6297489" cy="313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569" y="2362200"/>
            <a:ext cx="6188364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981200"/>
            <a:ext cx="6160330" cy="384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209800"/>
            <a:ext cx="6074986" cy="347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133600"/>
            <a:ext cx="5776282" cy="352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43831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599" y="2057400"/>
            <a:ext cx="5725673" cy="365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669" y="2508358"/>
            <a:ext cx="6261135" cy="336528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027" y="2438400"/>
            <a:ext cx="6416358" cy="267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956" y="2362200"/>
            <a:ext cx="6315289" cy="23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110" y="2667000"/>
            <a:ext cx="5834192" cy="213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129" y="2590800"/>
            <a:ext cx="6118154" cy="242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102" y="2514600"/>
            <a:ext cx="6386207" cy="31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641" y="2438400"/>
            <a:ext cx="6465130" cy="283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027" y="2209800"/>
            <a:ext cx="6480358" cy="323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88570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997" y="2209800"/>
            <a:ext cx="6468417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125" y="2667000"/>
            <a:ext cx="6378161" cy="273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266" y="2325326"/>
            <a:ext cx="6363134" cy="282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905" y="2286000"/>
            <a:ext cx="6447895" cy="36183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108" y="2514600"/>
            <a:ext cx="6328196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133600"/>
            <a:ext cx="5886596" cy="349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24020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057400"/>
            <a:ext cx="6145082" cy="39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39917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828800"/>
            <a:ext cx="6181757" cy="398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176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397" y="2362200"/>
            <a:ext cx="6149617" cy="298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45237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927" y="2514600"/>
            <a:ext cx="6554443" cy="322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67871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438400"/>
            <a:ext cx="6132896" cy="281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90226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438400"/>
            <a:ext cx="6153994" cy="327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26136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815" y="2286000"/>
            <a:ext cx="6461185" cy="343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3331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908" y="2053978"/>
            <a:ext cx="6221292" cy="341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9495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April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 title="Reports By BU System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479773"/>
              </p:ext>
            </p:extLst>
          </p:nvPr>
        </p:nvGraphicFramePr>
        <p:xfrm>
          <a:off x="2743200" y="2133600"/>
          <a:ext cx="6248400" cy="3402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365" y="2209800"/>
            <a:ext cx="6309682" cy="352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50003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286000"/>
            <a:ext cx="5973359" cy="343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83570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286000"/>
            <a:ext cx="6441996" cy="347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70409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286000"/>
            <a:ext cx="6154234" cy="331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0515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625" y="2514600"/>
            <a:ext cx="6297161" cy="33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32477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286000"/>
            <a:ext cx="6001834" cy="322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88247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972" y="2057400"/>
            <a:ext cx="6502468" cy="373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23773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April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422" y="2057400"/>
            <a:ext cx="6085825" cy="360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64235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April 2018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994984"/>
              </p:ext>
            </p:extLst>
          </p:nvPr>
        </p:nvGraphicFramePr>
        <p:xfrm>
          <a:off x="2900363" y="25146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49" y="2438400"/>
            <a:ext cx="5791702" cy="355427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324" y="2590800"/>
            <a:ext cx="5529551" cy="38408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132" y="2209800"/>
            <a:ext cx="6316003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April 2018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9422303"/>
              </p:ext>
            </p:extLst>
          </p:nvPr>
        </p:nvGraphicFramePr>
        <p:xfrm>
          <a:off x="2743200" y="2133600"/>
          <a:ext cx="634228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63808</TotalTime>
  <Words>339</Words>
  <Application>Microsoft Office PowerPoint</Application>
  <PresentationFormat>On-screen Show (4:3)</PresentationFormat>
  <Paragraphs>151</Paragraphs>
  <Slides>59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7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April 2018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April 2018</vt:lpstr>
      <vt:lpstr>PowerPoint Presentation</vt:lpstr>
      <vt:lpstr>USCAUXILIARYSERVICESIT Website Reports April 2018 </vt:lpstr>
      <vt:lpstr>USCAUXILIARYSERVICESIT Website Reports April 2018 </vt:lpstr>
      <vt:lpstr>USCAUXILIARYSERVICESIT Website Reports April 2018  </vt:lpstr>
      <vt:lpstr>USCAUXILIARYSERVICESIT Website Reports April 2018 </vt:lpstr>
      <vt:lpstr>USCAUXILIARYSERVICESIT Website Reports April 2018 tsp</vt:lpstr>
      <vt:lpstr>USCAUXILIARYSERVICESIT Email Campaign Reports April 2018 </vt:lpstr>
      <vt:lpstr>USCAUXILIARYSERVICESIT Email Campaign Reports April 2018  </vt:lpstr>
      <vt:lpstr>USCAUXILIARYSERVICESIT Email Campaign Reports April 2018 </vt:lpstr>
      <vt:lpstr>USCAUXILIARYSERVICESIT Email Campaign Reports April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April 2018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Michael R Groessl</cp:lastModifiedBy>
  <cp:revision>2168</cp:revision>
  <dcterms:created xsi:type="dcterms:W3CDTF">2005-12-19T17:55:46Z</dcterms:created>
  <dcterms:modified xsi:type="dcterms:W3CDTF">2018-05-03T21:57:57Z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