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2"/>
  </p:notesMasterIdLst>
  <p:handoutMasterIdLst>
    <p:handoutMasterId r:id="rId8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44" r:id="rId27"/>
    <p:sldId id="446" r:id="rId28"/>
    <p:sldId id="555" r:id="rId29"/>
    <p:sldId id="447" r:id="rId30"/>
    <p:sldId id="453" r:id="rId31"/>
    <p:sldId id="454" r:id="rId32"/>
    <p:sldId id="455" r:id="rId33"/>
    <p:sldId id="463" r:id="rId34"/>
    <p:sldId id="471" r:id="rId35"/>
    <p:sldId id="478" r:id="rId36"/>
    <p:sldId id="483" r:id="rId37"/>
    <p:sldId id="485" r:id="rId38"/>
    <p:sldId id="486" r:id="rId39"/>
    <p:sldId id="487" r:id="rId40"/>
    <p:sldId id="489" r:id="rId41"/>
    <p:sldId id="491" r:id="rId42"/>
    <p:sldId id="496" r:id="rId43"/>
    <p:sldId id="498" r:id="rId44"/>
    <p:sldId id="499" r:id="rId45"/>
    <p:sldId id="500" r:id="rId46"/>
    <p:sldId id="501" r:id="rId47"/>
    <p:sldId id="502" r:id="rId48"/>
    <p:sldId id="503" r:id="rId49"/>
    <p:sldId id="504" r:id="rId50"/>
    <p:sldId id="506" r:id="rId51"/>
    <p:sldId id="509" r:id="rId52"/>
    <p:sldId id="510" r:id="rId53"/>
    <p:sldId id="511" r:id="rId54"/>
    <p:sldId id="512" r:id="rId55"/>
    <p:sldId id="513" r:id="rId56"/>
    <p:sldId id="514" r:id="rId57"/>
    <p:sldId id="556" r:id="rId58"/>
    <p:sldId id="557" r:id="rId59"/>
    <p:sldId id="558" r:id="rId60"/>
    <p:sldId id="559" r:id="rId61"/>
    <p:sldId id="560" r:id="rId62"/>
    <p:sldId id="561" r:id="rId63"/>
    <p:sldId id="562" r:id="rId64"/>
    <p:sldId id="564" r:id="rId65"/>
    <p:sldId id="565" r:id="rId66"/>
    <p:sldId id="566" r:id="rId67"/>
    <p:sldId id="567" r:id="rId68"/>
    <p:sldId id="571" r:id="rId69"/>
    <p:sldId id="572" r:id="rId70"/>
    <p:sldId id="573" r:id="rId71"/>
    <p:sldId id="574" r:id="rId72"/>
    <p:sldId id="575" r:id="rId73"/>
    <p:sldId id="576" r:id="rId74"/>
    <p:sldId id="577" r:id="rId75"/>
    <p:sldId id="570" r:id="rId76"/>
    <p:sldId id="578" r:id="rId77"/>
    <p:sldId id="568" r:id="rId78"/>
    <p:sldId id="579" r:id="rId79"/>
    <p:sldId id="401" r:id="rId80"/>
    <p:sldId id="397" r:id="rId8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174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'[March_2018_Service Desk Report.xlsx]Issue Counts'!$B$26:$G$26</c:f>
              <c:numCache>
                <c:formatCode>mmm\-yy</c:formatCode>
                <c:ptCount val="6"/>
                <c:pt idx="0">
                  <c:v>43025</c:v>
                </c:pt>
                <c:pt idx="1">
                  <c:v>43056</c:v>
                </c:pt>
                <c:pt idx="2">
                  <c:v>43086</c:v>
                </c:pt>
                <c:pt idx="3">
                  <c:v>43118</c:v>
                </c:pt>
                <c:pt idx="4">
                  <c:v>43149</c:v>
                </c:pt>
                <c:pt idx="5">
                  <c:v>43177</c:v>
                </c:pt>
              </c:numCache>
            </c:numRef>
          </c:cat>
          <c:val>
            <c:numRef>
              <c:f>'[March_2018_Service Desk Report.xlsx]Issue Counts'!$B$27:$G$27</c:f>
              <c:numCache>
                <c:formatCode>0</c:formatCode>
                <c:ptCount val="6"/>
                <c:pt idx="0">
                  <c:v>603</c:v>
                </c:pt>
                <c:pt idx="1">
                  <c:v>623</c:v>
                </c:pt>
                <c:pt idx="2">
                  <c:v>362</c:v>
                </c:pt>
                <c:pt idx="3">
                  <c:v>638</c:v>
                </c:pt>
                <c:pt idx="4">
                  <c:v>380</c:v>
                </c:pt>
                <c:pt idx="5">
                  <c:v>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5-45A6-A24F-5DDD19272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0576"/>
        <c:axId val="102620968"/>
      </c:barChart>
      <c:dateAx>
        <c:axId val="102620576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96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0262096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2620576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Requests By BU Systems Updated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'BU Systems Updated'!$T$14:$T$36</c:f>
              <c:strCache>
                <c:ptCount val="23"/>
                <c:pt idx="0">
                  <c:v>BKS/TSP NVR</c:v>
                </c:pt>
                <c:pt idx="1">
                  <c:v>Cbord</c:v>
                </c:pt>
                <c:pt idx="2">
                  <c:v>Clearpass</c:v>
                </c:pt>
                <c:pt idx="3">
                  <c:v>CMS</c:v>
                </c:pt>
                <c:pt idx="4">
                  <c:v>Custom Publishing</c:v>
                </c:pt>
                <c:pt idx="5">
                  <c:v>Delphi</c:v>
                </c:pt>
                <c:pt idx="6">
                  <c:v>Guestware</c:v>
                </c:pt>
                <c:pt idx="7">
                  <c:v>IMS</c:v>
                </c:pt>
                <c:pt idx="8">
                  <c:v>LanDesk</c:v>
                </c:pt>
                <c:pt idx="9">
                  <c:v>Menu Boards (22Mile)</c:v>
                </c:pt>
                <c:pt idx="10">
                  <c:v>Micros</c:v>
                </c:pt>
                <c:pt idx="11">
                  <c:v>NetSuite</c:v>
                </c:pt>
                <c:pt idx="12">
                  <c:v>Opera</c:v>
                </c:pt>
                <c:pt idx="13">
                  <c:v>SharePoint</c:v>
                </c:pt>
                <c:pt idx="14">
                  <c:v>StarRez</c:v>
                </c:pt>
                <c:pt idx="15">
                  <c:v>Summer Conference</c:v>
                </c:pt>
                <c:pt idx="16">
                  <c:v>T2</c:v>
                </c:pt>
                <c:pt idx="17">
                  <c:v>TM1</c:v>
                </c:pt>
                <c:pt idx="18">
                  <c:v>TMA</c:v>
                </c:pt>
                <c:pt idx="19">
                  <c:v>TouchPoint</c:v>
                </c:pt>
                <c:pt idx="20">
                  <c:v>Universal Desktop</c:v>
                </c:pt>
                <c:pt idx="21">
                  <c:v>Visual Ratex</c:v>
                </c:pt>
                <c:pt idx="22">
                  <c:v>Zendesk</c:v>
                </c:pt>
              </c:strCache>
            </c:strRef>
          </c:cat>
          <c:val>
            <c:numRef>
              <c:f>'BU Systems Updated'!$U$14:$U$36</c:f>
              <c:numCache>
                <c:formatCode>General</c:formatCode>
                <c:ptCount val="23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10</c:v>
                </c:pt>
                <c:pt idx="9">
                  <c:v>4</c:v>
                </c:pt>
                <c:pt idx="10">
                  <c:v>0</c:v>
                </c:pt>
                <c:pt idx="11">
                  <c:v>20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2</c:v>
                </c:pt>
                <c:pt idx="20">
                  <c:v>0</c:v>
                </c:pt>
                <c:pt idx="21">
                  <c:v>1</c:v>
                </c:pt>
                <c:pt idx="2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89-40D9-8E14-AF9703BFDA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623320"/>
        <c:axId val="102625672"/>
      </c:barChart>
      <c:catAx>
        <c:axId val="102623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2625672"/>
        <c:crosses val="autoZero"/>
        <c:auto val="1"/>
        <c:lblAlgn val="ctr"/>
        <c:lblOffset val="100"/>
        <c:noMultiLvlLbl val="0"/>
      </c:catAx>
      <c:valAx>
        <c:axId val="1026256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26233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 dirty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USC Auxiliary Services Central IT - Individual Accomplishments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June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June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March 2018</a:t>
            </a:r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133600"/>
            <a:ext cx="6318006" cy="366709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942" y="2057400"/>
            <a:ext cx="6572058" cy="442608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2057400"/>
            <a:ext cx="6358679" cy="46638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2133600"/>
            <a:ext cx="6457718" cy="342934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8877" y="2057400"/>
            <a:ext cx="6437046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512" y="2209800"/>
            <a:ext cx="6582487" cy="41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2617" y="2057400"/>
            <a:ext cx="6451383" cy="389570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981200"/>
            <a:ext cx="5924654" cy="465171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600200"/>
            <a:ext cx="6154512" cy="506149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600200"/>
            <a:ext cx="6064749" cy="46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133600"/>
            <a:ext cx="6400800" cy="412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March 2018</a:t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2074653"/>
            <a:ext cx="4834547" cy="441998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362200"/>
            <a:ext cx="6482797" cy="343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2438400"/>
            <a:ext cx="6406527" cy="296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823" y="2209800"/>
            <a:ext cx="6363419" cy="3310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86000"/>
            <a:ext cx="6156960" cy="31508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616" y="1981200"/>
            <a:ext cx="6087179" cy="372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4824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555" y="1981200"/>
            <a:ext cx="5849302" cy="36515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298252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061" y="2133600"/>
            <a:ext cx="6384290" cy="3945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3943831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133600"/>
            <a:ext cx="5861050" cy="3907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9175610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319629"/>
              </p:ext>
            </p:extLst>
          </p:nvPr>
        </p:nvGraphicFramePr>
        <p:xfrm>
          <a:off x="2740270" y="2209800"/>
          <a:ext cx="6254259" cy="3363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872" y="2209800"/>
            <a:ext cx="6461185" cy="265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54956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303506"/>
            <a:ext cx="6548766" cy="239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005871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730" y="2590800"/>
            <a:ext cx="6182952" cy="233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46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741" y="2514600"/>
            <a:ext cx="6290929" cy="257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6193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900" y="2057400"/>
            <a:ext cx="6489783" cy="32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10979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031" y="2057400"/>
            <a:ext cx="6479969" cy="339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9155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943" y="2209800"/>
            <a:ext cx="6494680" cy="321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88570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913" y="2590800"/>
            <a:ext cx="6282585" cy="276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66982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962" y="2057400"/>
            <a:ext cx="6342488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98260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936" y="1905000"/>
            <a:ext cx="6524540" cy="334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864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 dirty="0"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740" y="2286000"/>
            <a:ext cx="6382060" cy="358003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207" y="1981200"/>
            <a:ext cx="6503476" cy="333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80467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905000"/>
            <a:ext cx="6464105" cy="395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81164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259" y="1981200"/>
            <a:ext cx="6539741" cy="382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24020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317" y="1905000"/>
            <a:ext cx="6433778" cy="414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39917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981200"/>
            <a:ext cx="6306913" cy="402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1768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113" y="2208775"/>
            <a:ext cx="6446185" cy="320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45237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994" y="2057400"/>
            <a:ext cx="6488423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67871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209800"/>
            <a:ext cx="5954918" cy="281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90226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6949" y="1981200"/>
            <a:ext cx="626254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26136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090" y="2209800"/>
            <a:ext cx="6481909" cy="354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3331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March 2018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 title="Reports By BU System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082921"/>
              </p:ext>
            </p:extLst>
          </p:nvPr>
        </p:nvGraphicFramePr>
        <p:xfrm>
          <a:off x="2711335" y="2133600"/>
          <a:ext cx="6353175" cy="3862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057400"/>
            <a:ext cx="6531104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94952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022" y="1981201"/>
            <a:ext cx="648997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48179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640" y="1752601"/>
            <a:ext cx="655836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50003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905000"/>
            <a:ext cx="6067156" cy="334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83570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925" y="2286000"/>
            <a:ext cx="6194561" cy="341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70409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8843" y="1905000"/>
            <a:ext cx="634472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90515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494" y="2133600"/>
            <a:ext cx="6231423" cy="340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32477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985" y="1828800"/>
            <a:ext cx="656644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08264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286000"/>
            <a:ext cx="6116234" cy="349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80096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209800"/>
            <a:ext cx="6042982" cy="33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7142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667000"/>
            <a:ext cx="5444200" cy="33408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095446"/>
            <a:ext cx="6521570" cy="363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3861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292" y="1981200"/>
            <a:ext cx="6447827" cy="359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93228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771" y="2057400"/>
            <a:ext cx="6338870" cy="353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05898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133600"/>
            <a:ext cx="6230434" cy="340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28537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892" y="2133600"/>
            <a:ext cx="6174628" cy="34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77301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889" y="2057400"/>
            <a:ext cx="6306634" cy="360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3460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905000"/>
            <a:ext cx="6218565" cy="346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48262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835" y="2133600"/>
            <a:ext cx="6288742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01185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285" y="2286000"/>
            <a:ext cx="601638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71533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689" y="2286000"/>
            <a:ext cx="6367033" cy="348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4516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586" y="2209800"/>
            <a:ext cx="5492972" cy="384081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885" y="2057400"/>
            <a:ext cx="6382642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8299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057400"/>
            <a:ext cx="6015318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53381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2133600"/>
            <a:ext cx="6259754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02873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574" y="2133600"/>
            <a:ext cx="5887263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48228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113" y="2133600"/>
            <a:ext cx="6420185" cy="358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3754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292" y="2133600"/>
            <a:ext cx="6447827" cy="359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27831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286000"/>
            <a:ext cx="6147758" cy="342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97634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681" y="2057400"/>
            <a:ext cx="6315050" cy="351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15695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March 2018</a:t>
            </a:r>
            <a:endParaRPr lang="en-US" sz="2800" dirty="0"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2133600"/>
            <a:ext cx="6100970" cy="35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823375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March 2018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621" y="2209800"/>
            <a:ext cx="5870957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436" y="2362200"/>
            <a:ext cx="6273328" cy="341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March 2018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731" y="2209800"/>
            <a:ext cx="5730737" cy="36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63768</TotalTime>
  <Words>344</Words>
  <Application>Microsoft Office PowerPoint</Application>
  <PresentationFormat>On-screen Show (4:3)</PresentationFormat>
  <Paragraphs>164</Paragraphs>
  <Slides>80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7" baseType="lpstr">
      <vt:lpstr>ＭＳ Ｐゴシック</vt:lpstr>
      <vt:lpstr>Arial</vt:lpstr>
      <vt:lpstr>Arial Rounded MT Bold</vt:lpstr>
      <vt:lpstr>Bombardier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March 2018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March 2018</vt:lpstr>
      <vt:lpstr>PowerPoint Presentation</vt:lpstr>
      <vt:lpstr>USCAUXILIARYSERVICESIT Website Reports March 2018 </vt:lpstr>
      <vt:lpstr>USCAUXILIARYSERVICESIT Website Reports March 2018 </vt:lpstr>
      <vt:lpstr>USCAUXILIARYSERVICESIT Website Reports March 2018  </vt:lpstr>
      <vt:lpstr>USCAUXILIARYSERVICESIT Website Reports March 2018 </vt:lpstr>
      <vt:lpstr>USCAUXILIARYSERVICESIT Website Reports March 2018 </vt:lpstr>
      <vt:lpstr>USCAUXILIARYSERVICESIT Email Campaign Reports March 2018 </vt:lpstr>
      <vt:lpstr>USCAUXILIARYSERVICESIT Email Campaign Reports March 2018  </vt:lpstr>
      <vt:lpstr>USCAUXILIARYSERVICESIT Email Campaign Reports March 2018 </vt:lpstr>
      <vt:lpstr>USCAUXILIARYSERVICESIT Email Campaign Reports March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USCAUXILIARYSERVICESIT Customer Satisfaction Report March 2018</vt:lpstr>
      <vt:lpstr>Thank You !!</vt:lpstr>
    </vt:vector>
  </TitlesOfParts>
  <Company>University of Southern California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Michael R Groessl</cp:lastModifiedBy>
  <cp:revision>2161</cp:revision>
  <dcterms:created xsi:type="dcterms:W3CDTF">2005-12-19T17:55:46Z</dcterms:created>
  <dcterms:modified xsi:type="dcterms:W3CDTF">2018-04-05T17:00:45Z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