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73" r:id="rId20"/>
    <p:sldId id="372" r:id="rId21"/>
    <p:sldId id="336" r:id="rId22"/>
    <p:sldId id="408" r:id="rId23"/>
    <p:sldId id="409" r:id="rId24"/>
    <p:sldId id="411" r:id="rId25"/>
    <p:sldId id="410" r:id="rId26"/>
    <p:sldId id="444" r:id="rId27"/>
    <p:sldId id="445" r:id="rId28"/>
    <p:sldId id="446" r:id="rId29"/>
    <p:sldId id="555" r:id="rId30"/>
    <p:sldId id="447" r:id="rId31"/>
    <p:sldId id="453" r:id="rId32"/>
    <p:sldId id="454" r:id="rId33"/>
    <p:sldId id="455" r:id="rId34"/>
    <p:sldId id="463" r:id="rId35"/>
    <p:sldId id="474" r:id="rId36"/>
    <p:sldId id="473" r:id="rId37"/>
    <p:sldId id="471" r:id="rId38"/>
    <p:sldId id="478" r:id="rId39"/>
    <p:sldId id="483" r:id="rId40"/>
    <p:sldId id="485" r:id="rId41"/>
    <p:sldId id="486" r:id="rId42"/>
    <p:sldId id="487" r:id="rId43"/>
    <p:sldId id="489" r:id="rId44"/>
    <p:sldId id="491" r:id="rId45"/>
    <p:sldId id="496" r:id="rId46"/>
    <p:sldId id="498" r:id="rId47"/>
    <p:sldId id="499" r:id="rId48"/>
    <p:sldId id="500" r:id="rId49"/>
    <p:sldId id="501" r:id="rId50"/>
    <p:sldId id="502" r:id="rId51"/>
    <p:sldId id="503" r:id="rId52"/>
    <p:sldId id="504" r:id="rId53"/>
    <p:sldId id="506" r:id="rId54"/>
    <p:sldId id="509" r:id="rId55"/>
    <p:sldId id="510" r:id="rId56"/>
    <p:sldId id="511" r:id="rId57"/>
    <p:sldId id="512" r:id="rId58"/>
    <p:sldId id="513" r:id="rId59"/>
    <p:sldId id="514" r:id="rId60"/>
    <p:sldId id="516" r:id="rId61"/>
    <p:sldId id="401" r:id="rId62"/>
    <p:sldId id="397" r:id="rId63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15"/>
    <a:srgbClr val="EE7612"/>
    <a:srgbClr val="0000FF"/>
    <a:srgbClr val="001132"/>
    <a:srgbClr val="003399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97" autoAdjust="0"/>
    <p:restoredTop sz="94660" autoAdjust="0"/>
  </p:normalViewPr>
  <p:slideViewPr>
    <p:cSldViewPr>
      <p:cViewPr varScale="1">
        <p:scale>
          <a:sx n="77" d="100"/>
          <a:sy n="77" d="100"/>
        </p:scale>
        <p:origin x="157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\fileshare\Central%20IT%20Home\Central%20IT%20Shared\Service%20Desk\OPS%20Report\2018\January%202018%20Monthly%20Ops%20Report\January_2018_TSP%20Sta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Sheet1!$A$3:$B$3</c:f>
              <c:strCache>
                <c:ptCount val="2"/>
                <c:pt idx="0">
                  <c:v># of Downloads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358-42C7-9E53-5F20FFF4E6F0}"/>
                </c:ext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358-42C7-9E53-5F20FFF4E6F0}"/>
                </c:ext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358-42C7-9E53-5F20FFF4E6F0}"/>
                </c:ext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358-42C7-9E53-5F20FFF4E6F0}"/>
                </c:ext>
              </c:extLst>
            </c:dLbl>
            <c:dLbl>
              <c:idx val="5"/>
              <c:layout>
                <c:manualLayout>
                  <c:x val="1.1655011655011484E-2"/>
                  <c:y val="-1.20120091716892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358-42C7-9E53-5F20FFF4E6F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Sheet1!$D$1:$K$1</c:f>
              <c:numCache>
                <c:formatCode>mmm\-yy</c:formatCode>
                <c:ptCount val="8"/>
                <c:pt idx="0">
                  <c:v>42933</c:v>
                </c:pt>
                <c:pt idx="1">
                  <c:v>42964</c:v>
                </c:pt>
                <c:pt idx="2">
                  <c:v>42995</c:v>
                </c:pt>
                <c:pt idx="3">
                  <c:v>43025</c:v>
                </c:pt>
                <c:pt idx="4">
                  <c:v>43056</c:v>
                </c:pt>
                <c:pt idx="5">
                  <c:v>43086</c:v>
                </c:pt>
                <c:pt idx="6">
                  <c:v>43115</c:v>
                </c:pt>
              </c:numCache>
            </c:numRef>
          </c:cat>
          <c:val>
            <c:numRef>
              <c:f>Sheet1!$D$3:$K$3</c:f>
              <c:numCache>
                <c:formatCode>General</c:formatCode>
                <c:ptCount val="8"/>
                <c:pt idx="0">
                  <c:v>570</c:v>
                </c:pt>
                <c:pt idx="1">
                  <c:v>2762</c:v>
                </c:pt>
                <c:pt idx="2">
                  <c:v>3217</c:v>
                </c:pt>
                <c:pt idx="3">
                  <c:v>234</c:v>
                </c:pt>
                <c:pt idx="4">
                  <c:v>160</c:v>
                </c:pt>
                <c:pt idx="5">
                  <c:v>149</c:v>
                </c:pt>
                <c:pt idx="6">
                  <c:v>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358-42C7-9E53-5F20FFF4E6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18287144"/>
        <c:axId val="61828753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Sheet1!$A$2:$B$2</c15:sqref>
                        </c15:formulaRef>
                      </c:ext>
                    </c:extLst>
                    <c:strCache>
                      <c:ptCount val="2"/>
                    </c:strCache>
                  </c:strRef>
                </c:tx>
                <c:spPr>
                  <a:solidFill>
                    <a:schemeClr val="bg1">
                      <a:lumMod val="65000"/>
                    </a:schemeClr>
                  </a:solidFill>
                  <a:ln>
                    <a:solidFill>
                      <a:schemeClr val="accent2">
                        <a:lumMod val="75000"/>
                      </a:schemeClr>
                    </a:solidFill>
                  </a:ln>
                </c:spPr>
                <c:invertIfNegative val="0"/>
                <c:dPt>
                  <c:idx val="0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6-D358-42C7-9E53-5F20FFF4E6F0}"/>
                    </c:ext>
                  </c:extLst>
                </c:dPt>
                <c:dLbls>
                  <c:dLbl>
                    <c:idx val="5"/>
                    <c:layout>
                      <c:manualLayout>
                        <c:x val="0"/>
                        <c:y val="0"/>
                      </c:manualLayout>
                    </c:layout>
                    <c:dLblPos val="outEnd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7-D358-42C7-9E53-5F20FFF4E6F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Sheet1!$D$1:$K$1</c15:sqref>
                        </c15:formulaRef>
                      </c:ext>
                    </c:extLst>
                    <c:numCache>
                      <c:formatCode>mmm\-yy</c:formatCode>
                      <c:ptCount val="8"/>
                      <c:pt idx="0">
                        <c:v>42933</c:v>
                      </c:pt>
                      <c:pt idx="1">
                        <c:v>42964</c:v>
                      </c:pt>
                      <c:pt idx="2">
                        <c:v>42995</c:v>
                      </c:pt>
                      <c:pt idx="3">
                        <c:v>43025</c:v>
                      </c:pt>
                      <c:pt idx="4">
                        <c:v>43056</c:v>
                      </c:pt>
                      <c:pt idx="5">
                        <c:v>43086</c:v>
                      </c:pt>
                      <c:pt idx="6">
                        <c:v>43115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Sheet1!$C$2:$F$2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D358-42C7-9E53-5F20FFF4E6F0}"/>
                  </c:ext>
                </c:extLst>
              </c15:ser>
            </c15:filteredBarSeries>
          </c:ext>
        </c:extLst>
      </c:barChart>
      <c:dateAx>
        <c:axId val="61828714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618287536"/>
        <c:crosses val="autoZero"/>
        <c:auto val="1"/>
        <c:lblOffset val="100"/>
        <c:baseTimeUnit val="months"/>
      </c:dateAx>
      <c:valAx>
        <c:axId val="6182875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18287144"/>
        <c:crosses val="autoZero"/>
        <c:crossBetween val="between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0.31169</cdr:x>
      <cdr:y>0.07407</cdr:y>
    </cdr:from>
    <cdr:to>
      <cdr:x>0.77098</cdr:x>
      <cdr:y>0.17064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828799" y="304800"/>
          <a:ext cx="2694838" cy="3973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 dirty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 dirty="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January 2018</a:t>
            </a:r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403" y="2133600"/>
            <a:ext cx="6227393" cy="361719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0492" y="2209800"/>
            <a:ext cx="6148131" cy="413657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2711" y="2133600"/>
            <a:ext cx="6138980" cy="450402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3048" y="2438400"/>
            <a:ext cx="6559386" cy="348333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720" y="2391470"/>
            <a:ext cx="6099359" cy="382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164" y="533400"/>
            <a:ext cx="6019800" cy="76200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927" y="2438400"/>
            <a:ext cx="6352274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8364" y="2304691"/>
            <a:ext cx="5749471" cy="347185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981200"/>
            <a:ext cx="6096000" cy="478756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905000"/>
            <a:ext cx="5632994" cy="463259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2018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752600"/>
            <a:ext cx="5754938" cy="442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854" y="1752600"/>
            <a:ext cx="6023146" cy="388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January 2018</a:t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4282384"/>
              </p:ext>
            </p:extLst>
          </p:nvPr>
        </p:nvGraphicFramePr>
        <p:xfrm>
          <a:off x="2895601" y="2286000"/>
          <a:ext cx="5867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057400"/>
            <a:ext cx="6294280" cy="341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2018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5582" y="2286000"/>
            <a:ext cx="6435035" cy="304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407" y="2133600"/>
            <a:ext cx="6227386" cy="312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January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8724" y="2057400"/>
            <a:ext cx="6401427" cy="316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9516" y="1905000"/>
            <a:ext cx="6163379" cy="387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48240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549" y="2057400"/>
            <a:ext cx="6318885" cy="351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70283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1982" y="1905000"/>
            <a:ext cx="6358448" cy="376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82523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24" y="1901673"/>
            <a:ext cx="6048375" cy="372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94383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 dirty="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832" y="2667000"/>
            <a:ext cx="6261135" cy="336528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2009" y="2362200"/>
            <a:ext cx="6038394" cy="253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56109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923" y="2133600"/>
            <a:ext cx="6556566" cy="245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54956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057400"/>
            <a:ext cx="6161313" cy="239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05871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5113" y="2286000"/>
            <a:ext cx="6192185" cy="258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0465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752600"/>
            <a:ext cx="6050587" cy="314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61937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057400"/>
            <a:ext cx="6367580" cy="282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392651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8005" y="1981200"/>
            <a:ext cx="6166401" cy="323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722726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241" y="2057400"/>
            <a:ext cx="6568759" cy="333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610979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209800"/>
            <a:ext cx="6334518" cy="285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91550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8500" y="2286000"/>
            <a:ext cx="6033651" cy="282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8857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 dirty="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7706" y="2438400"/>
            <a:ext cx="6032461" cy="338519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764" y="2209800"/>
            <a:ext cx="6068883" cy="318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66982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981200"/>
            <a:ext cx="6117642" cy="384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98260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567" y="1905000"/>
            <a:ext cx="6115277" cy="393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878640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133600"/>
            <a:ext cx="6400800" cy="408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180467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133600"/>
            <a:ext cx="5989635" cy="305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81164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209800"/>
            <a:ext cx="6102414" cy="314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24020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209800"/>
            <a:ext cx="6232848" cy="302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039917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828" y="1828800"/>
            <a:ext cx="6297446" cy="353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91768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8554" y="2209800"/>
            <a:ext cx="6165303" cy="345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45237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057400"/>
            <a:ext cx="6339530" cy="350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67871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January 2018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9367" y="2438400"/>
            <a:ext cx="5913633" cy="409686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906" y="2438400"/>
            <a:ext cx="6324600" cy="356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90226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689" y="1905000"/>
            <a:ext cx="6459034" cy="367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326136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8504" y="2057400"/>
            <a:ext cx="6140520" cy="347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3331"/>
      </p:ext>
    </p:extLst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064" y="1905000"/>
            <a:ext cx="6538283" cy="368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994952"/>
      </p:ext>
    </p:extLst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006" y="2362200"/>
            <a:ext cx="6134677" cy="347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48179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064" y="2209800"/>
            <a:ext cx="5776283" cy="327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50003"/>
      </p:ext>
    </p:extLst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2209800"/>
            <a:ext cx="5776283" cy="324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583570"/>
      </p:ext>
    </p:extLst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825" y="2209800"/>
            <a:ext cx="6418858" cy="359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70409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889" y="2057400"/>
            <a:ext cx="6306634" cy="351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90515"/>
      </p:ext>
    </p:extLst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2133600"/>
            <a:ext cx="6004883" cy="343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32477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1000" y="2438400"/>
            <a:ext cx="5444200" cy="334089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January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2286000"/>
            <a:ext cx="5845066" cy="334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707543"/>
      </p:ext>
    </p:extLst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/>
              <a:t/>
            </a:r>
            <a:br>
              <a:rPr lang="en-US" sz="4000"/>
            </a:br>
            <a:r>
              <a:rPr lang="en-US" sz="2800" smtClean="0"/>
              <a:t>January 2018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292" y="2133600"/>
            <a:ext cx="5870957" cy="3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2514600"/>
            <a:ext cx="5492972" cy="384081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6436" y="2438400"/>
            <a:ext cx="6273328" cy="341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January 2018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857" y="2590800"/>
            <a:ext cx="6346486" cy="40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63682</TotalTime>
  <Words>324</Words>
  <Application>Microsoft Office PowerPoint</Application>
  <PresentationFormat>On-screen Show (4:3)</PresentationFormat>
  <Paragraphs>149</Paragraphs>
  <Slides>62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9" baseType="lpstr">
      <vt:lpstr>ＭＳ Ｐゴシック</vt:lpstr>
      <vt:lpstr>Arial</vt:lpstr>
      <vt:lpstr>Arial Rounded MT Bold</vt:lpstr>
      <vt:lpstr>Bombardier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January 2018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January 2018</vt:lpstr>
      <vt:lpstr>PowerPoint Presentation</vt:lpstr>
      <vt:lpstr>USCAUXILIARYSERVICESIT Website Reports January 2018 </vt:lpstr>
      <vt:lpstr>USCAUXILIARYSERVICESIT Website Reports January 2018 </vt:lpstr>
      <vt:lpstr>USCAUXILIARYSERVICESIT Website Reports January 2018  </vt:lpstr>
      <vt:lpstr>USCAUXILIARYSERVICESIT Website Reports January 2018 </vt:lpstr>
      <vt:lpstr>USCAUXILIARYSERVICESIT Website Reports January 2018 </vt:lpstr>
      <vt:lpstr>USCAUXILIARYSERVICESIT Email Campaign Reports January 2018 </vt:lpstr>
      <vt:lpstr>USCAUXILIARYSERVICESIT Email Campaign Reports January 2018  </vt:lpstr>
      <vt:lpstr>USCAUXILIARYSERVICESIT Email Campaign Reports January 2018 </vt:lpstr>
      <vt:lpstr>USCAUXILIARYSERVICESIT Email Campaign Reports January 2018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USCAUXILIARYSERVICESIT Customer Satisfaction Report January 2018</vt:lpstr>
      <vt:lpstr>Thank You !!</vt:lpstr>
    </vt:vector>
  </TitlesOfParts>
  <Company>University of Southern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Edward Huang</cp:lastModifiedBy>
  <cp:revision>2149</cp:revision>
  <dcterms:created xsi:type="dcterms:W3CDTF">2005-12-19T17:55:46Z</dcterms:created>
  <dcterms:modified xsi:type="dcterms:W3CDTF">2018-02-07T20:53:23Z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