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1.xml" ContentType="application/vnd.openxmlformats-officedocument.drawingml.chart+xml"/>
  <Override PartName="/ppt/notesSlides/notesSlide16.xml" ContentType="application/vnd.openxmlformats-officedocument.presentationml.notesSlide+xml"/>
  <Override PartName="/ppt/charts/chart22.xml" ContentType="application/vnd.openxmlformats-officedocument.drawingml.chart+xml"/>
  <Override PartName="/ppt/notesSlides/notesSlide17.xml" ContentType="application/vnd.openxmlformats-officedocument.presentationml.notesSlide+xml"/>
  <Override PartName="/ppt/charts/chart23.xml" ContentType="application/vnd.openxmlformats-officedocument.drawingml.chart+xml"/>
  <Override PartName="/ppt/notesSlides/notesSlide18.xml" ContentType="application/vnd.openxmlformats-officedocument.presentationml.notesSlide+xml"/>
  <Override PartName="/ppt/charts/chart24.xml" ContentType="application/vnd.openxmlformats-officedocument.drawingml.chart+xml"/>
  <Override PartName="/ppt/notesSlides/notesSlide19.xml" ContentType="application/vnd.openxmlformats-officedocument.presentationml.notesSlide+xml"/>
  <Override PartName="/ppt/charts/chart25.xml" ContentType="application/vnd.openxmlformats-officedocument.drawingml.chart+xml"/>
  <Override PartName="/ppt/notesSlides/notesSlide20.xml" ContentType="application/vnd.openxmlformats-officedocument.presentationml.notesSlide+xml"/>
  <Override PartName="/ppt/charts/chart26.xml" ContentType="application/vnd.openxmlformats-officedocument.drawingml.chart+xml"/>
  <Override PartName="/ppt/notesSlides/notesSlide21.xml" ContentType="application/vnd.openxmlformats-officedocument.presentationml.notesSlide+xml"/>
  <Override PartName="/ppt/charts/chart27.xml" ContentType="application/vnd.openxmlformats-officedocument.drawingml.chart+xml"/>
  <Override PartName="/ppt/notesSlides/notesSlide22.xml" ContentType="application/vnd.openxmlformats-officedocument.presentationml.notesSlide+xml"/>
  <Override PartName="/ppt/charts/chart28.xml" ContentType="application/vnd.openxmlformats-officedocument.drawingml.chart+xml"/>
  <Override PartName="/ppt/notesSlides/notesSlide23.xml" ContentType="application/vnd.openxmlformats-officedocument.presentationml.notesSlide+xml"/>
  <Override PartName="/ppt/charts/chart29.xml" ContentType="application/vnd.openxmlformats-officedocument.drawingml.chart+xml"/>
  <Override PartName="/ppt/notesSlides/notesSlide24.xml" ContentType="application/vnd.openxmlformats-officedocument.presentationml.notesSlide+xml"/>
  <Override PartName="/ppt/charts/chart30.xml" ContentType="application/vnd.openxmlformats-officedocument.drawingml.chart+xml"/>
  <Override PartName="/ppt/notesSlides/notesSlide25.xml" ContentType="application/vnd.openxmlformats-officedocument.presentationml.notesSlide+xml"/>
  <Override PartName="/ppt/charts/chart31.xml" ContentType="application/vnd.openxmlformats-officedocument.drawingml.chart+xml"/>
  <Override PartName="/ppt/notesSlides/notesSlide26.xml" ContentType="application/vnd.openxmlformats-officedocument.presentationml.notesSlide+xml"/>
  <Override PartName="/ppt/charts/chart32.xml" ContentType="application/vnd.openxmlformats-officedocument.drawingml.chart+xml"/>
  <Override PartName="/ppt/notesSlides/notesSlide27.xml" ContentType="application/vnd.openxmlformats-officedocument.presentationml.notesSlide+xml"/>
  <Override PartName="/ppt/charts/chart33.xml" ContentType="application/vnd.openxmlformats-officedocument.drawingml.chart+xml"/>
  <Override PartName="/ppt/notesSlides/notesSlide28.xml" ContentType="application/vnd.openxmlformats-officedocument.presentationml.notesSlide+xml"/>
  <Override PartName="/ppt/charts/chart34.xml" ContentType="application/vnd.openxmlformats-officedocument.drawingml.chart+xml"/>
  <Override PartName="/ppt/notesSlides/notesSlide29.xml" ContentType="application/vnd.openxmlformats-officedocument.presentationml.notesSlide+xml"/>
  <Override PartName="/ppt/charts/chart35.xml" ContentType="application/vnd.openxmlformats-officedocument.drawingml.chart+xml"/>
  <Override PartName="/ppt/notesSlides/notesSlide30.xml" ContentType="application/vnd.openxmlformats-officedocument.presentationml.notesSlide+xml"/>
  <Override PartName="/ppt/charts/chart36.xml" ContentType="application/vnd.openxmlformats-officedocument.drawingml.chart+xml"/>
  <Override PartName="/ppt/notesSlides/notesSlide31.xml" ContentType="application/vnd.openxmlformats-officedocument.presentationml.notesSlide+xml"/>
  <Override PartName="/ppt/charts/chart37.xml" ContentType="application/vnd.openxmlformats-officedocument.drawingml.chart+xml"/>
  <Override PartName="/ppt/notesSlides/notesSlide32.xml" ContentType="application/vnd.openxmlformats-officedocument.presentationml.notesSlide+xml"/>
  <Override PartName="/ppt/charts/chart38.xml" ContentType="application/vnd.openxmlformats-officedocument.drawingml.chart+xml"/>
  <Override PartName="/ppt/notesSlides/notesSlide33.xml" ContentType="application/vnd.openxmlformats-officedocument.presentationml.notesSlide+xml"/>
  <Override PartName="/ppt/charts/chart39.xml" ContentType="application/vnd.openxmlformats-officedocument.drawingml.chart+xml"/>
  <Override PartName="/ppt/notesSlides/notesSlide34.xml" ContentType="application/vnd.openxmlformats-officedocument.presentationml.notesSlide+xml"/>
  <Override PartName="/ppt/charts/chart40.xml" ContentType="application/vnd.openxmlformats-officedocument.drawingml.chart+xml"/>
  <Override PartName="/ppt/notesSlides/notesSlide35.xml" ContentType="application/vnd.openxmlformats-officedocument.presentationml.notesSlide+xml"/>
  <Override PartName="/ppt/charts/chart41.xml" ContentType="application/vnd.openxmlformats-officedocument.drawingml.chart+xml"/>
  <Override PartName="/ppt/notesSlides/notesSlide36.xml" ContentType="application/vnd.openxmlformats-officedocument.presentationml.notesSlide+xml"/>
  <Override PartName="/ppt/charts/chart42.xml" ContentType="application/vnd.openxmlformats-officedocument.drawingml.chart+xml"/>
  <Override PartName="/ppt/notesSlides/notesSlide37.xml" ContentType="application/vnd.openxmlformats-officedocument.presentationml.notesSlide+xml"/>
  <Override PartName="/ppt/charts/chart43.xml" ContentType="application/vnd.openxmlformats-officedocument.drawingml.chart+xml"/>
  <Override PartName="/ppt/notesSlides/notesSlide38.xml" ContentType="application/vnd.openxmlformats-officedocument.presentationml.notesSlide+xml"/>
  <Override PartName="/ppt/charts/chart44.xml" ContentType="application/vnd.openxmlformats-officedocument.drawingml.chart+xml"/>
  <Override PartName="/ppt/notesSlides/notesSlide39.xml" ContentType="application/vnd.openxmlformats-officedocument.presentationml.notesSlide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12" r:id="rId28"/>
    <p:sldId id="413" r:id="rId29"/>
    <p:sldId id="414" r:id="rId30"/>
    <p:sldId id="416" r:id="rId31"/>
    <p:sldId id="425" r:id="rId32"/>
    <p:sldId id="424" r:id="rId33"/>
    <p:sldId id="423" r:id="rId34"/>
    <p:sldId id="422" r:id="rId35"/>
    <p:sldId id="421" r:id="rId36"/>
    <p:sldId id="420" r:id="rId37"/>
    <p:sldId id="419" r:id="rId38"/>
    <p:sldId id="418" r:id="rId39"/>
    <p:sldId id="430" r:id="rId40"/>
    <p:sldId id="429" r:id="rId41"/>
    <p:sldId id="428" r:id="rId42"/>
    <p:sldId id="427" r:id="rId43"/>
    <p:sldId id="426" r:id="rId44"/>
    <p:sldId id="417" r:id="rId45"/>
    <p:sldId id="431" r:id="rId46"/>
    <p:sldId id="434" r:id="rId47"/>
    <p:sldId id="433" r:id="rId48"/>
    <p:sldId id="435" r:id="rId49"/>
    <p:sldId id="439" r:id="rId50"/>
    <p:sldId id="438" r:id="rId51"/>
    <p:sldId id="437" r:id="rId52"/>
    <p:sldId id="401" r:id="rId53"/>
    <p:sldId id="397" r:id="rId54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5" autoAdjust="0"/>
    <p:restoredTop sz="94660" autoAdjust="0"/>
  </p:normalViewPr>
  <p:slideViewPr>
    <p:cSldViewPr>
      <p:cViewPr varScale="1">
        <p:scale>
          <a:sx n="91" d="100"/>
          <a:sy n="91" d="100"/>
        </p:scale>
        <p:origin x="114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Service%20Desk%20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%20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Service%20Desk%20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Service%20Desk%20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6\September%202016%20Ops%20Report\September_2016_Aging%20Repo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Exact%20Targe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%20Req%20Unit%20And%20Status.xlsx" TargetMode="Externa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%20Customer%20Satisfaction%20Repor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September%202016%20Ops%20Report\September_2016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Counts'!$C$26:$H$26</c:f>
              <c:numCache>
                <c:formatCode>mmm\-yy</c:formatCode>
                <c:ptCount val="6"/>
                <c:pt idx="0">
                  <c:v>42475</c:v>
                </c:pt>
                <c:pt idx="1">
                  <c:v>42505</c:v>
                </c:pt>
                <c:pt idx="2">
                  <c:v>42536</c:v>
                </c:pt>
                <c:pt idx="3">
                  <c:v>42567</c:v>
                </c:pt>
                <c:pt idx="4">
                  <c:v>42598</c:v>
                </c:pt>
                <c:pt idx="5">
                  <c:v>42629</c:v>
                </c:pt>
              </c:numCache>
            </c:numRef>
          </c:cat>
          <c:val>
            <c:numRef>
              <c:f>'Issue Counts'!$C$27:$H$27</c:f>
              <c:numCache>
                <c:formatCode>0</c:formatCode>
                <c:ptCount val="6"/>
                <c:pt idx="0">
                  <c:v>881</c:v>
                </c:pt>
                <c:pt idx="1">
                  <c:v>886</c:v>
                </c:pt>
                <c:pt idx="2">
                  <c:v>786</c:v>
                </c:pt>
                <c:pt idx="3">
                  <c:v>637</c:v>
                </c:pt>
                <c:pt idx="4">
                  <c:v>1002</c:v>
                </c:pt>
                <c:pt idx="5">
                  <c:v>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C7-4283-A2FE-CDE2515924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263744"/>
        <c:axId val="101930624"/>
      </c:barChart>
      <c:dateAx>
        <c:axId val="14326374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193062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019306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43263744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Visits'!$D$23:$I$23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Visits'!$D$25:$I$25</c:f>
              <c:numCache>
                <c:formatCode>#,##0</c:formatCode>
                <c:ptCount val="6"/>
                <c:pt idx="0" formatCode="General">
                  <c:v>206</c:v>
                </c:pt>
                <c:pt idx="1">
                  <c:v>143</c:v>
                </c:pt>
                <c:pt idx="2">
                  <c:v>96</c:v>
                </c:pt>
                <c:pt idx="3">
                  <c:v>81</c:v>
                </c:pt>
                <c:pt idx="4">
                  <c:v>82</c:v>
                </c:pt>
                <c:pt idx="5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F2-4AC9-AD60-866279D31C31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Visits'!$D$23:$I$23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Visits'!$D$26:$I$26</c:f>
              <c:numCache>
                <c:formatCode>#,##0</c:formatCode>
                <c:ptCount val="6"/>
                <c:pt idx="0" formatCode="General">
                  <c:v>316</c:v>
                </c:pt>
                <c:pt idx="1">
                  <c:v>280</c:v>
                </c:pt>
                <c:pt idx="2">
                  <c:v>213</c:v>
                </c:pt>
                <c:pt idx="3">
                  <c:v>198</c:v>
                </c:pt>
                <c:pt idx="4">
                  <c:v>305</c:v>
                </c:pt>
                <c:pt idx="5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F2-4AC9-AD60-866279D31C31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Visits'!$D$23:$I$23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Visits'!$D$27:$I$27</c:f>
              <c:numCache>
                <c:formatCode>#,##0</c:formatCode>
                <c:ptCount val="6"/>
                <c:pt idx="0" formatCode="General">
                  <c:v>153</c:v>
                </c:pt>
                <c:pt idx="1">
                  <c:v>125</c:v>
                </c:pt>
                <c:pt idx="2">
                  <c:v>106</c:v>
                </c:pt>
                <c:pt idx="3">
                  <c:v>57</c:v>
                </c:pt>
                <c:pt idx="4">
                  <c:v>72</c:v>
                </c:pt>
                <c:pt idx="5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F2-4AC9-AD60-866279D31C31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Visits'!$D$23:$I$23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Visits'!$D$28:$I$28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F2-4AC9-AD60-866279D31C31}"/>
            </c:ext>
          </c:extLst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Visits'!$D$23:$I$23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Visits'!$D$29:$I$29</c:f>
              <c:numCache>
                <c:formatCode>#,##0</c:formatCode>
                <c:ptCount val="6"/>
                <c:pt idx="0" formatCode="General">
                  <c:v>498</c:v>
                </c:pt>
                <c:pt idx="1">
                  <c:v>1261</c:v>
                </c:pt>
                <c:pt idx="2">
                  <c:v>305</c:v>
                </c:pt>
                <c:pt idx="3">
                  <c:v>549</c:v>
                </c:pt>
                <c:pt idx="4">
                  <c:v>1865</c:v>
                </c:pt>
                <c:pt idx="5">
                  <c:v>1441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F2-4AC9-AD60-866279D31C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396160"/>
        <c:axId val="153962752"/>
      </c:barChart>
      <c:catAx>
        <c:axId val="15439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62752"/>
        <c:crosses val="autoZero"/>
        <c:auto val="1"/>
        <c:lblAlgn val="ctr"/>
        <c:lblOffset val="100"/>
        <c:noMultiLvlLbl val="0"/>
      </c:catAx>
      <c:valAx>
        <c:axId val="1539627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439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September </a:t>
            </a:r>
            <a:r>
              <a:rPr lang="en-US"/>
              <a:t>2016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831</c:v>
                </c:pt>
                <c:pt idx="1">
                  <c:v>21419</c:v>
                </c:pt>
                <c:pt idx="2" formatCode="General">
                  <c:v>19660</c:v>
                </c:pt>
                <c:pt idx="3">
                  <c:v>30369</c:v>
                </c:pt>
                <c:pt idx="4">
                  <c:v>45217</c:v>
                </c:pt>
                <c:pt idx="5">
                  <c:v>0</c:v>
                </c:pt>
                <c:pt idx="6">
                  <c:v>57452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03-437B-9823-F20409B8D85F}"/>
            </c:ext>
          </c:extLst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148</c:v>
                </c:pt>
                <c:pt idx="1">
                  <c:v>1809</c:v>
                </c:pt>
                <c:pt idx="2">
                  <c:v>2089</c:v>
                </c:pt>
                <c:pt idx="3">
                  <c:v>1981</c:v>
                </c:pt>
                <c:pt idx="4">
                  <c:v>4552</c:v>
                </c:pt>
                <c:pt idx="5">
                  <c:v>0</c:v>
                </c:pt>
                <c:pt idx="6">
                  <c:v>3971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03-437B-9823-F20409B8D85F}"/>
            </c:ext>
          </c:extLst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108</c:v>
                </c:pt>
                <c:pt idx="1">
                  <c:v>3967</c:v>
                </c:pt>
                <c:pt idx="2">
                  <c:v>1848</c:v>
                </c:pt>
                <c:pt idx="3">
                  <c:v>3343</c:v>
                </c:pt>
                <c:pt idx="4">
                  <c:v>8669</c:v>
                </c:pt>
                <c:pt idx="5">
                  <c:v>0</c:v>
                </c:pt>
                <c:pt idx="6">
                  <c:v>10976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03-437B-9823-F20409B8D85F}"/>
            </c:ext>
          </c:extLst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4</c:v>
                </c:pt>
                <c:pt idx="1">
                  <c:v>4007</c:v>
                </c:pt>
                <c:pt idx="2">
                  <c:v>104</c:v>
                </c:pt>
                <c:pt idx="3">
                  <c:v>91</c:v>
                </c:pt>
                <c:pt idx="4">
                  <c:v>220</c:v>
                </c:pt>
                <c:pt idx="5">
                  <c:v>0</c:v>
                </c:pt>
                <c:pt idx="6">
                  <c:v>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03-437B-9823-F20409B8D8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779712"/>
        <c:axId val="153965056"/>
      </c:barChart>
      <c:catAx>
        <c:axId val="15377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65056"/>
        <c:crosses val="autoZero"/>
        <c:auto val="1"/>
        <c:lblAlgn val="ctr"/>
        <c:lblOffset val="100"/>
        <c:noMultiLvlLbl val="0"/>
      </c:catAx>
      <c:valAx>
        <c:axId val="15396505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77971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September </a:t>
            </a:r>
            <a:r>
              <a:rPr lang="en-US"/>
              <a:t>2016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694</c:v>
                </c:pt>
                <c:pt idx="1">
                  <c:v>1349</c:v>
                </c:pt>
                <c:pt idx="2">
                  <c:v>921</c:v>
                </c:pt>
                <c:pt idx="3">
                  <c:v>0</c:v>
                </c:pt>
                <c:pt idx="4">
                  <c:v>367</c:v>
                </c:pt>
                <c:pt idx="5">
                  <c:v>528</c:v>
                </c:pt>
                <c:pt idx="6">
                  <c:v>534</c:v>
                </c:pt>
                <c:pt idx="7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B4-4DA9-8D6B-083DF88FECA2}"/>
            </c:ext>
          </c:extLst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698</c:v>
                </c:pt>
                <c:pt idx="1">
                  <c:v>212</c:v>
                </c:pt>
                <c:pt idx="2">
                  <c:v>250</c:v>
                </c:pt>
                <c:pt idx="3">
                  <c:v>0</c:v>
                </c:pt>
                <c:pt idx="4">
                  <c:v>88</c:v>
                </c:pt>
                <c:pt idx="5">
                  <c:v>409</c:v>
                </c:pt>
                <c:pt idx="6">
                  <c:v>248</c:v>
                </c:pt>
                <c:pt idx="7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B4-4DA9-8D6B-083DF88FECA2}"/>
            </c:ext>
          </c:extLst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142</c:v>
                </c:pt>
                <c:pt idx="1">
                  <c:v>588</c:v>
                </c:pt>
                <c:pt idx="2">
                  <c:v>132</c:v>
                </c:pt>
                <c:pt idx="3">
                  <c:v>0</c:v>
                </c:pt>
                <c:pt idx="4">
                  <c:v>110</c:v>
                </c:pt>
                <c:pt idx="5">
                  <c:v>63</c:v>
                </c:pt>
                <c:pt idx="6">
                  <c:v>74</c:v>
                </c:pt>
                <c:pt idx="7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B4-4DA9-8D6B-083DF88FECA2}"/>
            </c:ext>
          </c:extLst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14</c:v>
                </c:pt>
                <c:pt idx="1">
                  <c:v>67</c:v>
                </c:pt>
                <c:pt idx="2">
                  <c:v>13</c:v>
                </c:pt>
                <c:pt idx="3">
                  <c:v>0</c:v>
                </c:pt>
                <c:pt idx="4">
                  <c:v>3</c:v>
                </c:pt>
                <c:pt idx="5">
                  <c:v>13</c:v>
                </c:pt>
                <c:pt idx="6">
                  <c:v>33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CB4-4DA9-8D6B-083DF88FE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437120"/>
        <c:axId val="153967936"/>
      </c:barChart>
      <c:catAx>
        <c:axId val="154437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67936"/>
        <c:crosses val="autoZero"/>
        <c:auto val="1"/>
        <c:lblAlgn val="ctr"/>
        <c:lblOffset val="100"/>
        <c:noMultiLvlLbl val="0"/>
      </c:catAx>
      <c:valAx>
        <c:axId val="15396793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44371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September 2016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41</c:v>
                </c:pt>
                <c:pt idx="1">
                  <c:v>40</c:v>
                </c:pt>
                <c:pt idx="2">
                  <c:v>0</c:v>
                </c:pt>
                <c:pt idx="3">
                  <c:v>86</c:v>
                </c:pt>
                <c:pt idx="4">
                  <c:v>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DA-4D42-8333-4DF6B2EBE311}"/>
            </c:ext>
          </c:extLst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36</c:v>
                </c:pt>
                <c:pt idx="1">
                  <c:v>127</c:v>
                </c:pt>
                <c:pt idx="2">
                  <c:v>0</c:v>
                </c:pt>
                <c:pt idx="3">
                  <c:v>1</c:v>
                </c:pt>
                <c:pt idx="4">
                  <c:v>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DA-4D42-8333-4DF6B2EBE311}"/>
            </c:ext>
          </c:extLst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11</c:v>
                </c:pt>
                <c:pt idx="1">
                  <c:v>50</c:v>
                </c:pt>
                <c:pt idx="2">
                  <c:v>0</c:v>
                </c:pt>
                <c:pt idx="3">
                  <c:v>23</c:v>
                </c:pt>
                <c:pt idx="4">
                  <c:v>1070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DA-4D42-8333-4DF6B2EBE311}"/>
            </c:ext>
          </c:extLst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1</c:v>
                </c:pt>
                <c:pt idx="1">
                  <c:v>5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DA-4D42-8333-4DF6B2EBE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813440"/>
        <c:axId val="153965632"/>
      </c:barChart>
      <c:catAx>
        <c:axId val="15481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65632"/>
        <c:crosses val="autoZero"/>
        <c:auto val="1"/>
        <c:lblAlgn val="ctr"/>
        <c:lblOffset val="100"/>
        <c:noMultiLvlLbl val="0"/>
      </c:catAx>
      <c:valAx>
        <c:axId val="15396563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481344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0.20833333333333334</c:v>
                </c:pt>
                <c:pt idx="2">
                  <c:v>0.13055555555555556</c:v>
                </c:pt>
                <c:pt idx="3">
                  <c:v>5.0694444444444452E-2</c:v>
                </c:pt>
                <c:pt idx="4">
                  <c:v>0.14305555555555557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62-4AF2-B52A-C495EE8DDD36}"/>
            </c:ext>
          </c:extLst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0.19097222222222221</c:v>
                </c:pt>
                <c:pt idx="2">
                  <c:v>0.16874999999999998</c:v>
                </c:pt>
                <c:pt idx="3">
                  <c:v>5.6944444444444443E-2</c:v>
                </c:pt>
                <c:pt idx="4">
                  <c:v>0.20416666666666669</c:v>
                </c:pt>
                <c:pt idx="5">
                  <c:v>0</c:v>
                </c:pt>
                <c:pt idx="6">
                  <c:v>6.3888888888888884E-2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62-4AF2-B52A-C495EE8DDD36}"/>
            </c:ext>
          </c:extLst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0.20277777777777781</c:v>
                </c:pt>
                <c:pt idx="2">
                  <c:v>0.15</c:v>
                </c:pt>
                <c:pt idx="3">
                  <c:v>7.9861111111111105E-2</c:v>
                </c:pt>
                <c:pt idx="4">
                  <c:v>0.15069444444444444</c:v>
                </c:pt>
                <c:pt idx="5">
                  <c:v>0</c:v>
                </c:pt>
                <c:pt idx="6">
                  <c:v>7.0833333333333331E-2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62-4AF2-B52A-C495EE8DDD36}"/>
            </c:ext>
          </c:extLst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4.9305555555555554E-2</c:v>
                </c:pt>
                <c:pt idx="1">
                  <c:v>0.17222222222222225</c:v>
                </c:pt>
                <c:pt idx="2">
                  <c:v>0.14027777777777778</c:v>
                </c:pt>
                <c:pt idx="3">
                  <c:v>7.013888888888889E-2</c:v>
                </c:pt>
                <c:pt idx="4">
                  <c:v>0.10277777777777779</c:v>
                </c:pt>
                <c:pt idx="5">
                  <c:v>0</c:v>
                </c:pt>
                <c:pt idx="6">
                  <c:v>7.1527777777777787E-2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62-4AF2-B52A-C495EE8DDD36}"/>
            </c:ext>
          </c:extLst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Aug-16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4.9305555555555554E-2</c:v>
                </c:pt>
                <c:pt idx="1">
                  <c:v>0.15833333333333333</c:v>
                </c:pt>
                <c:pt idx="2">
                  <c:v>0.10069444444444443</c:v>
                </c:pt>
                <c:pt idx="3">
                  <c:v>7.0833333333333331E-2</c:v>
                </c:pt>
                <c:pt idx="4">
                  <c:v>0.10208333333333335</c:v>
                </c:pt>
                <c:pt idx="5">
                  <c:v>0</c:v>
                </c:pt>
                <c:pt idx="6">
                  <c:v>8.6805555555555566E-2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62-4AF2-B52A-C495EE8DDD36}"/>
            </c:ext>
          </c:extLst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Sep-16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5.7638888888888885E-2</c:v>
                </c:pt>
                <c:pt idx="1">
                  <c:v>0.17152777777777775</c:v>
                </c:pt>
                <c:pt idx="2">
                  <c:v>0.10625</c:v>
                </c:pt>
                <c:pt idx="3">
                  <c:v>5.9722222222222225E-2</c:v>
                </c:pt>
                <c:pt idx="4">
                  <c:v>9.0972222222222218E-2</c:v>
                </c:pt>
                <c:pt idx="5">
                  <c:v>0</c:v>
                </c:pt>
                <c:pt idx="6">
                  <c:v>6.9444444444444434E-2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E62-4AF2-B52A-C495EE8DD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083328"/>
        <c:axId val="153922944"/>
      </c:barChart>
      <c:catAx>
        <c:axId val="15408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22944"/>
        <c:crosses val="autoZero"/>
        <c:auto val="1"/>
        <c:lblAlgn val="ctr"/>
        <c:lblOffset val="100"/>
        <c:noMultiLvlLbl val="0"/>
      </c:catAx>
      <c:valAx>
        <c:axId val="1539229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40833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5.0347222222222224E-2</c:v>
                </c:pt>
                <c:pt idx="1">
                  <c:v>4.2708333333333334E-2</c:v>
                </c:pt>
                <c:pt idx="2">
                  <c:v>0</c:v>
                </c:pt>
                <c:pt idx="3">
                  <c:v>0.11041666666666666</c:v>
                </c:pt>
                <c:pt idx="4">
                  <c:v>5.5208333333333331E-2</c:v>
                </c:pt>
                <c:pt idx="5">
                  <c:v>6.25E-2</c:v>
                </c:pt>
                <c:pt idx="6">
                  <c:v>4.1666666666666671E-2</c:v>
                </c:pt>
                <c:pt idx="7">
                  <c:v>3.2638888888888891E-2</c:v>
                </c:pt>
                <c:pt idx="8">
                  <c:v>7.5694444444444439E-2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F9-4030-BA2F-E3E11D19D82A}"/>
            </c:ext>
          </c:extLst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0.1125</c:v>
                </c:pt>
                <c:pt idx="1">
                  <c:v>0.10347222222222223</c:v>
                </c:pt>
                <c:pt idx="2">
                  <c:v>0</c:v>
                </c:pt>
                <c:pt idx="3">
                  <c:v>3.4722222222222224E-2</c:v>
                </c:pt>
                <c:pt idx="4">
                  <c:v>7.9166666666666663E-2</c:v>
                </c:pt>
                <c:pt idx="5">
                  <c:v>5.0694444444444452E-2</c:v>
                </c:pt>
                <c:pt idx="6">
                  <c:v>7.4999999999999997E-2</c:v>
                </c:pt>
                <c:pt idx="7">
                  <c:v>4.2361111111111106E-2</c:v>
                </c:pt>
                <c:pt idx="8">
                  <c:v>6.1805555555555558E-2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F9-4030-BA2F-E3E11D19D82A}"/>
            </c:ext>
          </c:extLst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June-16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0.10347222222222223</c:v>
                </c:pt>
                <c:pt idx="2">
                  <c:v>0</c:v>
                </c:pt>
                <c:pt idx="3">
                  <c:v>2.2222222222222223E-2</c:v>
                </c:pt>
                <c:pt idx="4">
                  <c:v>8.4027777777777771E-2</c:v>
                </c:pt>
                <c:pt idx="5">
                  <c:v>3.9583333333333331E-2</c:v>
                </c:pt>
                <c:pt idx="6">
                  <c:v>7.9861111111111105E-2</c:v>
                </c:pt>
                <c:pt idx="7">
                  <c:v>4.9305555555555554E-2</c:v>
                </c:pt>
                <c:pt idx="8">
                  <c:v>0.17847222222222223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F9-4030-BA2F-E3E11D19D82A}"/>
            </c:ext>
          </c:extLst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Jul-16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8.5416666666666655E-2</c:v>
                </c:pt>
                <c:pt idx="1">
                  <c:v>8.3333333333333329E-2</c:v>
                </c:pt>
                <c:pt idx="2">
                  <c:v>0</c:v>
                </c:pt>
                <c:pt idx="3">
                  <c:v>2.013888888888889E-2</c:v>
                </c:pt>
                <c:pt idx="4">
                  <c:v>9.375E-2</c:v>
                </c:pt>
                <c:pt idx="5">
                  <c:v>4.6527777777777779E-2</c:v>
                </c:pt>
                <c:pt idx="6">
                  <c:v>8.7500000000000008E-2</c:v>
                </c:pt>
                <c:pt idx="7">
                  <c:v>5.6944444444444443E-2</c:v>
                </c:pt>
                <c:pt idx="8">
                  <c:v>6.5277777777777782E-2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F9-4030-BA2F-E3E11D19D82A}"/>
            </c:ext>
          </c:extLst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Aug-16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0.1125</c:v>
                </c:pt>
                <c:pt idx="1">
                  <c:v>0.1125</c:v>
                </c:pt>
                <c:pt idx="2">
                  <c:v>0</c:v>
                </c:pt>
                <c:pt idx="3">
                  <c:v>3.4027777777777775E-2</c:v>
                </c:pt>
                <c:pt idx="4">
                  <c:v>6.1111111111111116E-2</c:v>
                </c:pt>
                <c:pt idx="5">
                  <c:v>4.8611111111111112E-2</c:v>
                </c:pt>
                <c:pt idx="6">
                  <c:v>5.2777777777777778E-2</c:v>
                </c:pt>
                <c:pt idx="7">
                  <c:v>4.2361111111111106E-2</c:v>
                </c:pt>
                <c:pt idx="8">
                  <c:v>7.9166666666666663E-2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F9-4030-BA2F-E3E11D19D82A}"/>
            </c:ext>
          </c:extLst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Sep-16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9.6527777777777768E-2</c:v>
                </c:pt>
                <c:pt idx="1">
                  <c:v>9.9999999999999992E-2</c:v>
                </c:pt>
                <c:pt idx="2">
                  <c:v>0</c:v>
                </c:pt>
                <c:pt idx="3">
                  <c:v>7.5694444444444439E-2</c:v>
                </c:pt>
                <c:pt idx="4">
                  <c:v>6.0416666666666667E-2</c:v>
                </c:pt>
                <c:pt idx="5">
                  <c:v>3.1944444444444449E-2</c:v>
                </c:pt>
                <c:pt idx="6">
                  <c:v>4.7916666666666663E-2</c:v>
                </c:pt>
                <c:pt idx="7">
                  <c:v>4.3750000000000004E-2</c:v>
                </c:pt>
                <c:pt idx="8">
                  <c:v>0.10625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BF9-4030-BA2F-E3E11D19D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196480"/>
        <c:axId val="153924672"/>
      </c:barChart>
      <c:catAx>
        <c:axId val="15419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24672"/>
        <c:crosses val="autoZero"/>
        <c:auto val="1"/>
        <c:lblAlgn val="ctr"/>
        <c:lblOffset val="100"/>
        <c:noMultiLvlLbl val="0"/>
      </c:catAx>
      <c:valAx>
        <c:axId val="1539246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41964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4.7916666666666663E-2</c:v>
                </c:pt>
                <c:pt idx="1">
                  <c:v>0.10347222222222223</c:v>
                </c:pt>
                <c:pt idx="2">
                  <c:v>0.11041666666666666</c:v>
                </c:pt>
                <c:pt idx="3">
                  <c:v>0</c:v>
                </c:pt>
                <c:pt idx="4">
                  <c:v>0.14722222222222223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FC-4168-AB64-7BF5D655E744}"/>
            </c:ext>
          </c:extLst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2.9861111111111113E-2</c:v>
                </c:pt>
                <c:pt idx="1">
                  <c:v>0.12222222222222223</c:v>
                </c:pt>
                <c:pt idx="2">
                  <c:v>3.4722222222222224E-2</c:v>
                </c:pt>
                <c:pt idx="3">
                  <c:v>0</c:v>
                </c:pt>
                <c:pt idx="4">
                  <c:v>0.19027777777777777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FC-4168-AB64-7BF5D655E744}"/>
            </c:ext>
          </c:extLst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June-16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4.027777777777778E-2</c:v>
                </c:pt>
                <c:pt idx="1">
                  <c:v>9.7222222222222224E-2</c:v>
                </c:pt>
                <c:pt idx="2">
                  <c:v>2.2222222222222223E-2</c:v>
                </c:pt>
                <c:pt idx="3">
                  <c:v>0</c:v>
                </c:pt>
                <c:pt idx="4">
                  <c:v>0.10486111111111111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FC-4168-AB64-7BF5D655E744}"/>
            </c:ext>
          </c:extLst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Jul-16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0.11180555555555556</c:v>
                </c:pt>
                <c:pt idx="1">
                  <c:v>0.15902777777777777</c:v>
                </c:pt>
                <c:pt idx="2">
                  <c:v>2.013888888888889E-2</c:v>
                </c:pt>
                <c:pt idx="3">
                  <c:v>0</c:v>
                </c:pt>
                <c:pt idx="4">
                  <c:v>9.7222222222222224E-2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FC-4168-AB64-7BF5D655E744}"/>
            </c:ext>
          </c:extLst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Aug-16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7.0833333333333331E-2</c:v>
                </c:pt>
                <c:pt idx="1">
                  <c:v>9.7916666666666666E-2</c:v>
                </c:pt>
                <c:pt idx="2">
                  <c:v>3.4027777777777775E-2</c:v>
                </c:pt>
                <c:pt idx="3">
                  <c:v>0</c:v>
                </c:pt>
                <c:pt idx="4">
                  <c:v>0.23124999999999998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FC-4168-AB64-7BF5D655E744}"/>
            </c:ext>
          </c:extLst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Sep-16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2.4305555555555556E-2</c:v>
                </c:pt>
                <c:pt idx="1">
                  <c:v>0.10208333333333335</c:v>
                </c:pt>
                <c:pt idx="2">
                  <c:v>7.5694444444444439E-2</c:v>
                </c:pt>
                <c:pt idx="3">
                  <c:v>0</c:v>
                </c:pt>
                <c:pt idx="4">
                  <c:v>0.19375000000000001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FC-4168-AB64-7BF5D655E7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341824"/>
        <c:axId val="153926976"/>
      </c:barChart>
      <c:catAx>
        <c:axId val="15534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26976"/>
        <c:crosses val="autoZero"/>
        <c:auto val="1"/>
        <c:lblAlgn val="ctr"/>
        <c:lblOffset val="100"/>
        <c:noMultiLvlLbl val="0"/>
      </c:catAx>
      <c:valAx>
        <c:axId val="1539269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53418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September</a:t>
            </a:r>
            <a:r>
              <a:rPr lang="en-US" sz="1200" b="1" i="0" u="none" strike="noStrike" baseline="0">
                <a:effectLst/>
              </a:rPr>
              <a:t> </a:t>
            </a:r>
            <a:r>
              <a:rPr lang="en-US"/>
              <a:t>2016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skirt</c:v>
                </c:pt>
                <c:pt idx="1">
                  <c:v>jersey</c:v>
                </c:pt>
                <c:pt idx="2">
                  <c:v>lanyard</c:v>
                </c:pt>
                <c:pt idx="3">
                  <c:v>shoes</c:v>
                </c:pt>
                <c:pt idx="4">
                  <c:v>hawaiian</c:v>
                </c:pt>
                <c:pt idx="5">
                  <c:v>skateboard</c:v>
                </c:pt>
                <c:pt idx="6">
                  <c:v>bag</c:v>
                </c:pt>
                <c:pt idx="7">
                  <c:v>backpack</c:v>
                </c:pt>
                <c:pt idx="8">
                  <c:v>clear bag</c:v>
                </c:pt>
                <c:pt idx="9">
                  <c:v>hat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69</c:v>
                </c:pt>
                <c:pt idx="1">
                  <c:v>56</c:v>
                </c:pt>
                <c:pt idx="2">
                  <c:v>55</c:v>
                </c:pt>
                <c:pt idx="3">
                  <c:v>39</c:v>
                </c:pt>
                <c:pt idx="4">
                  <c:v>37</c:v>
                </c:pt>
                <c:pt idx="5">
                  <c:v>35</c:v>
                </c:pt>
                <c:pt idx="6">
                  <c:v>33</c:v>
                </c:pt>
                <c:pt idx="7">
                  <c:v>31</c:v>
                </c:pt>
                <c:pt idx="8">
                  <c:v>28</c:v>
                </c:pt>
                <c:pt idx="9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36-464C-A4DA-0A254856F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066368"/>
        <c:axId val="154240704"/>
      </c:barChart>
      <c:catAx>
        <c:axId val="15506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424070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42407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506636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Men's Nike | Nike | USC Bookstores</c:v>
                </c:pt>
                <c:pt idx="4">
                  <c:v>Jackets/Fleece | Men's Apparel | USC Bookstores</c:v>
                </c:pt>
                <c:pt idx="5">
                  <c:v>New Items | USC Bookstores</c:v>
                </c:pt>
                <c:pt idx="6">
                  <c:v>Men's Apparel | USC Bookstores</c:v>
                </c:pt>
                <c:pt idx="7">
                  <c:v>Jackets/Fleece | Women's Apparel | USC Bookstores</c:v>
                </c:pt>
                <c:pt idx="8">
                  <c:v>Tops | Men's Apparel | USC Bookstores</c:v>
                </c:pt>
                <c:pt idx="9">
                  <c:v>Accessories | Women's Apparel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24782</c:v>
                </c:pt>
                <c:pt idx="1">
                  <c:v>15940</c:v>
                </c:pt>
                <c:pt idx="2">
                  <c:v>12449</c:v>
                </c:pt>
                <c:pt idx="3">
                  <c:v>8699</c:v>
                </c:pt>
                <c:pt idx="4">
                  <c:v>8035</c:v>
                </c:pt>
                <c:pt idx="5">
                  <c:v>8017</c:v>
                </c:pt>
                <c:pt idx="6">
                  <c:v>5314</c:v>
                </c:pt>
                <c:pt idx="7">
                  <c:v>5208</c:v>
                </c:pt>
                <c:pt idx="8">
                  <c:v>5155</c:v>
                </c:pt>
                <c:pt idx="9">
                  <c:v>4968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8-44B8-B3F1-5FF95FD5C1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343872"/>
        <c:axId val="154243008"/>
      </c:barChart>
      <c:catAx>
        <c:axId val="155343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4243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42430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534387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September 2016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Clear Stadium Bag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2B-4ABD-B957-E8C12FAABC8C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Beat Arizona State Button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2B-4ABD-B957-E8C12FAABC8C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2B-4ABD-B957-E8C12FAABC8C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Pom Pom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2B-4ABD-B957-E8C12FAABC8C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Cardinal Shield Folder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2B-4ABD-B957-E8C12FAABC8C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Premium Badge Holder Keychain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02B-4ABD-B957-E8C12FAABC8C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Cardinal Shield Medium Gift Bag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2B-4ABD-B957-E8C12FAABC8C}"/>
            </c:ext>
          </c:extLst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02B-4ABD-B957-E8C12FAABC8C}"/>
            </c:ext>
          </c:extLst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Cardinal School of Social Work Coffee Mug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02B-4ABD-B957-E8C12FAABC8C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2016 Football Media Guide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02B-4ABD-B957-E8C12FAAB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636928"/>
        <c:axId val="47746432"/>
      </c:barChart>
      <c:catAx>
        <c:axId val="406369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47746432"/>
        <c:crosses val="autoZero"/>
        <c:auto val="1"/>
        <c:lblAlgn val="ctr"/>
        <c:lblOffset val="100"/>
        <c:noMultiLvlLbl val="0"/>
      </c:catAx>
      <c:valAx>
        <c:axId val="477464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63692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72</c:v>
                </c:pt>
                <c:pt idx="1">
                  <c:v>84</c:v>
                </c:pt>
                <c:pt idx="2">
                  <c:v>30</c:v>
                </c:pt>
                <c:pt idx="3">
                  <c:v>168</c:v>
                </c:pt>
                <c:pt idx="4">
                  <c:v>25</c:v>
                </c:pt>
                <c:pt idx="5">
                  <c:v>3</c:v>
                </c:pt>
                <c:pt idx="6">
                  <c:v>125</c:v>
                </c:pt>
                <c:pt idx="7">
                  <c:v>18</c:v>
                </c:pt>
                <c:pt idx="8">
                  <c:v>242</c:v>
                </c:pt>
                <c:pt idx="9">
                  <c:v>150</c:v>
                </c:pt>
                <c:pt idx="10">
                  <c:v>0</c:v>
                </c:pt>
                <c:pt idx="11">
                  <c:v>1</c:v>
                </c:pt>
                <c:pt idx="12">
                  <c:v>4</c:v>
                </c:pt>
                <c:pt idx="1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F-4230-8183-4D683932B1B4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68</c:v>
                </c:pt>
                <c:pt idx="1">
                  <c:v>78</c:v>
                </c:pt>
                <c:pt idx="2">
                  <c:v>25</c:v>
                </c:pt>
                <c:pt idx="3">
                  <c:v>146</c:v>
                </c:pt>
                <c:pt idx="4">
                  <c:v>24</c:v>
                </c:pt>
                <c:pt idx="5">
                  <c:v>3</c:v>
                </c:pt>
                <c:pt idx="6">
                  <c:v>121</c:v>
                </c:pt>
                <c:pt idx="7">
                  <c:v>15</c:v>
                </c:pt>
                <c:pt idx="8">
                  <c:v>176</c:v>
                </c:pt>
                <c:pt idx="9">
                  <c:v>82</c:v>
                </c:pt>
                <c:pt idx="10">
                  <c:v>0</c:v>
                </c:pt>
                <c:pt idx="11">
                  <c:v>1</c:v>
                </c:pt>
                <c:pt idx="12">
                  <c:v>2</c:v>
                </c:pt>
                <c:pt idx="1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2F-4230-8183-4D683932B1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979136"/>
        <c:axId val="144941056"/>
      </c:barChart>
      <c:catAx>
        <c:axId val="14997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4941056"/>
        <c:crosses val="autoZero"/>
        <c:auto val="1"/>
        <c:lblAlgn val="ctr"/>
        <c:lblOffset val="100"/>
        <c:noMultiLvlLbl val="0"/>
      </c:catAx>
      <c:valAx>
        <c:axId val="144941056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149979136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'Web Visits'!$C$33:$H$33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July-16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Visits'!$C$34:$H$34</c:f>
              <c:numCache>
                <c:formatCode>General</c:formatCode>
                <c:ptCount val="6"/>
                <c:pt idx="0">
                  <c:v>262</c:v>
                </c:pt>
                <c:pt idx="1">
                  <c:v>260</c:v>
                </c:pt>
                <c:pt idx="2">
                  <c:v>340</c:v>
                </c:pt>
                <c:pt idx="3">
                  <c:v>472</c:v>
                </c:pt>
                <c:pt idx="4">
                  <c:v>1906</c:v>
                </c:pt>
                <c:pt idx="5">
                  <c:v>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66-4252-A803-AFBA22A08418}"/>
            </c:ext>
          </c:extLst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'Web Visits'!$C$33:$H$33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July-16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Visits'!$C$35:$H$35</c:f>
              <c:numCache>
                <c:formatCode>General</c:formatCode>
                <c:ptCount val="6"/>
                <c:pt idx="0">
                  <c:v>23</c:v>
                </c:pt>
                <c:pt idx="1">
                  <c:v>14</c:v>
                </c:pt>
                <c:pt idx="2">
                  <c:v>12</c:v>
                </c:pt>
                <c:pt idx="3">
                  <c:v>16</c:v>
                </c:pt>
                <c:pt idx="4">
                  <c:v>23</c:v>
                </c:pt>
                <c:pt idx="5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66-4252-A803-AFBA22A084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256320"/>
        <c:axId val="155148864"/>
      </c:barChart>
      <c:dateAx>
        <c:axId val="15525632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51488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551488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525632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The Best Tailgate is a Trojan Tailgate - 9/24/2016</a:t>
            </a:r>
            <a:endParaRPr lang="en-US" b="0" u="none" baseline="0"/>
          </a:p>
        </c:rich>
      </c:tx>
      <c:layout>
        <c:manualLayout>
          <c:xMode val="edge"/>
          <c:yMode val="edge"/>
          <c:x val="0.37446915166903916"/>
          <c:y val="5.137794999382344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582873735638754"/>
          <c:y val="0.20047846074891992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56633</c:v>
                </c:pt>
                <c:pt idx="1">
                  <c:v>56554</c:v>
                </c:pt>
                <c:pt idx="2">
                  <c:v>14930</c:v>
                </c:pt>
                <c:pt idx="3">
                  <c:v>826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18-437C-B6AA-96CA16929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646976"/>
        <c:axId val="65390848"/>
      </c:barChart>
      <c:catAx>
        <c:axId val="9164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5390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39084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646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Get Your Smashbox Photo Shoot! - 9/20/2016</a:t>
            </a:r>
            <a:r>
              <a:rPr lang="en-US" sz="1200" b="0" i="0" u="none" strike="noStrike" baseline="0"/>
              <a:t> </a:t>
            </a:r>
            <a:r>
              <a:rPr lang="en-US" sz="1200" b="0" i="0" u="none" strike="noStrike" baseline="0">
                <a:effectLst/>
              </a:rPr>
              <a:t> 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2240</c:v>
                </c:pt>
                <c:pt idx="1">
                  <c:v>2232</c:v>
                </c:pt>
                <c:pt idx="2">
                  <c:v>470</c:v>
                </c:pt>
                <c:pt idx="3">
                  <c:v>7</c:v>
                </c:pt>
                <c:pt idx="4" formatCode="General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7F-4EE0-980F-0F1B4CF0ED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366144"/>
        <c:axId val="65392576"/>
      </c:barChart>
      <c:catAx>
        <c:axId val="13536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5392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3925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53661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New Women of Troy Apparel Collection -  9/17/2016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#,##0</c:formatCode>
                <c:ptCount val="5"/>
                <c:pt idx="0">
                  <c:v>56684</c:v>
                </c:pt>
                <c:pt idx="1">
                  <c:v>56641</c:v>
                </c:pt>
                <c:pt idx="2">
                  <c:v>15587</c:v>
                </c:pt>
                <c:pt idx="3">
                  <c:v>1243</c:v>
                </c:pt>
                <c:pt idx="4" formatCode="General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74-40DF-AD28-578D36046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367168"/>
        <c:axId val="65394304"/>
      </c:barChart>
      <c:catAx>
        <c:axId val="13536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5394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3943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53671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The New Official Store of USC Catalog is Here! - 9/12/2016 </a:t>
            </a:r>
            <a:endParaRPr lang="en-US" b="0" u="none" baseline="0"/>
          </a:p>
        </c:rich>
      </c:tx>
      <c:layout>
        <c:manualLayout>
          <c:xMode val="edge"/>
          <c:yMode val="edge"/>
          <c:x val="0.25979908674031205"/>
          <c:y val="3.797950736927115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56740</c:v>
                </c:pt>
                <c:pt idx="1">
                  <c:v>56688</c:v>
                </c:pt>
                <c:pt idx="2">
                  <c:v>17605</c:v>
                </c:pt>
                <c:pt idx="3">
                  <c:v>2299</c:v>
                </c:pt>
                <c:pt idx="4" formatCode="General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9D-4267-9F25-9DF5A6512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368192"/>
        <c:axId val="65396032"/>
      </c:barChart>
      <c:catAx>
        <c:axId val="13536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5396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539603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5368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 dirty="0">
                <a:effectLst/>
              </a:rPr>
              <a:t>Invitation to Equity Perspectives on Community "Development" Panel - 9/13/2016</a:t>
            </a:r>
            <a:endParaRPr lang="en-US" dirty="0"/>
          </a:p>
        </c:rich>
      </c:tx>
      <c:layout>
        <c:manualLayout>
          <c:xMode val="edge"/>
          <c:yMode val="edge"/>
          <c:x val="0.1748558151292062"/>
          <c:y val="3.606992500122056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reports'!$F$37:$J$37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reports'!$F$38:$J$38</c:f>
              <c:numCache>
                <c:formatCode>#,##0</c:formatCode>
                <c:ptCount val="5"/>
                <c:pt idx="0">
                  <c:v>1590</c:v>
                </c:pt>
                <c:pt idx="1">
                  <c:v>1585</c:v>
                </c:pt>
                <c:pt idx="2">
                  <c:v>483</c:v>
                </c:pt>
                <c:pt idx="3">
                  <c:v>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F-4717-9FBC-325CD3171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500032"/>
        <c:axId val="139433024"/>
      </c:barChart>
      <c:catAx>
        <c:axId val="13950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433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4330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5000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Game Day Dining - Beat Utah State! - 9/8/2016</a:t>
            </a:r>
            <a:endParaRPr lang="en-US"/>
          </a:p>
        </c:rich>
      </c:tx>
      <c:layout>
        <c:manualLayout>
          <c:xMode val="edge"/>
          <c:yMode val="edge"/>
          <c:x val="0.29870826771653541"/>
          <c:y val="7.000001837270823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reports'!$F$50:$J$50</c:f>
              <c:numCache>
                <c:formatCode>#,##0</c:formatCode>
                <c:ptCount val="5"/>
                <c:pt idx="0">
                  <c:v>1059</c:v>
                </c:pt>
                <c:pt idx="1">
                  <c:v>1041</c:v>
                </c:pt>
                <c:pt idx="2">
                  <c:v>257</c:v>
                </c:pt>
                <c:pt idx="3">
                  <c:v>13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C-4691-BFB3-FA168BF1B7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131136"/>
        <c:axId val="141484608"/>
      </c:barChart>
      <c:catAx>
        <c:axId val="14313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484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4846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131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University Club - Closed this Monday - 9/2/2016</a:t>
            </a:r>
            <a:endParaRPr lang="en-US"/>
          </a:p>
        </c:rich>
      </c:tx>
      <c:layout>
        <c:manualLayout>
          <c:xMode val="edge"/>
          <c:yMode val="edge"/>
          <c:x val="0.27137876214708651"/>
          <c:y val="6.442723976318262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reports'!$F$59:$J$59</c:f>
              <c:numCache>
                <c:formatCode>0</c:formatCode>
                <c:ptCount val="5"/>
                <c:pt idx="0">
                  <c:v>1591</c:v>
                </c:pt>
                <c:pt idx="1">
                  <c:v>1583</c:v>
                </c:pt>
                <c:pt idx="2">
                  <c:v>408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04-41AA-8FB7-26D999AA2F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349248"/>
        <c:axId val="143541376"/>
      </c:barChart>
      <c:catAx>
        <c:axId val="14334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541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5413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349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Open off duty positions for Sep 18 - 9/16/2016</a:t>
            </a:r>
            <a:endParaRPr lang="en-US"/>
          </a:p>
        </c:rich>
      </c:tx>
      <c:layout>
        <c:manualLayout>
          <c:xMode val="edge"/>
          <c:yMode val="edge"/>
          <c:x val="0.39861214320300237"/>
          <c:y val="8.199830515314152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reports'!$E$77</c:f>
              <c:strCache>
                <c:ptCount val="1"/>
                <c:pt idx="0">
                  <c:v>OPEN OFF DUTY POSITIONS FOR SEP 18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reports'!$F$77:$J$77</c:f>
              <c:numCache>
                <c:formatCode>0</c:formatCode>
                <c:ptCount val="5"/>
                <c:pt idx="0">
                  <c:v>187</c:v>
                </c:pt>
                <c:pt idx="1">
                  <c:v>187</c:v>
                </c:pt>
                <c:pt idx="2">
                  <c:v>145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6F-4722-ABA2-7AC4995A41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340672"/>
        <c:axId val="143715712"/>
      </c:barChart>
      <c:catAx>
        <c:axId val="14134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715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7157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340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Sophisticated SC - 9/3/2016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#,##0</c:formatCode>
                <c:ptCount val="5"/>
                <c:pt idx="0">
                  <c:v>56766</c:v>
                </c:pt>
                <c:pt idx="1">
                  <c:v>56698</c:v>
                </c:pt>
                <c:pt idx="2">
                  <c:v>18648</c:v>
                </c:pt>
                <c:pt idx="3">
                  <c:v>1472</c:v>
                </c:pt>
                <c:pt idx="4" formatCode="General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83-4878-A889-83345D1C5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096576"/>
        <c:axId val="139199616"/>
      </c:barChart>
      <c:catAx>
        <c:axId val="13909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199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1996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0965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EMS</c:v>
                </c:pt>
                <c:pt idx="1">
                  <c:v>TMA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40</c:v>
                </c:pt>
                <c:pt idx="1">
                  <c:v>7</c:v>
                </c:pt>
                <c:pt idx="2">
                  <c:v>26</c:v>
                </c:pt>
                <c:pt idx="3">
                  <c:v>2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8F-4CB6-BFBC-7ACD44B870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394368"/>
        <c:axId val="144942784"/>
      </c:barChart>
      <c:catAx>
        <c:axId val="150394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4942784"/>
        <c:crosses val="autoZero"/>
        <c:auto val="1"/>
        <c:lblAlgn val="ctr"/>
        <c:lblOffset val="100"/>
        <c:noMultiLvlLbl val="0"/>
      </c:catAx>
      <c:valAx>
        <c:axId val="144942784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039436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University Club - Football Pre-Game Buffet this Saturday - 9/29/2016</a:t>
            </a:r>
            <a:endParaRPr lang="en-US" b="0" u="none" baseline="0"/>
          </a:p>
        </c:rich>
      </c:tx>
      <c:layout>
        <c:manualLayout>
          <c:xMode val="edge"/>
          <c:yMode val="edge"/>
          <c:x val="0.23463352370320045"/>
          <c:y val="4.438972572041233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#,##0</c:formatCode>
                <c:ptCount val="5"/>
                <c:pt idx="0">
                  <c:v>1589</c:v>
                </c:pt>
                <c:pt idx="1">
                  <c:v>1585</c:v>
                </c:pt>
                <c:pt idx="2">
                  <c:v>436</c:v>
                </c:pt>
                <c:pt idx="3">
                  <c:v>0</c:v>
                </c:pt>
                <c:pt idx="4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86-4D91-8CDC-E2A6B0BBF9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097600"/>
        <c:axId val="139201344"/>
      </c:barChart>
      <c:catAx>
        <c:axId val="13909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201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2013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0976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Game Day Dining - Beat Arizona State - 9/29/2016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#,##0</c:formatCode>
                <c:ptCount val="5"/>
                <c:pt idx="0">
                  <c:v>1040</c:v>
                </c:pt>
                <c:pt idx="1">
                  <c:v>1033</c:v>
                </c:pt>
                <c:pt idx="2">
                  <c:v>243</c:v>
                </c:pt>
                <c:pt idx="3" formatCode="General">
                  <c:v>11</c:v>
                </c:pt>
                <c:pt idx="4" formatCode="General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09-4A55-BE47-97462442C4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098624"/>
        <c:axId val="139203072"/>
      </c:barChart>
      <c:catAx>
        <c:axId val="13909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203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2030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0986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Reminder for Equity Perspectives on Community "Development" Panel - 9/28/2016</a:t>
            </a:r>
            <a:endParaRPr lang="en-US"/>
          </a:p>
        </c:rich>
      </c:tx>
      <c:layout>
        <c:manualLayout>
          <c:xMode val="edge"/>
          <c:yMode val="edge"/>
          <c:x val="0.18199408585100979"/>
          <c:y val="4.922079823095011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#,##0</c:formatCode>
                <c:ptCount val="5"/>
                <c:pt idx="0">
                  <c:v>1590</c:v>
                </c:pt>
                <c:pt idx="1">
                  <c:v>1586</c:v>
                </c:pt>
                <c:pt idx="2" formatCode="General">
                  <c:v>436</c:v>
                </c:pt>
                <c:pt idx="3" formatCode="General">
                  <c:v>3</c:v>
                </c:pt>
                <c:pt idx="4" formatCode="General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8-46BA-8F3A-55786F375C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099648"/>
        <c:axId val="139204800"/>
      </c:barChart>
      <c:catAx>
        <c:axId val="13909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204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2048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099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University Club - This Week - September 12, 2016 - 9/12/2016</a:t>
            </a:r>
            <a:endParaRPr lang="en-US"/>
          </a:p>
        </c:rich>
      </c:tx>
      <c:layout>
        <c:manualLayout>
          <c:xMode val="edge"/>
          <c:yMode val="edge"/>
          <c:x val="0.27060325510739885"/>
          <c:y val="6.599156257577672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reports'!$F$41:$J$41</c:f>
              <c:numCache>
                <c:formatCode>#,##0</c:formatCode>
                <c:ptCount val="5"/>
                <c:pt idx="0">
                  <c:v>1593</c:v>
                </c:pt>
                <c:pt idx="1">
                  <c:v>1585</c:v>
                </c:pt>
                <c:pt idx="2">
                  <c:v>444</c:v>
                </c:pt>
                <c:pt idx="3">
                  <c:v>80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B7-45EC-B795-7530D4695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501056"/>
        <c:axId val="139434752"/>
      </c:barChart>
      <c:catAx>
        <c:axId val="13950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434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4347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501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University Club - Football Pre-Game Buffet this Saturday - 9/7/2016</a:t>
            </a:r>
            <a:endParaRPr lang="en-US"/>
          </a:p>
        </c:rich>
      </c:tx>
      <c:layout>
        <c:manualLayout>
          <c:xMode val="edge"/>
          <c:yMode val="edge"/>
          <c:x val="0.2483416010498688"/>
          <c:y val="6.325583905041529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reports'!$E$53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reports'!$F$53:$J$53</c:f>
              <c:numCache>
                <c:formatCode>0</c:formatCode>
                <c:ptCount val="5"/>
                <c:pt idx="0">
                  <c:v>1590</c:v>
                </c:pt>
                <c:pt idx="1">
                  <c:v>1582</c:v>
                </c:pt>
                <c:pt idx="2">
                  <c:v>454</c:v>
                </c:pt>
                <c:pt idx="3">
                  <c:v>0</c:v>
                </c:pt>
                <c:pt idx="4" formatCode="General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23-4BAA-A0FD-ABB0E2CEE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132672"/>
        <c:axId val="141486336"/>
      </c:barChart>
      <c:catAx>
        <c:axId val="14313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486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4863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132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Game Day Dining - Beat Utah State - 9/2/2016</a:t>
            </a:r>
            <a:endParaRPr lang="en-US"/>
          </a:p>
        </c:rich>
      </c:tx>
      <c:layout>
        <c:manualLayout>
          <c:xMode val="edge"/>
          <c:yMode val="edge"/>
          <c:x val="0.24190859849296528"/>
          <c:y val="7.028426155983559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reports'!$F$62:$J$62</c:f>
              <c:numCache>
                <c:formatCode>0</c:formatCode>
                <c:ptCount val="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AE-42B3-AD9F-26009181E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350272"/>
        <c:axId val="143543104"/>
      </c:barChart>
      <c:catAx>
        <c:axId val="14335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543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543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3502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USC VS. ARIZONA STATE - 9/27/2016</a:t>
            </a:r>
            <a:endParaRPr lang="en-US"/>
          </a:p>
        </c:rich>
      </c:tx>
      <c:layout>
        <c:manualLayout>
          <c:xMode val="edge"/>
          <c:yMode val="edge"/>
          <c:x val="0.33303874534482092"/>
          <c:y val="5.322906149709526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reports'!$E$71</c:f>
              <c:strCache>
                <c:ptCount val="1"/>
                <c:pt idx="0">
                  <c:v>LAPD INTERIOR DETAIL USC VS. ARIZONA STATE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reports'!$F$71:$J$71</c:f>
              <c:numCache>
                <c:formatCode>0</c:formatCode>
                <c:ptCount val="5"/>
                <c:pt idx="0">
                  <c:v>95</c:v>
                </c:pt>
                <c:pt idx="1">
                  <c:v>95</c:v>
                </c:pt>
                <c:pt idx="2">
                  <c:v>93</c:v>
                </c:pt>
                <c:pt idx="3">
                  <c:v>28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E3-48DF-BD50-1376F6D8DC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319424"/>
        <c:axId val="143712256"/>
      </c:barChart>
      <c:catAx>
        <c:axId val="14531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712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7122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53194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**Eat on Campus** September 26 - Oct 2, 2016 - 9/26/2016</a:t>
            </a:r>
            <a:endParaRPr lang="en-US"/>
          </a:p>
        </c:rich>
      </c:tx>
      <c:layout>
        <c:manualLayout>
          <c:xMode val="edge"/>
          <c:yMode val="edge"/>
          <c:x val="0.24591436657066151"/>
          <c:y val="5.903307685363665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#,##0</c:formatCode>
                <c:ptCount val="5"/>
                <c:pt idx="0">
                  <c:v>2208</c:v>
                </c:pt>
                <c:pt idx="1">
                  <c:v>2191</c:v>
                </c:pt>
                <c:pt idx="2">
                  <c:v>417</c:v>
                </c:pt>
                <c:pt idx="3" formatCode="General">
                  <c:v>66</c:v>
                </c:pt>
                <c:pt idx="4" formatCode="General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2F-47BC-A61F-A0E44F79F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644928"/>
        <c:axId val="139427840"/>
      </c:barChart>
      <c:catAx>
        <c:axId val="9164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427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4278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16449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University Club - This Week - September 19, 2016 - 9/19/2016</a:t>
            </a:r>
            <a:endParaRPr lang="en-US"/>
          </a:p>
        </c:rich>
      </c:tx>
      <c:layout>
        <c:manualLayout>
          <c:xMode val="edge"/>
          <c:yMode val="edge"/>
          <c:x val="0.24662014039905047"/>
          <c:y val="5.92021755050914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#,##0</c:formatCode>
                <c:ptCount val="5"/>
                <c:pt idx="0">
                  <c:v>1587</c:v>
                </c:pt>
                <c:pt idx="1">
                  <c:v>1586</c:v>
                </c:pt>
                <c:pt idx="2">
                  <c:v>479</c:v>
                </c:pt>
                <c:pt idx="3" formatCode="General">
                  <c:v>74</c:v>
                </c:pt>
                <c:pt idx="4" formatCode="General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B7-4B8F-A975-8CD8F35D6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498496"/>
        <c:axId val="139429568"/>
      </c:barChart>
      <c:catAx>
        <c:axId val="13949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429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4295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498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 **Eat on Campus** September 19 - 25, 2016 - 9/19/2016</a:t>
            </a:r>
            <a:endParaRPr lang="en-US"/>
          </a:p>
        </c:rich>
      </c:tx>
      <c:layout>
        <c:manualLayout>
          <c:xMode val="edge"/>
          <c:yMode val="edge"/>
          <c:x val="0.25885961193844576"/>
          <c:y val="4.985220978751967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#,##0</c:formatCode>
                <c:ptCount val="5"/>
                <c:pt idx="0">
                  <c:v>2209</c:v>
                </c:pt>
                <c:pt idx="1">
                  <c:v>2195</c:v>
                </c:pt>
                <c:pt idx="2" formatCode="General">
                  <c:v>462</c:v>
                </c:pt>
                <c:pt idx="3" formatCode="General">
                  <c:v>36</c:v>
                </c:pt>
                <c:pt idx="4" formatCode="General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5E-4DAF-BCA0-4F2B0E54C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499008"/>
        <c:axId val="139431296"/>
      </c:barChart>
      <c:catAx>
        <c:axId val="13949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431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94312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39499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3985927684965302"/>
          <c:y val="2.3391812865497075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400386147600701"/>
          <c:y val="0.14912323283086859"/>
          <c:w val="0.76543341709624579"/>
          <c:h val="0.67544052517511077"/>
        </c:manualLayout>
      </c:layout>
      <c:barChart>
        <c:barDir val="col"/>
        <c:grouping val="clustered"/>
        <c:varyColors val="0"/>
        <c:ser>
          <c:idx val="0"/>
          <c:order val="0"/>
          <c:tx>
            <c:v># of requests</c:v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24</c:v>
                </c:pt>
                <c:pt idx="1">
                  <c:v>22</c:v>
                </c:pt>
                <c:pt idx="2">
                  <c:v>16</c:v>
                </c:pt>
                <c:pt idx="3">
                  <c:v>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85-4C59-A402-39364F5B8B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248448"/>
        <c:axId val="144945664"/>
      </c:barChart>
      <c:catAx>
        <c:axId val="15024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rgbClr val="80808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4945664"/>
        <c:crosses val="autoZero"/>
        <c:auto val="1"/>
        <c:lblAlgn val="ctr"/>
        <c:lblOffset val="100"/>
        <c:noMultiLvlLbl val="0"/>
      </c:catAx>
      <c:valAx>
        <c:axId val="14494566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808080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overlay val="0"/>
          <c:spPr>
            <a:noFill/>
            <a:ln w="25400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rgbClr val="80808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0248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3175" cap="flat" cmpd="sng" algn="ctr">
            <a:solidFill>
              <a:srgbClr val="808080"/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3175" cap="flat" cmpd="sng" algn="ctr">
      <a:solidFill>
        <a:srgbClr val="808080"/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**Eat on Campus** September 12 - 18, 2016 - 9/12/2016</a:t>
            </a:r>
            <a:endParaRPr lang="en-US"/>
          </a:p>
        </c:rich>
      </c:tx>
      <c:layout>
        <c:manualLayout>
          <c:xMode val="edge"/>
          <c:yMode val="edge"/>
          <c:x val="0.24049210253426387"/>
          <c:y val="6.516101458331713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reports'!$F$44:$J$44</c:f>
              <c:numCache>
                <c:formatCode>#,##0</c:formatCode>
                <c:ptCount val="5"/>
                <c:pt idx="0">
                  <c:v>2205</c:v>
                </c:pt>
                <c:pt idx="1">
                  <c:v>2174</c:v>
                </c:pt>
                <c:pt idx="2">
                  <c:v>506</c:v>
                </c:pt>
                <c:pt idx="3">
                  <c:v>43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0B-4D98-8400-A1A4BD27FC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134208"/>
        <c:axId val="141488064"/>
      </c:barChart>
      <c:catAx>
        <c:axId val="14313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488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4880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1342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Game Day Dining - Beat Utah State - 9/8/2016</a:t>
            </a:r>
            <a:endParaRPr lang="en-US"/>
          </a:p>
        </c:rich>
      </c:tx>
      <c:layout>
        <c:manualLayout>
          <c:xMode val="edge"/>
          <c:yMode val="edge"/>
          <c:x val="0.34343783890495044"/>
          <c:y val="6.476191836020782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reports'!$F$47:$J$47</c:f>
              <c:numCache>
                <c:formatCode>#,##0</c:formatCode>
                <c:ptCount val="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B5-4200-A423-EDBCCF293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133696"/>
        <c:axId val="141490368"/>
      </c:barChart>
      <c:catAx>
        <c:axId val="14313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490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4903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133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**Eat on Campus** September 6 - 11, 2016 - 9/6/2016</a:t>
            </a:r>
            <a:endParaRPr lang="en-US"/>
          </a:p>
        </c:rich>
      </c:tx>
      <c:layout>
        <c:manualLayout>
          <c:xMode val="edge"/>
          <c:yMode val="edge"/>
          <c:x val="0.26735811505516049"/>
          <c:y val="6.735568193805879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reports'!$E$56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reports'!$F$56:$J$56</c:f>
              <c:numCache>
                <c:formatCode>0</c:formatCode>
                <c:ptCount val="5"/>
                <c:pt idx="0">
                  <c:v>2226</c:v>
                </c:pt>
                <c:pt idx="1">
                  <c:v>2183</c:v>
                </c:pt>
                <c:pt idx="2">
                  <c:v>569</c:v>
                </c:pt>
                <c:pt idx="3">
                  <c:v>59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E1-4D86-958C-6E031E5BA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348736"/>
        <c:axId val="143540224"/>
      </c:barChart>
      <c:catAx>
        <c:axId val="14334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540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5402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348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USC University Club September Newsletter - 2016 - 9/1/2016</a:t>
            </a:r>
            <a:endParaRPr lang="en-US"/>
          </a:p>
        </c:rich>
      </c:tx>
      <c:layout>
        <c:manualLayout>
          <c:xMode val="edge"/>
          <c:yMode val="edge"/>
          <c:x val="0.2247722177192604"/>
          <c:y val="6.728830457611527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reports'!$F$65:$J$65</c:f>
              <c:numCache>
                <c:formatCode>0</c:formatCode>
                <c:ptCount val="5"/>
                <c:pt idx="0">
                  <c:v>1591</c:v>
                </c:pt>
                <c:pt idx="1">
                  <c:v>1583</c:v>
                </c:pt>
                <c:pt idx="2">
                  <c:v>485</c:v>
                </c:pt>
                <c:pt idx="3">
                  <c:v>144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E4-4762-89DC-8B3F0B2C7E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351296"/>
        <c:axId val="143544832"/>
      </c:barChart>
      <c:catAx>
        <c:axId val="14335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544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54483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351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USC VS. ARIZONA STATE  - 9/27/2016</a:t>
            </a:r>
            <a:endParaRPr lang="en-US"/>
          </a:p>
        </c:rich>
      </c:tx>
      <c:layout>
        <c:manualLayout>
          <c:xMode val="edge"/>
          <c:yMode val="edge"/>
          <c:x val="0.29454581401253305"/>
          <c:y val="4.315821178090443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reports'!$E$74</c:f>
              <c:strCache>
                <c:ptCount val="1"/>
                <c:pt idx="0">
                  <c:v>LAPD SUPERVISORS USC VS. ARIZONA STATE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reports'!$F$74:$J$74</c:f>
              <c:numCache>
                <c:formatCode>0</c:formatCode>
                <c:ptCount val="5"/>
                <c:pt idx="0">
                  <c:v>14</c:v>
                </c:pt>
                <c:pt idx="1">
                  <c:v>14</c:v>
                </c:pt>
                <c:pt idx="2">
                  <c:v>13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AC-4E58-B973-57E66CA2D1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320448"/>
        <c:axId val="143713984"/>
      </c:barChart>
      <c:catAx>
        <c:axId val="14532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713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7139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5320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Open off duty positions for Sep 18 - 9/14/2016</a:t>
            </a:r>
            <a:endParaRPr lang="en-US"/>
          </a:p>
        </c:rich>
      </c:tx>
      <c:layout>
        <c:manualLayout>
          <c:xMode val="edge"/>
          <c:yMode val="edge"/>
          <c:x val="0.29870820495264183"/>
          <c:y val="2.192307692307692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reports'!$E$80</c:f>
              <c:strCache>
                <c:ptCount val="1"/>
                <c:pt idx="0">
                  <c:v>OPEN OFF DUTY POSITIONS FOR SEP 18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reports'!$F$79:$J$79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reports'!$F$80:$J$80</c:f>
              <c:numCache>
                <c:formatCode>General</c:formatCode>
                <c:ptCount val="5"/>
                <c:pt idx="0">
                  <c:v>188</c:v>
                </c:pt>
                <c:pt idx="1">
                  <c:v>187</c:v>
                </c:pt>
                <c:pt idx="2">
                  <c:v>161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FB-454B-AF43-52B9D70512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343232"/>
        <c:axId val="143717440"/>
      </c:barChart>
      <c:catAx>
        <c:axId val="14134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717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717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343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Reception and Iss Rams vs. Seattle Seahawks - 9/13/2016</a:t>
            </a:r>
            <a:endParaRPr lang="en-US"/>
          </a:p>
        </c:rich>
      </c:tx>
      <c:layout>
        <c:manualLayout>
          <c:xMode val="edge"/>
          <c:yMode val="edge"/>
          <c:x val="0.29870826771653541"/>
          <c:y val="7.000001837270823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reports'!$E$83</c:f>
              <c:strCache>
                <c:ptCount val="1"/>
                <c:pt idx="0">
                  <c:v>RECEPTION AND ISS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reports'!$F$82:$J$82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reports'!$F$83:$J$83</c:f>
              <c:numCache>
                <c:formatCode>General</c:formatCode>
                <c:ptCount val="5"/>
                <c:pt idx="0" formatCode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E2-4E28-BCEE-6D05EF2BF4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527296"/>
        <c:axId val="146957440"/>
      </c:barChart>
      <c:catAx>
        <c:axId val="14552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957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6957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5527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Rams vs. Seattle Seahawks - 9/13/2016</a:t>
            </a:r>
            <a:endParaRPr lang="en-US"/>
          </a:p>
        </c:rich>
      </c:tx>
      <c:layout>
        <c:manualLayout>
          <c:xMode val="edge"/>
          <c:yMode val="edge"/>
          <c:x val="0.29870820734639775"/>
          <c:y val="3.405228758169934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reports'!$E$86</c:f>
              <c:strCache>
                <c:ptCount val="1"/>
                <c:pt idx="0">
                  <c:v>LAPD INTERIOR DETAIL RAMS VS, SEATTLE SEAHAWKS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reports'!$F$85:$J$85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reports'!$F$86:$J$86</c:f>
              <c:numCache>
                <c:formatCode>General</c:formatCode>
                <c:ptCount val="5"/>
                <c:pt idx="0" formatCode="0">
                  <c:v>98</c:v>
                </c:pt>
                <c:pt idx="1">
                  <c:v>98</c:v>
                </c:pt>
                <c:pt idx="2">
                  <c:v>95</c:v>
                </c:pt>
                <c:pt idx="3">
                  <c:v>43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99-40C1-AECB-8DFD82CCD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344256"/>
        <c:axId val="143719168"/>
      </c:barChart>
      <c:catAx>
        <c:axId val="14134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719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7191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13442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Rams vs. Seattle Seahawks - 9/13/2016</a:t>
            </a:r>
            <a:endParaRPr lang="en-US"/>
          </a:p>
        </c:rich>
      </c:tx>
      <c:layout>
        <c:manualLayout>
          <c:xMode val="edge"/>
          <c:yMode val="edge"/>
          <c:x val="0.29662500000000003"/>
          <c:y val="2.053817485412033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reports'!$E$89</c:f>
              <c:strCache>
                <c:ptCount val="1"/>
                <c:pt idx="0">
                  <c:v>EARLY CREW START TIME RAMS VS, SEATTLE SEAHAWKS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reports'!$F$88:$J$88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reports'!$F$89:$J$89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4B-47FD-A68C-E1DE7E9C2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528320"/>
        <c:axId val="146959168"/>
      </c:barChart>
      <c:catAx>
        <c:axId val="14552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959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69591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5528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Rams vs. Seattle Seahawks - 9/13/2016</a:t>
            </a:r>
            <a:endParaRPr lang="en-US"/>
          </a:p>
        </c:rich>
      </c:tx>
      <c:layout>
        <c:manualLayout>
          <c:xMode val="edge"/>
          <c:yMode val="edge"/>
          <c:x val="0.29870826771653541"/>
          <c:y val="7.000001837270823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reports'!$E$92</c:f>
              <c:strCache>
                <c:ptCount val="1"/>
                <c:pt idx="0">
                  <c:v>Rams vs. Seattle Seahawks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reports'!$F$91:$J$91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reports'!$F$92:$J$92</c:f>
              <c:numCache>
                <c:formatCode>General</c:formatCode>
                <c:ptCount val="5"/>
                <c:pt idx="0">
                  <c:v>17</c:v>
                </c:pt>
                <c:pt idx="1">
                  <c:v>17</c:v>
                </c:pt>
                <c:pt idx="2">
                  <c:v>15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75-4DA4-836D-BADCF259D2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529344"/>
        <c:axId val="146960896"/>
      </c:barChart>
      <c:catAx>
        <c:axId val="14552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960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69608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5529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IssueList!$J$22:$J$28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IssueList!$K$22:$K$28</c:f>
              <c:numCache>
                <c:formatCode>General</c:formatCode>
                <c:ptCount val="7"/>
                <c:pt idx="0">
                  <c:v>0</c:v>
                </c:pt>
                <c:pt idx="1">
                  <c:v>49</c:v>
                </c:pt>
                <c:pt idx="2">
                  <c:v>11</c:v>
                </c:pt>
                <c:pt idx="3">
                  <c:v>0</c:v>
                </c:pt>
                <c:pt idx="4">
                  <c:v>9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B9-4362-A0A8-94D8197D24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447296"/>
        <c:axId val="39709504"/>
      </c:barChart>
      <c:catAx>
        <c:axId val="35447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9709504"/>
        <c:crosses val="autoZero"/>
        <c:auto val="1"/>
        <c:lblAlgn val="ctr"/>
        <c:lblOffset val="100"/>
        <c:noMultiLvlLbl val="0"/>
      </c:catAx>
      <c:valAx>
        <c:axId val="397095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544729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Sheet1!$A$3:$A$13</c:f>
              <c:numCache>
                <c:formatCode>[$-409]mmm\-yy;@</c:formatCode>
                <c:ptCount val="11"/>
                <c:pt idx="0">
                  <c:v>42323</c:v>
                </c:pt>
                <c:pt idx="1">
                  <c:v>42353</c:v>
                </c:pt>
                <c:pt idx="2">
                  <c:v>42385</c:v>
                </c:pt>
                <c:pt idx="3">
                  <c:v>42417</c:v>
                </c:pt>
                <c:pt idx="4">
                  <c:v>42446</c:v>
                </c:pt>
                <c:pt idx="5">
                  <c:v>42477</c:v>
                </c:pt>
                <c:pt idx="6">
                  <c:v>42521</c:v>
                </c:pt>
                <c:pt idx="7">
                  <c:v>42536</c:v>
                </c:pt>
                <c:pt idx="8" formatCode="mmm\-yy">
                  <c:v>42552</c:v>
                </c:pt>
                <c:pt idx="9">
                  <c:v>42597</c:v>
                </c:pt>
                <c:pt idx="10">
                  <c:v>42628</c:v>
                </c:pt>
              </c:numCache>
            </c:numRef>
          </c:cat>
          <c:val>
            <c:numRef>
              <c:f>Sheet1!$B$3:$B$13</c:f>
              <c:numCache>
                <c:formatCode>General</c:formatCode>
                <c:ptCount val="11"/>
                <c:pt idx="0">
                  <c:v>98</c:v>
                </c:pt>
                <c:pt idx="1">
                  <c:v>100</c:v>
                </c:pt>
                <c:pt idx="2">
                  <c:v>98</c:v>
                </c:pt>
                <c:pt idx="3">
                  <c:v>98</c:v>
                </c:pt>
                <c:pt idx="4">
                  <c:v>97</c:v>
                </c:pt>
                <c:pt idx="5">
                  <c:v>97</c:v>
                </c:pt>
                <c:pt idx="6">
                  <c:v>97</c:v>
                </c:pt>
                <c:pt idx="7">
                  <c:v>96</c:v>
                </c:pt>
                <c:pt idx="8">
                  <c:v>97</c:v>
                </c:pt>
                <c:pt idx="9">
                  <c:v>99</c:v>
                </c:pt>
                <c:pt idx="10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AF-42C9-9557-2C787DB7C2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133696"/>
        <c:axId val="39009600"/>
      </c:barChart>
      <c:dateAx>
        <c:axId val="391336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00960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90096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13369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IssueList!$J$2:$J$19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IssueList!$K$2:$K$19</c:f>
              <c:numCache>
                <c:formatCode>General</c:formatCode>
                <c:ptCount val="18"/>
                <c:pt idx="0">
                  <c:v>22</c:v>
                </c:pt>
                <c:pt idx="1">
                  <c:v>3</c:v>
                </c:pt>
                <c:pt idx="2">
                  <c:v>1</c:v>
                </c:pt>
                <c:pt idx="3">
                  <c:v>8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19</c:v>
                </c:pt>
                <c:pt idx="8">
                  <c:v>0</c:v>
                </c:pt>
                <c:pt idx="9">
                  <c:v>11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61-49CC-B18F-9A558A1B0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390208"/>
        <c:axId val="150185088"/>
      </c:barChart>
      <c:catAx>
        <c:axId val="143390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0185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01850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433902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Web'!$J$4:$J$20</c:f>
              <c:strCache>
                <c:ptCount val="16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Flower Shop</c:v>
                </c:pt>
                <c:pt idx="14">
                  <c:v>Radisson</c:v>
                </c:pt>
                <c:pt idx="15">
                  <c:v>Coliseum</c:v>
                </c:pt>
              </c:strCache>
            </c:strRef>
          </c:cat>
          <c:val>
            <c:numRef>
              <c:f>'closed Web'!$K$4:$K$20</c:f>
              <c:numCache>
                <c:formatCode>General</c:formatCode>
                <c:ptCount val="16"/>
                <c:pt idx="0">
                  <c:v>20</c:v>
                </c:pt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25</c:v>
                </c:pt>
                <c:pt idx="8">
                  <c:v>0</c:v>
                </c:pt>
                <c:pt idx="9">
                  <c:v>12</c:v>
                </c:pt>
                <c:pt idx="10">
                  <c:v>0</c:v>
                </c:pt>
                <c:pt idx="11">
                  <c:v>0</c:v>
                </c:pt>
                <c:pt idx="12">
                  <c:v>7</c:v>
                </c:pt>
                <c:pt idx="13">
                  <c:v>0</c:v>
                </c:pt>
                <c:pt idx="14">
                  <c:v>0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C1-4D18-B6E3-FF4380470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473152"/>
        <c:axId val="150186816"/>
      </c:barChart>
      <c:catAx>
        <c:axId val="143473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0186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018681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434731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21512958226873335"/>
          <c:y val="2.3036745406824159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Visits'!$D$1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1204</c:v>
                </c:pt>
                <c:pt idx="1">
                  <c:v>45806</c:v>
                </c:pt>
                <c:pt idx="2">
                  <c:v>60889</c:v>
                </c:pt>
                <c:pt idx="3">
                  <c:v>39713</c:v>
                </c:pt>
                <c:pt idx="4">
                  <c:v>44228</c:v>
                </c:pt>
                <c:pt idx="5">
                  <c:v>0</c:v>
                </c:pt>
                <c:pt idx="6">
                  <c:v>47134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9A-48E5-8FBF-4A999F86777D}"/>
            </c:ext>
          </c:extLst>
        </c:ser>
        <c:ser>
          <c:idx val="2"/>
          <c:order val="1"/>
          <c:tx>
            <c:strRef>
              <c:f>'Web Visits'!$E$1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1145</c:v>
                </c:pt>
                <c:pt idx="1">
                  <c:v>37914</c:v>
                </c:pt>
                <c:pt idx="2">
                  <c:v>52092</c:v>
                </c:pt>
                <c:pt idx="3">
                  <c:v>23658</c:v>
                </c:pt>
                <c:pt idx="4">
                  <c:v>46236</c:v>
                </c:pt>
                <c:pt idx="5">
                  <c:v>0</c:v>
                </c:pt>
                <c:pt idx="6">
                  <c:v>20462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9A-48E5-8FBF-4A999F86777D}"/>
            </c:ext>
          </c:extLst>
        </c:ser>
        <c:ser>
          <c:idx val="0"/>
          <c:order val="2"/>
          <c:tx>
            <c:strRef>
              <c:f>'Web Visits'!$F$1</c:f>
              <c:strCache>
                <c:ptCount val="1"/>
                <c:pt idx="0">
                  <c:v>June-16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962</c:v>
                </c:pt>
                <c:pt idx="1">
                  <c:v>22992</c:v>
                </c:pt>
                <c:pt idx="2">
                  <c:v>33307</c:v>
                </c:pt>
                <c:pt idx="3">
                  <c:v>10379</c:v>
                </c:pt>
                <c:pt idx="4">
                  <c:v>37806</c:v>
                </c:pt>
                <c:pt idx="5">
                  <c:v>0</c:v>
                </c:pt>
                <c:pt idx="6">
                  <c:v>30853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9A-48E5-8FBF-4A999F86777D}"/>
            </c:ext>
          </c:extLst>
        </c:ser>
        <c:ser>
          <c:idx val="3"/>
          <c:order val="3"/>
          <c:tx>
            <c:strRef>
              <c:f>'Web Visits'!$G$1</c:f>
              <c:strCache>
                <c:ptCount val="1"/>
                <c:pt idx="0">
                  <c:v>Jul-16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955</c:v>
                </c:pt>
                <c:pt idx="1">
                  <c:v>26744</c:v>
                </c:pt>
                <c:pt idx="2">
                  <c:v>32927</c:v>
                </c:pt>
                <c:pt idx="3">
                  <c:v>11268</c:v>
                </c:pt>
                <c:pt idx="4">
                  <c:v>38237</c:v>
                </c:pt>
                <c:pt idx="5">
                  <c:v>0</c:v>
                </c:pt>
                <c:pt idx="6">
                  <c:v>43401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9A-48E5-8FBF-4A999F86777D}"/>
            </c:ext>
          </c:extLst>
        </c:ser>
        <c:ser>
          <c:idx val="4"/>
          <c:order val="4"/>
          <c:tx>
            <c:strRef>
              <c:f>'Web Visits'!$H$1</c:f>
              <c:strCache>
                <c:ptCount val="1"/>
                <c:pt idx="0">
                  <c:v>Aug-16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1359</c:v>
                </c:pt>
                <c:pt idx="1">
                  <c:v>48649</c:v>
                </c:pt>
                <c:pt idx="2">
                  <c:v>47333</c:v>
                </c:pt>
                <c:pt idx="3">
                  <c:v>30216</c:v>
                </c:pt>
                <c:pt idx="4">
                  <c:v>80352</c:v>
                </c:pt>
                <c:pt idx="5">
                  <c:v>0</c:v>
                </c:pt>
                <c:pt idx="6">
                  <c:v>108176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39A-48E5-8FBF-4A999F86777D}"/>
            </c:ext>
          </c:extLst>
        </c:ser>
        <c:ser>
          <c:idx val="5"/>
          <c:order val="5"/>
          <c:tx>
            <c:strRef>
              <c:f>'Web Visits'!$I$1</c:f>
              <c:strCache>
                <c:ptCount val="1"/>
                <c:pt idx="0">
                  <c:v>Sep-16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Visits'!$I$2:$I$8</c:f>
              <c:numCache>
                <c:formatCode>#,##0</c:formatCode>
                <c:ptCount val="7"/>
                <c:pt idx="0">
                  <c:v>1091</c:v>
                </c:pt>
                <c:pt idx="1">
                  <c:v>31202</c:v>
                </c:pt>
                <c:pt idx="2">
                  <c:v>23701</c:v>
                </c:pt>
                <c:pt idx="3">
                  <c:v>35784</c:v>
                </c:pt>
                <c:pt idx="4">
                  <c:v>58658</c:v>
                </c:pt>
                <c:pt idx="5">
                  <c:v>0</c:v>
                </c:pt>
                <c:pt idx="6">
                  <c:v>73112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39A-48E5-8FBF-4A999F867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474176"/>
        <c:axId val="150189696"/>
      </c:barChart>
      <c:catAx>
        <c:axId val="14347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0189696"/>
        <c:crosses val="autoZero"/>
        <c:auto val="1"/>
        <c:lblAlgn val="ctr"/>
        <c:lblOffset val="100"/>
        <c:noMultiLvlLbl val="0"/>
      </c:catAx>
      <c:valAx>
        <c:axId val="1501896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3474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Visits'!$D$13:$I$13</c:f>
              <c:numCache>
                <c:formatCode>General</c:formatCode>
                <c:ptCount val="6"/>
                <c:pt idx="0">
                  <c:v>1625</c:v>
                </c:pt>
                <c:pt idx="1">
                  <c:v>1459</c:v>
                </c:pt>
                <c:pt idx="2">
                  <c:v>1193</c:v>
                </c:pt>
                <c:pt idx="3">
                  <c:v>648</c:v>
                </c:pt>
                <c:pt idx="4">
                  <c:v>885</c:v>
                </c:pt>
                <c:pt idx="5">
                  <c:v>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C-4F62-BE23-9AA82A5C23E3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Visits'!$D$14:$I$14</c:f>
              <c:numCache>
                <c:formatCode>General</c:formatCode>
                <c:ptCount val="6"/>
                <c:pt idx="0">
                  <c:v>2741</c:v>
                </c:pt>
                <c:pt idx="1">
                  <c:v>2274</c:v>
                </c:pt>
                <c:pt idx="2">
                  <c:v>2516</c:v>
                </c:pt>
                <c:pt idx="3">
                  <c:v>1295</c:v>
                </c:pt>
                <c:pt idx="4">
                  <c:v>2257</c:v>
                </c:pt>
                <c:pt idx="5">
                  <c:v>2207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C-4F62-BE23-9AA82A5C23E3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Visits'!$D$15:$I$15</c:f>
              <c:numCache>
                <c:formatCode>General</c:formatCode>
                <c:ptCount val="6"/>
                <c:pt idx="0">
                  <c:v>1933</c:v>
                </c:pt>
                <c:pt idx="1">
                  <c:v>1330</c:v>
                </c:pt>
                <c:pt idx="2">
                  <c:v>966</c:v>
                </c:pt>
                <c:pt idx="3">
                  <c:v>626</c:v>
                </c:pt>
                <c:pt idx="4">
                  <c:v>1035</c:v>
                </c:pt>
                <c:pt idx="5">
                  <c:v>1316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AC-4F62-BE23-9AA82A5C23E3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Visits'!$D$16:$I$16</c:f>
              <c:numCache>
                <c:formatCode>General</c:formatCode>
                <c:ptCount val="6"/>
                <c:pt idx="0">
                  <c:v>621</c:v>
                </c:pt>
                <c:pt idx="1">
                  <c:v>481</c:v>
                </c:pt>
                <c:pt idx="2">
                  <c:v>400</c:v>
                </c:pt>
                <c:pt idx="3">
                  <c:v>348</c:v>
                </c:pt>
                <c:pt idx="4">
                  <c:v>474</c:v>
                </c:pt>
                <c:pt idx="5">
                  <c:v>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AC-4F62-BE23-9AA82A5C23E3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Visits'!$D$12:$I$12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Visits'!$D$17:$I$17</c:f>
              <c:numCache>
                <c:formatCode>General</c:formatCode>
                <c:ptCount val="6"/>
                <c:pt idx="0">
                  <c:v>1062</c:v>
                </c:pt>
                <c:pt idx="1">
                  <c:v>717</c:v>
                </c:pt>
                <c:pt idx="2">
                  <c:v>604</c:v>
                </c:pt>
                <c:pt idx="3">
                  <c:v>463</c:v>
                </c:pt>
                <c:pt idx="4">
                  <c:v>722</c:v>
                </c:pt>
                <c:pt idx="5">
                  <c:v>1013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AC-4F62-BE23-9AA82A5C23E3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Visits'!$D$12:$I$12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Visits'!$D$18:$I$18</c:f>
              <c:numCache>
                <c:formatCode>General</c:formatCode>
                <c:ptCount val="6"/>
                <c:pt idx="0">
                  <c:v>1126</c:v>
                </c:pt>
                <c:pt idx="1">
                  <c:v>780</c:v>
                </c:pt>
                <c:pt idx="2">
                  <c:v>362</c:v>
                </c:pt>
                <c:pt idx="3">
                  <c:v>186</c:v>
                </c:pt>
                <c:pt idx="4">
                  <c:v>528</c:v>
                </c:pt>
                <c:pt idx="5">
                  <c:v>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9AC-4F62-BE23-9AA82A5C23E3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Visits'!$D$12:$I$12</c:f>
              <c:strCache>
                <c:ptCount val="6"/>
                <c:pt idx="0">
                  <c:v>April-16</c:v>
                </c:pt>
                <c:pt idx="1">
                  <c:v>May-16</c:v>
                </c:pt>
                <c:pt idx="2">
                  <c:v>June-16</c:v>
                </c:pt>
                <c:pt idx="3">
                  <c:v>Jul-16</c:v>
                </c:pt>
                <c:pt idx="4">
                  <c:v>Aug-16</c:v>
                </c:pt>
                <c:pt idx="5">
                  <c:v>Sep-16</c:v>
                </c:pt>
              </c:strCache>
            </c:strRef>
          </c:cat>
          <c:val>
            <c:numRef>
              <c:f>'Web Visits'!$D$19:$I$19</c:f>
              <c:numCache>
                <c:formatCode>General</c:formatCode>
                <c:ptCount val="6"/>
                <c:pt idx="0">
                  <c:v>116</c:v>
                </c:pt>
                <c:pt idx="1">
                  <c:v>76</c:v>
                </c:pt>
                <c:pt idx="2">
                  <c:v>93</c:v>
                </c:pt>
                <c:pt idx="3">
                  <c:v>108</c:v>
                </c:pt>
                <c:pt idx="4">
                  <c:v>125</c:v>
                </c:pt>
                <c:pt idx="5">
                  <c:v>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AC-4F62-BE23-9AA82A5C23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018304"/>
        <c:axId val="153960448"/>
      </c:barChart>
      <c:dateAx>
        <c:axId val="154018304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6044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539604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40183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1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3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>
      <a:schemeClr val="dk1">
        <a:tint val="95000"/>
      </a:schem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>
      <a:schemeClr val="dk1">
        <a:tint val="5000"/>
      </a:schem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b="1" dirty="0">
              <a:effectLst/>
            </a:rPr>
            <a:t>September</a:t>
          </a:r>
          <a:r>
            <a:rPr lang="en-US" sz="1100" b="1" i="0" baseline="0" dirty="0">
              <a:effectLst/>
            </a:rPr>
            <a:t> </a:t>
          </a:r>
          <a:r>
            <a:rPr lang="en-US" b="1" dirty="0">
              <a:effectLst/>
            </a:rPr>
            <a:t>2016</a:t>
          </a: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0.69777</cdr:x>
      <cdr:y>0.91808</cdr:y>
    </cdr:from>
    <cdr:to>
      <cdr:x>0.95206</cdr:x>
      <cdr:y>0.97393</cdr:y>
    </cdr:to>
    <cdr:sp macro="" textlink="">
      <cdr:nvSpPr>
        <cdr:cNvPr id="31744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51382" y="2670306"/>
          <a:ext cx="1402354" cy="1622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Start Date: 11th Nov 2012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3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86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987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187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009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705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2795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5389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355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698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98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9108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1184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9316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134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9522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80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September 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September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9023842"/>
              </p:ext>
            </p:extLst>
          </p:nvPr>
        </p:nvGraphicFramePr>
        <p:xfrm>
          <a:off x="2667000" y="18288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September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962754"/>
              </p:ext>
            </p:extLst>
          </p:nvPr>
        </p:nvGraphicFramePr>
        <p:xfrm>
          <a:off x="2667000" y="1828800"/>
          <a:ext cx="6698644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September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2081186"/>
              </p:ext>
            </p:extLst>
          </p:nvPr>
        </p:nvGraphicFramePr>
        <p:xfrm>
          <a:off x="2743200" y="1676400"/>
          <a:ext cx="6421821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September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630124"/>
              </p:ext>
            </p:extLst>
          </p:nvPr>
        </p:nvGraphicFramePr>
        <p:xfrm>
          <a:off x="2667000" y="2057400"/>
          <a:ext cx="6306155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September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0116326"/>
              </p:ext>
            </p:extLst>
          </p:nvPr>
        </p:nvGraphicFramePr>
        <p:xfrm>
          <a:off x="2789767" y="1914524"/>
          <a:ext cx="5926666" cy="4410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September 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45640"/>
              </p:ext>
            </p:extLst>
          </p:nvPr>
        </p:nvGraphicFramePr>
        <p:xfrm>
          <a:off x="2772833" y="2133600"/>
          <a:ext cx="599016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September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9766782"/>
              </p:ext>
            </p:extLst>
          </p:nvPr>
        </p:nvGraphicFramePr>
        <p:xfrm>
          <a:off x="2711450" y="1828800"/>
          <a:ext cx="63119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September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3154311"/>
              </p:ext>
            </p:extLst>
          </p:nvPr>
        </p:nvGraphicFramePr>
        <p:xfrm>
          <a:off x="2819400" y="1524000"/>
          <a:ext cx="6172200" cy="4903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833883"/>
              </p:ext>
            </p:extLst>
          </p:nvPr>
        </p:nvGraphicFramePr>
        <p:xfrm>
          <a:off x="2743200" y="1600200"/>
          <a:ext cx="608216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7207628"/>
              </p:ext>
            </p:extLst>
          </p:nvPr>
        </p:nvGraphicFramePr>
        <p:xfrm>
          <a:off x="2743200" y="1905000"/>
          <a:ext cx="6161540" cy="403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September</a:t>
            </a:r>
            <a:r>
              <a:rPr lang="en-US" sz="2800" dirty="0" smtClean="0">
                <a:latin typeface="Impact" pitchFamily="34" charset="0"/>
              </a:rPr>
              <a:t>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865114"/>
              </p:ext>
            </p:extLst>
          </p:nvPr>
        </p:nvGraphicFramePr>
        <p:xfrm>
          <a:off x="2714297" y="1524000"/>
          <a:ext cx="6232071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9791659"/>
              </p:ext>
            </p:extLst>
          </p:nvPr>
        </p:nvGraphicFramePr>
        <p:xfrm>
          <a:off x="2667000" y="1905000"/>
          <a:ext cx="6324600" cy="4186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</a:t>
            </a:r>
            <a:r>
              <a:rPr lang="en-US" sz="28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458983"/>
              </p:ext>
            </p:extLst>
          </p:nvPr>
        </p:nvGraphicFramePr>
        <p:xfrm>
          <a:off x="3729037" y="2286000"/>
          <a:ext cx="4352925" cy="3833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515996"/>
              </p:ext>
            </p:extLst>
          </p:nvPr>
        </p:nvGraphicFramePr>
        <p:xfrm>
          <a:off x="2743200" y="1905000"/>
          <a:ext cx="6252682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5203581"/>
              </p:ext>
            </p:extLst>
          </p:nvPr>
        </p:nvGraphicFramePr>
        <p:xfrm>
          <a:off x="2743200" y="2057400"/>
          <a:ext cx="6136822" cy="3502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7760200"/>
              </p:ext>
            </p:extLst>
          </p:nvPr>
        </p:nvGraphicFramePr>
        <p:xfrm>
          <a:off x="2743200" y="1905000"/>
          <a:ext cx="62103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998815"/>
              </p:ext>
            </p:extLst>
          </p:nvPr>
        </p:nvGraphicFramePr>
        <p:xfrm>
          <a:off x="2743200" y="1907628"/>
          <a:ext cx="6198894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1389042"/>
              </p:ext>
            </p:extLst>
          </p:nvPr>
        </p:nvGraphicFramePr>
        <p:xfrm>
          <a:off x="2743200" y="1752600"/>
          <a:ext cx="6060622" cy="4260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7626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7463614"/>
              </p:ext>
            </p:extLst>
          </p:nvPr>
        </p:nvGraphicFramePr>
        <p:xfrm>
          <a:off x="2743200" y="1981200"/>
          <a:ext cx="6172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662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0549270"/>
              </p:ext>
            </p:extLst>
          </p:nvPr>
        </p:nvGraphicFramePr>
        <p:xfrm>
          <a:off x="2846294" y="1752600"/>
          <a:ext cx="5916706" cy="4510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166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0426806"/>
              </p:ext>
            </p:extLst>
          </p:nvPr>
        </p:nvGraphicFramePr>
        <p:xfrm>
          <a:off x="2740270" y="2286000"/>
          <a:ext cx="6254259" cy="3363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969623"/>
              </p:ext>
            </p:extLst>
          </p:nvPr>
        </p:nvGraphicFramePr>
        <p:xfrm>
          <a:off x="2819400" y="1752600"/>
          <a:ext cx="5943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1411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2727474"/>
              </p:ext>
            </p:extLst>
          </p:nvPr>
        </p:nvGraphicFramePr>
        <p:xfrm>
          <a:off x="2743200" y="2057400"/>
          <a:ext cx="6160794" cy="3951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43465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403342"/>
              </p:ext>
            </p:extLst>
          </p:nvPr>
        </p:nvGraphicFramePr>
        <p:xfrm>
          <a:off x="2819400" y="2057400"/>
          <a:ext cx="6073189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46127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0121076"/>
              </p:ext>
            </p:extLst>
          </p:nvPr>
        </p:nvGraphicFramePr>
        <p:xfrm>
          <a:off x="2743200" y="2057400"/>
          <a:ext cx="6172200" cy="3862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91286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7409306"/>
              </p:ext>
            </p:extLst>
          </p:nvPr>
        </p:nvGraphicFramePr>
        <p:xfrm>
          <a:off x="2743200" y="2057400"/>
          <a:ext cx="6160794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72976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147921"/>
              </p:ext>
            </p:extLst>
          </p:nvPr>
        </p:nvGraphicFramePr>
        <p:xfrm>
          <a:off x="2743199" y="1902372"/>
          <a:ext cx="6172201" cy="41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3174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2566219"/>
              </p:ext>
            </p:extLst>
          </p:nvPr>
        </p:nvGraphicFramePr>
        <p:xfrm>
          <a:off x="2743200" y="2133600"/>
          <a:ext cx="6148552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17292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5671523"/>
              </p:ext>
            </p:extLst>
          </p:nvPr>
        </p:nvGraphicFramePr>
        <p:xfrm>
          <a:off x="2819400" y="1752601"/>
          <a:ext cx="6019800" cy="4190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6395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5141128"/>
              </p:ext>
            </p:extLst>
          </p:nvPr>
        </p:nvGraphicFramePr>
        <p:xfrm>
          <a:off x="2743200" y="1828800"/>
          <a:ext cx="6145306" cy="4434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99157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5657053"/>
              </p:ext>
            </p:extLst>
          </p:nvPr>
        </p:nvGraphicFramePr>
        <p:xfrm>
          <a:off x="2743200" y="2133600"/>
          <a:ext cx="6144486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8076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1865905"/>
              </p:ext>
            </p:extLst>
          </p:nvPr>
        </p:nvGraphicFramePr>
        <p:xfrm>
          <a:off x="2133600" y="2007733"/>
          <a:ext cx="6821261" cy="3985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000292"/>
              </p:ext>
            </p:extLst>
          </p:nvPr>
        </p:nvGraphicFramePr>
        <p:xfrm>
          <a:off x="2758966" y="2057400"/>
          <a:ext cx="6144486" cy="382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9850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083910"/>
              </p:ext>
            </p:extLst>
          </p:nvPr>
        </p:nvGraphicFramePr>
        <p:xfrm>
          <a:off x="2743200" y="2057400"/>
          <a:ext cx="6220686" cy="3823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1081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9161370"/>
              </p:ext>
            </p:extLst>
          </p:nvPr>
        </p:nvGraphicFramePr>
        <p:xfrm>
          <a:off x="2766848" y="1981200"/>
          <a:ext cx="6153807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1989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3215017"/>
              </p:ext>
            </p:extLst>
          </p:nvPr>
        </p:nvGraphicFramePr>
        <p:xfrm>
          <a:off x="2774731" y="1828800"/>
          <a:ext cx="6070926" cy="4267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703561"/>
              </p:ext>
            </p:extLst>
          </p:nvPr>
        </p:nvGraphicFramePr>
        <p:xfrm>
          <a:off x="2743200" y="1828800"/>
          <a:ext cx="6140403" cy="4439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548165"/>
              </p:ext>
            </p:extLst>
          </p:nvPr>
        </p:nvGraphicFramePr>
        <p:xfrm>
          <a:off x="2743200" y="1752600"/>
          <a:ext cx="6140403" cy="4434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0203165"/>
              </p:ext>
            </p:extLst>
          </p:nvPr>
        </p:nvGraphicFramePr>
        <p:xfrm>
          <a:off x="2774997" y="1904999"/>
          <a:ext cx="6140403" cy="4343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September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244740"/>
              </p:ext>
            </p:extLst>
          </p:nvPr>
        </p:nvGraphicFramePr>
        <p:xfrm>
          <a:off x="2743200" y="1981200"/>
          <a:ext cx="61341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193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 err="1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 err="1">
                <a:latin typeface="+mj-lt"/>
              </a:rPr>
              <a:t>AUXILIARYSERVICES</a:t>
            </a:r>
            <a:r>
              <a:rPr lang="en-US" sz="2800" dirty="0" err="1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September 2016</a:t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340762"/>
              </p:ext>
            </p:extLst>
          </p:nvPr>
        </p:nvGraphicFramePr>
        <p:xfrm>
          <a:off x="2717006" y="2070758"/>
          <a:ext cx="6248400" cy="3927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5006171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 err="1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 err="1">
                <a:latin typeface="+mj-lt"/>
              </a:rPr>
              <a:t>AUXILIARYSERVICES</a:t>
            </a:r>
            <a:r>
              <a:rPr lang="en-US" sz="2800" dirty="0" err="1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September 2016</a:t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0650906"/>
              </p:ext>
            </p:extLst>
          </p:nvPr>
        </p:nvGraphicFramePr>
        <p:xfrm>
          <a:off x="2730103" y="1905000"/>
          <a:ext cx="6222206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53524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8010800"/>
              </p:ext>
            </p:extLst>
          </p:nvPr>
        </p:nvGraphicFramePr>
        <p:xfrm>
          <a:off x="2971800" y="20574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 err="1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 err="1">
                <a:latin typeface="+mj-lt"/>
              </a:rPr>
              <a:t>AUXILIARYSERVICES</a:t>
            </a:r>
            <a:r>
              <a:rPr lang="en-US" sz="2800" dirty="0" err="1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September 2016</a:t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410832"/>
              </p:ext>
            </p:extLst>
          </p:nvPr>
        </p:nvGraphicFramePr>
        <p:xfrm>
          <a:off x="2793206" y="2133600"/>
          <a:ext cx="6096000" cy="385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3070558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 err="1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 err="1">
                <a:latin typeface="+mj-lt"/>
              </a:rPr>
              <a:t>AUXILIARYSERVICES</a:t>
            </a:r>
            <a:r>
              <a:rPr lang="en-US" sz="2800" dirty="0" err="1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September 2016</a:t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189193"/>
              </p:ext>
            </p:extLst>
          </p:nvPr>
        </p:nvGraphicFramePr>
        <p:xfrm>
          <a:off x="2717006" y="1905000"/>
          <a:ext cx="6248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8259961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September 2016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923779"/>
              </p:ext>
            </p:extLst>
          </p:nvPr>
        </p:nvGraphicFramePr>
        <p:xfrm>
          <a:off x="2900363" y="21336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>
                <a:latin typeface="Impact" pitchFamily="34" charset="0"/>
              </a:rPr>
              <a:t>September </a:t>
            </a:r>
            <a:r>
              <a:rPr lang="en-US" sz="2800" dirty="0" smtClean="0">
                <a:latin typeface="Impact" pitchFamily="34" charset="0"/>
              </a:rPr>
              <a:t>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996452"/>
              </p:ext>
            </p:extLst>
          </p:nvPr>
        </p:nvGraphicFramePr>
        <p:xfrm>
          <a:off x="3036434" y="2286000"/>
          <a:ext cx="5433332" cy="3322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6255019"/>
              </p:ext>
            </p:extLst>
          </p:nvPr>
        </p:nvGraphicFramePr>
        <p:xfrm>
          <a:off x="3008709" y="2209800"/>
          <a:ext cx="5488781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3346221"/>
              </p:ext>
            </p:extLst>
          </p:nvPr>
        </p:nvGraphicFramePr>
        <p:xfrm>
          <a:off x="3048000" y="2209800"/>
          <a:ext cx="5573713" cy="3734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9828492"/>
              </p:ext>
            </p:extLst>
          </p:nvPr>
        </p:nvGraphicFramePr>
        <p:xfrm>
          <a:off x="2667000" y="1905000"/>
          <a:ext cx="6342289" cy="384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September 2016</a:t>
            </a:r>
            <a:endParaRPr lang="en-US" sz="2800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61949</TotalTime>
  <Words>1031</Words>
  <Application>Microsoft Office PowerPoint</Application>
  <PresentationFormat>On-screen Show (4:3)</PresentationFormat>
  <Paragraphs>268</Paragraphs>
  <Slides>53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September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September 2016 </vt:lpstr>
      <vt:lpstr>PowerPoint Presentation</vt:lpstr>
      <vt:lpstr>USCAUXILIARYSERVICESIT Website Reports    September 2016  </vt:lpstr>
      <vt:lpstr>USCAUXILIARYSERVICESIT Website Reports September 2016  </vt:lpstr>
      <vt:lpstr>USCAUXILIARYSERVICESIT Website Reports September 2016  </vt:lpstr>
      <vt:lpstr>USCAUXILIARYSERVICESIT Website Reports September 2016  </vt:lpstr>
      <vt:lpstr>USCAUXILIARYSERVICESIT Website Reports September 2016  </vt:lpstr>
      <vt:lpstr>USCAUXILIARYSERVICESIT Website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USCAUXILIARYSERVICESIT Email Campaign Reports September 2016  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September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Monisha Devaraj</cp:lastModifiedBy>
  <cp:revision>1393</cp:revision>
  <dcterms:created xsi:type="dcterms:W3CDTF">2005-12-19T17:55:46Z</dcterms:created>
  <dcterms:modified xsi:type="dcterms:W3CDTF">2016-10-11T21:36:16Z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