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notesSlides/notesSlide13.xml" ContentType="application/vnd.openxmlformats-officedocument.presentationml.notesSlide+xml"/>
  <Override PartName="/ppt/charts/chart11.xml" ContentType="application/vnd.openxmlformats-officedocument.drawingml.chart+xml"/>
  <Override PartName="/ppt/drawings/drawing1.xml" ContentType="application/vnd.openxmlformats-officedocument.drawingml.chartshapes+xml"/>
  <Override PartName="/ppt/charts/chart12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3.xml" ContentType="application/vnd.openxmlformats-officedocument.drawingml.chartshapes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20.xml" ContentType="application/vnd.openxmlformats-officedocument.drawingml.chart+xml"/>
  <Override PartName="/ppt/notesSlides/notesSlide16.xml" ContentType="application/vnd.openxmlformats-officedocument.presentationml.notesSlide+xml"/>
  <Override PartName="/ppt/charts/chart21.xml" ContentType="application/vnd.openxmlformats-officedocument.drawingml.chart+xml"/>
  <Override PartName="/ppt/notesSlides/notesSlide17.xml" ContentType="application/vnd.openxmlformats-officedocument.presentationml.notesSlide+xml"/>
  <Override PartName="/ppt/charts/chart22.xml" ContentType="application/vnd.openxmlformats-officedocument.drawingml.chart+xml"/>
  <Override PartName="/ppt/notesSlides/notesSlide18.xml" ContentType="application/vnd.openxmlformats-officedocument.presentationml.notesSlide+xml"/>
  <Override PartName="/ppt/charts/chart23.xml" ContentType="application/vnd.openxmlformats-officedocument.drawingml.chart+xml"/>
  <Override PartName="/ppt/notesSlides/notesSlide19.xml" ContentType="application/vnd.openxmlformats-officedocument.presentationml.notesSlide+xml"/>
  <Override PartName="/ppt/charts/chart24.xml" ContentType="application/vnd.openxmlformats-officedocument.drawingml.chart+xml"/>
  <Override PartName="/ppt/notesSlides/notesSlide20.xml" ContentType="application/vnd.openxmlformats-officedocument.presentationml.notesSlide+xml"/>
  <Override PartName="/ppt/charts/chart25.xml" ContentType="application/vnd.openxmlformats-officedocument.drawingml.chart+xml"/>
  <Override PartName="/ppt/notesSlides/notesSlide21.xml" ContentType="application/vnd.openxmlformats-officedocument.presentationml.notesSlide+xml"/>
  <Override PartName="/ppt/charts/chart26.xml" ContentType="application/vnd.openxmlformats-officedocument.drawingml.chart+xml"/>
  <Override PartName="/ppt/notesSlides/notesSlide22.xml" ContentType="application/vnd.openxmlformats-officedocument.presentationml.notesSlide+xml"/>
  <Override PartName="/ppt/charts/chart27.xml" ContentType="application/vnd.openxmlformats-officedocument.drawingml.chart+xml"/>
  <Override PartName="/ppt/notesSlides/notesSlide23.xml" ContentType="application/vnd.openxmlformats-officedocument.presentationml.notesSlide+xml"/>
  <Override PartName="/ppt/charts/chart28.xml" ContentType="application/vnd.openxmlformats-officedocument.drawingml.chart+xml"/>
  <Override PartName="/ppt/notesSlides/notesSlide24.xml" ContentType="application/vnd.openxmlformats-officedocument.presentationml.notesSlide+xml"/>
  <Override PartName="/ppt/charts/chart29.xml" ContentType="application/vnd.openxmlformats-officedocument.drawingml.chart+xml"/>
  <Override PartName="/ppt/notesSlides/notesSlide25.xml" ContentType="application/vnd.openxmlformats-officedocument.presentationml.notesSlide+xml"/>
  <Override PartName="/ppt/charts/chart30.xml" ContentType="application/vnd.openxmlformats-officedocument.drawingml.chart+xml"/>
  <Override PartName="/ppt/notesSlides/notesSlide26.xml" ContentType="application/vnd.openxmlformats-officedocument.presentationml.notesSlide+xml"/>
  <Override PartName="/ppt/charts/chart31.xml" ContentType="application/vnd.openxmlformats-officedocument.drawingml.chart+xml"/>
  <Override PartName="/ppt/notesSlides/notesSlide27.xml" ContentType="application/vnd.openxmlformats-officedocument.presentationml.notesSlide+xml"/>
  <Override PartName="/ppt/charts/chart32.xml" ContentType="application/vnd.openxmlformats-officedocument.drawingml.chart+xml"/>
  <Override PartName="/ppt/notesSlides/notesSlide28.xml" ContentType="application/vnd.openxmlformats-officedocument.presentationml.notesSlide+xml"/>
  <Override PartName="/ppt/charts/chart33.xml" ContentType="application/vnd.openxmlformats-officedocument.drawingml.chart+xml"/>
  <Override PartName="/ppt/notesSlides/notesSlide29.xml" ContentType="application/vnd.openxmlformats-officedocument.presentationml.notesSlide+xml"/>
  <Override PartName="/ppt/charts/chart34.xml" ContentType="application/vnd.openxmlformats-officedocument.drawingml.chart+xml"/>
  <Override PartName="/ppt/notesSlides/notesSlide30.xml" ContentType="application/vnd.openxmlformats-officedocument.presentationml.notesSlide+xml"/>
  <Override PartName="/ppt/charts/chart35.xml" ContentType="application/vnd.openxmlformats-officedocument.drawingml.chart+xml"/>
  <Override PartName="/ppt/notesSlides/notesSlide31.xml" ContentType="application/vnd.openxmlformats-officedocument.presentationml.notesSlide+xml"/>
  <Override PartName="/ppt/charts/chart36.xml" ContentType="application/vnd.openxmlformats-officedocument.drawingml.chart+xml"/>
  <Override PartName="/ppt/notesSlides/notesSlide32.xml" ContentType="application/vnd.openxmlformats-officedocument.presentationml.notesSlide+xml"/>
  <Override PartName="/ppt/charts/chart37.xml" ContentType="application/vnd.openxmlformats-officedocument.drawingml.chart+xml"/>
  <Override PartName="/ppt/notesSlides/notesSlide33.xml" ContentType="application/vnd.openxmlformats-officedocument.presentationml.notesSlide+xml"/>
  <Override PartName="/ppt/charts/chart38.xml" ContentType="application/vnd.openxmlformats-officedocument.drawingml.chart+xml"/>
  <Override PartName="/ppt/notesSlides/notesSlide34.xml" ContentType="application/vnd.openxmlformats-officedocument.presentationml.notesSlide+xml"/>
  <Override PartName="/ppt/charts/chart39.xml" ContentType="application/vnd.openxmlformats-officedocument.drawingml.chart+xml"/>
  <Override PartName="/ppt/notesSlides/notesSlide35.xml" ContentType="application/vnd.openxmlformats-officedocument.presentationml.notesSlide+xml"/>
  <Override PartName="/ppt/charts/chart40.xml" ContentType="application/vnd.openxmlformats-officedocument.drawingml.chart+xml"/>
  <Override PartName="/ppt/notesSlides/notesSlide36.xml" ContentType="application/vnd.openxmlformats-officedocument.presentationml.notesSlide+xml"/>
  <Override PartName="/ppt/charts/chart41.xml" ContentType="application/vnd.openxmlformats-officedocument.drawingml.chart+xml"/>
  <Override PartName="/ppt/notesSlides/notesSlide37.xml" ContentType="application/vnd.openxmlformats-officedocument.presentationml.notesSlide+xml"/>
  <Override PartName="/ppt/charts/chart42.xml" ContentType="application/vnd.openxmlformats-officedocument.drawingml.chart+xml"/>
  <Override PartName="/ppt/notesSlides/notesSlide38.xml" ContentType="application/vnd.openxmlformats-officedocument.presentationml.notesSlide+xml"/>
  <Override PartName="/ppt/charts/chart43.xml" ContentType="application/vnd.openxmlformats-officedocument.drawingml.chart+xml"/>
  <Override PartName="/ppt/notesSlides/notesSlide39.xml" ContentType="application/vnd.openxmlformats-officedocument.presentationml.notesSlide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colors1.xml" ContentType="application/vnd.ms-office.chartcolorstyle+xml"/>
  <Override PartName="/ppt/charts/style1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351" r:id="rId2"/>
    <p:sldId id="281" r:id="rId3"/>
    <p:sldId id="275" r:id="rId4"/>
    <p:sldId id="295" r:id="rId5"/>
    <p:sldId id="330" r:id="rId6"/>
    <p:sldId id="324" r:id="rId7"/>
    <p:sldId id="325" r:id="rId8"/>
    <p:sldId id="381" r:id="rId9"/>
    <p:sldId id="284" r:id="rId10"/>
    <p:sldId id="286" r:id="rId11"/>
    <p:sldId id="314" r:id="rId12"/>
    <p:sldId id="304" r:id="rId13"/>
    <p:sldId id="371" r:id="rId14"/>
    <p:sldId id="407" r:id="rId15"/>
    <p:sldId id="288" r:id="rId16"/>
    <p:sldId id="344" r:id="rId17"/>
    <p:sldId id="343" r:id="rId18"/>
    <p:sldId id="359" r:id="rId19"/>
    <p:sldId id="373" r:id="rId20"/>
    <p:sldId id="372" r:id="rId21"/>
    <p:sldId id="336" r:id="rId22"/>
    <p:sldId id="408" r:id="rId23"/>
    <p:sldId id="409" r:id="rId24"/>
    <p:sldId id="411" r:id="rId25"/>
    <p:sldId id="410" r:id="rId26"/>
    <p:sldId id="412" r:id="rId27"/>
    <p:sldId id="413" r:id="rId28"/>
    <p:sldId id="414" r:id="rId29"/>
    <p:sldId id="416" r:id="rId30"/>
    <p:sldId id="425" r:id="rId31"/>
    <p:sldId id="424" r:id="rId32"/>
    <p:sldId id="423" r:id="rId33"/>
    <p:sldId id="422" r:id="rId34"/>
    <p:sldId id="421" r:id="rId35"/>
    <p:sldId id="420" r:id="rId36"/>
    <p:sldId id="419" r:id="rId37"/>
    <p:sldId id="418" r:id="rId38"/>
    <p:sldId id="430" r:id="rId39"/>
    <p:sldId id="429" r:id="rId40"/>
    <p:sldId id="428" r:id="rId41"/>
    <p:sldId id="427" r:id="rId42"/>
    <p:sldId id="426" r:id="rId43"/>
    <p:sldId id="417" r:id="rId44"/>
    <p:sldId id="431" r:id="rId45"/>
    <p:sldId id="434" r:id="rId46"/>
    <p:sldId id="433" r:id="rId47"/>
    <p:sldId id="401" r:id="rId48"/>
    <p:sldId id="397" r:id="rId49"/>
  </p:sldIdLst>
  <p:sldSz cx="9144000" cy="6858000" type="screen4x3"/>
  <p:notesSz cx="7315200" cy="9601200"/>
  <p:defaultTextStyle>
    <a:defPPr>
      <a:defRPr lang="en-US"/>
    </a:defPPr>
    <a:lvl1pPr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1pPr>
    <a:lvl2pPr marL="4572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2pPr>
    <a:lvl3pPr marL="9144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3pPr>
    <a:lvl4pPr marL="13716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4pPr>
    <a:lvl5pPr marL="1828800" algn="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 Rounded MT Bold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1132"/>
    <a:srgbClr val="003399"/>
    <a:srgbClr val="AA0015"/>
    <a:srgbClr val="FFCC66"/>
    <a:srgbClr val="9C01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95" autoAdjust="0"/>
    <p:restoredTop sz="94660" autoAdjust="0"/>
  </p:normalViewPr>
  <p:slideViewPr>
    <p:cSldViewPr>
      <p:cViewPr varScale="1">
        <p:scale>
          <a:sx n="77" d="100"/>
          <a:sy n="77" d="100"/>
        </p:scale>
        <p:origin x="-149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32"/>
    </p:cViewPr>
  </p:sorterViewPr>
  <p:notesViewPr>
    <p:cSldViewPr>
      <p:cViewPr>
        <p:scale>
          <a:sx n="80" d="100"/>
          <a:sy n="80" d="100"/>
        </p:scale>
        <p:origin x="-1944" y="-72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Service%20Desk%20Report%20-%20IN%20PROGRES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\\auxiliaries.usc.edu\fileshare\Central%20IT%20Home\Central%20IT%20Shared\Service%20Desk\OPS%20Report\2016\August%202016%20Ops%20Report\August_2016_TSP%20stat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Service%20Desk%20Report%20-%20IN%20PROGRESS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Service%20Desk%20Report%20-%20IN%20PROGRESS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\\auxiliaries.usc.edu\fileshare\Central%20IT%20Home\Central%20IT%20Shared\Service%20Desk\OPS%20Report\2016\August%202016%20Ops%20Report\August_2016_Aging%20Report.xlsx" TargetMode="External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Exact%20Target.xlsx" TargetMode="External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Customer%20Satisfaction%20Repor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Web%20Req%20Unit%20And%20Statu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%20Web%20Req%20Unit%20And%20Statu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auxiliaries.usc.edu\fileshare\Central%20IT%20Home\Central%20IT%20Shared\Service%20Desk\OPS%20Report\2016\August%202016%20Ops%20Report\August_2016_Website_Repo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Total New Requests</a:t>
            </a:r>
          </a:p>
        </c:rich>
      </c:tx>
      <c:layout>
        <c:manualLayout>
          <c:xMode val="edge"/>
          <c:yMode val="edge"/>
          <c:x val="0.34981028512120438"/>
          <c:y val="3.428571428571432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357425919960789"/>
          <c:y val="0.18285714285714302"/>
          <c:w val="0.81178782581896258"/>
          <c:h val="0.700000000000000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'Issue Counts'!$D$26:$I$26</c:f>
              <c:numCache>
                <c:formatCode>mmm\-yy</c:formatCode>
                <c:ptCount val="6"/>
                <c:pt idx="0">
                  <c:v>42444</c:v>
                </c:pt>
                <c:pt idx="1">
                  <c:v>42475</c:v>
                </c:pt>
                <c:pt idx="2">
                  <c:v>42505</c:v>
                </c:pt>
                <c:pt idx="3">
                  <c:v>42536</c:v>
                </c:pt>
                <c:pt idx="4">
                  <c:v>42567</c:v>
                </c:pt>
                <c:pt idx="5">
                  <c:v>42598</c:v>
                </c:pt>
              </c:numCache>
            </c:numRef>
          </c:cat>
          <c:val>
            <c:numRef>
              <c:f>'Issue Counts'!$D$27:$I$27</c:f>
              <c:numCache>
                <c:formatCode>0</c:formatCode>
                <c:ptCount val="6"/>
                <c:pt idx="0">
                  <c:v>927</c:v>
                </c:pt>
                <c:pt idx="1">
                  <c:v>881</c:v>
                </c:pt>
                <c:pt idx="2">
                  <c:v>886</c:v>
                </c:pt>
                <c:pt idx="3">
                  <c:v>786</c:v>
                </c:pt>
                <c:pt idx="4">
                  <c:v>637</c:v>
                </c:pt>
                <c:pt idx="5">
                  <c:v>1002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408-4F1D-AF05-31D9CEE67F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496320"/>
        <c:axId val="95164032"/>
      </c:barChart>
      <c:dateAx>
        <c:axId val="37496320"/>
        <c:scaling>
          <c:orientation val="minMax"/>
        </c:scaling>
        <c:delete val="0"/>
        <c:axPos val="b"/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9516403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95164032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5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Requests</a:t>
                </a:r>
              </a:p>
            </c:rich>
          </c:tx>
          <c:layout>
            <c:manualLayout>
              <c:xMode val="edge"/>
              <c:yMode val="edge"/>
              <c:x val="3.0418250950570342E-2"/>
              <c:y val="0.36285714285714288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5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7496320"/>
        <c:crosses val="autoZero"/>
        <c:crossBetween val="between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8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</a:t>
            </a:r>
            <a:r>
              <a:rPr lang="en-US"/>
              <a:t>2016 Traffic Sources - BU Main Sites</a:t>
            </a:r>
          </a:p>
        </c:rich>
      </c:tx>
      <c:layout>
        <c:manualLayout>
          <c:xMode val="edge"/>
          <c:yMode val="edge"/>
          <c:x val="0.21875008867134896"/>
          <c:y val="1.8006686858192641E-3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491704565178512"/>
          <c:y val="0.16666708400211341"/>
          <c:w val="0.85508295434821491"/>
          <c:h val="0.5179500148988771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Sources'!$C$2:$C$8</c:f>
              <c:numCache>
                <c:formatCode>#,##0</c:formatCode>
                <c:ptCount val="7"/>
                <c:pt idx="0">
                  <c:v>1038</c:v>
                </c:pt>
                <c:pt idx="1">
                  <c:v>32869</c:v>
                </c:pt>
                <c:pt idx="2" formatCode="General">
                  <c:v>37400</c:v>
                </c:pt>
                <c:pt idx="3">
                  <c:v>23853</c:v>
                </c:pt>
                <c:pt idx="4">
                  <c:v>60718</c:v>
                </c:pt>
                <c:pt idx="5">
                  <c:v>0</c:v>
                </c:pt>
                <c:pt idx="6">
                  <c:v>84359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2D9-44F8-BFEE-51722F4D0D11}"/>
            </c:ext>
          </c:extLst>
        </c:ser>
        <c:ser>
          <c:idx val="1"/>
          <c:order val="1"/>
          <c:tx>
            <c:strRef>
              <c:f>'Traffic Sources'!$D$1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Sources'!$D$2:$D$8</c:f>
              <c:numCache>
                <c:formatCode>#,##0</c:formatCode>
                <c:ptCount val="7"/>
                <c:pt idx="0">
                  <c:v>199</c:v>
                </c:pt>
                <c:pt idx="1">
                  <c:v>3299</c:v>
                </c:pt>
                <c:pt idx="2">
                  <c:v>4878</c:v>
                </c:pt>
                <c:pt idx="3">
                  <c:v>2382</c:v>
                </c:pt>
                <c:pt idx="4">
                  <c:v>5644</c:v>
                </c:pt>
                <c:pt idx="5">
                  <c:v>0</c:v>
                </c:pt>
                <c:pt idx="6">
                  <c:v>3689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2D9-44F8-BFEE-51722F4D0D11}"/>
            </c:ext>
          </c:extLst>
        </c:ser>
        <c:ser>
          <c:idx val="2"/>
          <c:order val="2"/>
          <c:tx>
            <c:strRef>
              <c:f>'Traffic Sources'!$E$1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Sources'!$E$2:$E$8</c:f>
              <c:numCache>
                <c:formatCode>#,##0</c:formatCode>
                <c:ptCount val="7"/>
                <c:pt idx="0">
                  <c:v>119</c:v>
                </c:pt>
                <c:pt idx="1">
                  <c:v>5911</c:v>
                </c:pt>
                <c:pt idx="2">
                  <c:v>4658</c:v>
                </c:pt>
                <c:pt idx="3">
                  <c:v>3746</c:v>
                </c:pt>
                <c:pt idx="4">
                  <c:v>13356</c:v>
                </c:pt>
                <c:pt idx="5">
                  <c:v>0</c:v>
                </c:pt>
                <c:pt idx="6">
                  <c:v>19155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2D9-44F8-BFEE-51722F4D0D11}"/>
            </c:ext>
          </c:extLst>
        </c:ser>
        <c:ser>
          <c:idx val="3"/>
          <c:order val="3"/>
          <c:tx>
            <c:strRef>
              <c:f>'Traffic Sources'!$F$1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'Traffic Sources'!$F$2:$F$8</c:f>
              <c:numCache>
                <c:formatCode>#,##0</c:formatCode>
                <c:ptCount val="7"/>
                <c:pt idx="0">
                  <c:v>3</c:v>
                </c:pt>
                <c:pt idx="1">
                  <c:v>6570</c:v>
                </c:pt>
                <c:pt idx="2">
                  <c:v>397</c:v>
                </c:pt>
                <c:pt idx="3">
                  <c:v>235</c:v>
                </c:pt>
                <c:pt idx="4">
                  <c:v>634</c:v>
                </c:pt>
                <c:pt idx="5">
                  <c:v>0</c:v>
                </c:pt>
                <c:pt idx="6">
                  <c:v>973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2D9-44F8-BFEE-51722F4D0D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595520"/>
        <c:axId val="39340288"/>
      </c:barChart>
      <c:catAx>
        <c:axId val="3959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340288"/>
        <c:crosses val="autoZero"/>
        <c:auto val="1"/>
        <c:lblAlgn val="ctr"/>
        <c:lblOffset val="100"/>
        <c:noMultiLvlLbl val="0"/>
      </c:catAx>
      <c:valAx>
        <c:axId val="3934028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59552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</a:t>
            </a:r>
            <a:r>
              <a:rPr lang="en-US"/>
              <a:t>2016 Traffic Sources - HSP Micro Sites </a:t>
            </a:r>
          </a:p>
        </c:rich>
      </c:tx>
      <c:layout>
        <c:manualLayout>
          <c:xMode val="edge"/>
          <c:yMode val="edge"/>
          <c:x val="0.17311274834902921"/>
          <c:y val="4.023018674389840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6545441968947289"/>
          <c:y val="0.1982764184750429"/>
          <c:w val="0.83454558031052717"/>
          <c:h val="0.399426408232334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Sources'!$C$13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Sources'!$C$14:$C$21</c:f>
              <c:numCache>
                <c:formatCode>#,##0</c:formatCode>
                <c:ptCount val="8"/>
                <c:pt idx="0">
                  <c:v>624</c:v>
                </c:pt>
                <c:pt idx="1">
                  <c:v>1443</c:v>
                </c:pt>
                <c:pt idx="2">
                  <c:v>717</c:v>
                </c:pt>
                <c:pt idx="3">
                  <c:v>0</c:v>
                </c:pt>
                <c:pt idx="4">
                  <c:v>303</c:v>
                </c:pt>
                <c:pt idx="5">
                  <c:v>319</c:v>
                </c:pt>
                <c:pt idx="6">
                  <c:v>349</c:v>
                </c:pt>
                <c:pt idx="7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FA7-49CD-871E-695485D1809D}"/>
            </c:ext>
          </c:extLst>
        </c:ser>
        <c:ser>
          <c:idx val="1"/>
          <c:order val="1"/>
          <c:tx>
            <c:strRef>
              <c:f>'Traffic Sources'!$D$13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Sources'!$D$14:$D$21</c:f>
              <c:numCache>
                <c:formatCode>#,##0</c:formatCode>
                <c:ptCount val="8"/>
                <c:pt idx="0">
                  <c:v>167</c:v>
                </c:pt>
                <c:pt idx="1">
                  <c:v>309</c:v>
                </c:pt>
                <c:pt idx="2">
                  <c:v>173</c:v>
                </c:pt>
                <c:pt idx="3">
                  <c:v>0</c:v>
                </c:pt>
                <c:pt idx="4">
                  <c:v>56</c:v>
                </c:pt>
                <c:pt idx="5">
                  <c:v>315</c:v>
                </c:pt>
                <c:pt idx="6">
                  <c:v>122</c:v>
                </c:pt>
                <c:pt idx="7">
                  <c:v>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FA7-49CD-871E-695485D1809D}"/>
            </c:ext>
          </c:extLst>
        </c:ser>
        <c:ser>
          <c:idx val="2"/>
          <c:order val="2"/>
          <c:tx>
            <c:strRef>
              <c:f>'Traffic Sources'!$E$13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Sources'!$E$14:$E$21</c:f>
              <c:numCache>
                <c:formatCode>#,##0</c:formatCode>
                <c:ptCount val="8"/>
                <c:pt idx="0">
                  <c:v>89</c:v>
                </c:pt>
                <c:pt idx="1">
                  <c:v>475</c:v>
                </c:pt>
                <c:pt idx="2">
                  <c:v>137</c:v>
                </c:pt>
                <c:pt idx="3">
                  <c:v>0</c:v>
                </c:pt>
                <c:pt idx="4">
                  <c:v>113</c:v>
                </c:pt>
                <c:pt idx="5">
                  <c:v>81</c:v>
                </c:pt>
                <c:pt idx="6">
                  <c:v>51</c:v>
                </c:pt>
                <c:pt idx="7">
                  <c:v>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FA7-49CD-871E-695485D1809D}"/>
            </c:ext>
          </c:extLst>
        </c:ser>
        <c:ser>
          <c:idx val="3"/>
          <c:order val="3"/>
          <c:tx>
            <c:strRef>
              <c:f>'Traffic Sources'!$F$13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Sources'!$B$14:$B$21</c:f>
              <c:strCache>
                <c:ptCount val="8"/>
                <c:pt idx="0">
                  <c:v>McKays</c:v>
                </c:pt>
                <c:pt idx="1">
                  <c:v>The Lab</c:v>
                </c:pt>
                <c:pt idx="2">
                  <c:v>Moreton Fig</c:v>
                </c:pt>
                <c:pt idx="3">
                  <c:v>Weddings at USC</c:v>
                </c:pt>
                <c:pt idx="4">
                  <c:v>Rosso Oro's Pizzeria</c:v>
                </c:pt>
                <c:pt idx="5">
                  <c:v>Seeds Marketplace</c:v>
                </c:pt>
                <c:pt idx="6">
                  <c:v>Traditions</c:v>
                </c:pt>
                <c:pt idx="7">
                  <c:v>The Edmondson</c:v>
                </c:pt>
              </c:strCache>
            </c:strRef>
          </c:cat>
          <c:val>
            <c:numRef>
              <c:f>'Traffic Sources'!$F$14:$F$21</c:f>
              <c:numCache>
                <c:formatCode>#,##0</c:formatCode>
                <c:ptCount val="8"/>
                <c:pt idx="0">
                  <c:v>5</c:v>
                </c:pt>
                <c:pt idx="1">
                  <c:v>30</c:v>
                </c:pt>
                <c:pt idx="2">
                  <c:v>8</c:v>
                </c:pt>
                <c:pt idx="3">
                  <c:v>0</c:v>
                </c:pt>
                <c:pt idx="4">
                  <c:v>2</c:v>
                </c:pt>
                <c:pt idx="5">
                  <c:v>7</c:v>
                </c:pt>
                <c:pt idx="6">
                  <c:v>6</c:v>
                </c:pt>
                <c:pt idx="7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FA7-49CD-871E-695485D180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765376"/>
        <c:axId val="39343168"/>
      </c:barChart>
      <c:catAx>
        <c:axId val="41765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343168"/>
        <c:crosses val="autoZero"/>
        <c:auto val="1"/>
        <c:lblAlgn val="ctr"/>
        <c:lblOffset val="100"/>
        <c:noMultiLvlLbl val="0"/>
      </c:catAx>
      <c:valAx>
        <c:axId val="39343168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765376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800" b="1" i="0" u="none" strike="noStrike" baseline="0">
                <a:effectLst/>
              </a:rPr>
              <a:t>August 2016 </a:t>
            </a:r>
            <a:r>
              <a:rPr lang="en-US"/>
              <a:t>Traffic Sources - Other Sites </a:t>
            </a:r>
          </a:p>
        </c:rich>
      </c:tx>
      <c:layout>
        <c:manualLayout>
          <c:xMode val="edge"/>
          <c:yMode val="edge"/>
          <c:x val="0.21875003631926138"/>
          <c:y val="3.8194469877311843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5959984690006798"/>
          <c:y val="0.20639534883720997"/>
          <c:w val="0.81925297059949265"/>
          <c:h val="0.3633720930232572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'Traffic Sources'!$C$23</c:f>
              <c:strCache>
                <c:ptCount val="1"/>
                <c:pt idx="0">
                  <c:v>Search Engine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Sources'!$C$25:$C$29</c:f>
              <c:numCache>
                <c:formatCode>#,##0</c:formatCode>
                <c:ptCount val="5"/>
                <c:pt idx="0">
                  <c:v>53</c:v>
                </c:pt>
                <c:pt idx="1">
                  <c:v>58</c:v>
                </c:pt>
                <c:pt idx="2">
                  <c:v>0</c:v>
                </c:pt>
                <c:pt idx="3">
                  <c:v>54</c:v>
                </c:pt>
                <c:pt idx="4">
                  <c:v>153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D50-4017-BB56-86C8052597E1}"/>
            </c:ext>
          </c:extLst>
        </c:ser>
        <c:ser>
          <c:idx val="1"/>
          <c:order val="1"/>
          <c:tx>
            <c:strRef>
              <c:f>'Traffic Sources'!$D$23</c:f>
              <c:strCache>
                <c:ptCount val="1"/>
                <c:pt idx="0">
                  <c:v>Referring Sites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Sources'!$D$25:$D$29</c:f>
              <c:numCache>
                <c:formatCode>#,##0</c:formatCode>
                <c:ptCount val="5"/>
                <c:pt idx="0">
                  <c:v>9</c:v>
                </c:pt>
                <c:pt idx="1">
                  <c:v>183</c:v>
                </c:pt>
                <c:pt idx="2">
                  <c:v>0</c:v>
                </c:pt>
                <c:pt idx="3">
                  <c:v>5</c:v>
                </c:pt>
                <c:pt idx="4">
                  <c:v>458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D50-4017-BB56-86C8052597E1}"/>
            </c:ext>
          </c:extLst>
        </c:ser>
        <c:ser>
          <c:idx val="2"/>
          <c:order val="2"/>
          <c:tx>
            <c:strRef>
              <c:f>'Traffic Sources'!$E$23</c:f>
              <c:strCache>
                <c:ptCount val="1"/>
                <c:pt idx="0">
                  <c:v>Direct Traffic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Sources'!$E$25:$E$29</c:f>
              <c:numCache>
                <c:formatCode>#,##0</c:formatCode>
                <c:ptCount val="5"/>
                <c:pt idx="0">
                  <c:v>19</c:v>
                </c:pt>
                <c:pt idx="1">
                  <c:v>60</c:v>
                </c:pt>
                <c:pt idx="2">
                  <c:v>0</c:v>
                </c:pt>
                <c:pt idx="3">
                  <c:v>13</c:v>
                </c:pt>
                <c:pt idx="4">
                  <c:v>1252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D50-4017-BB56-86C8052597E1}"/>
            </c:ext>
          </c:extLst>
        </c:ser>
        <c:ser>
          <c:idx val="3"/>
          <c:order val="3"/>
          <c:tx>
            <c:strRef>
              <c:f>'Traffic Sources'!$F$23</c:f>
              <c:strCache>
                <c:ptCount val="1"/>
                <c:pt idx="0">
                  <c:v>Campaigns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'Traffic Sources'!$B$25:$B$29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Custom-publishing</c:v>
                </c:pt>
              </c:strCache>
            </c:strRef>
          </c:cat>
          <c:val>
            <c:numRef>
              <c:f>'Traffic Sources'!$F$25:$F$29</c:f>
              <c:numCache>
                <c:formatCode>#,##0</c:formatCode>
                <c:ptCount val="5"/>
                <c:pt idx="0">
                  <c:v>1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D50-4017-BB56-86C8052597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531264"/>
        <c:axId val="39344896"/>
      </c:barChart>
      <c:catAx>
        <c:axId val="43531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344896"/>
        <c:crosses val="autoZero"/>
        <c:auto val="1"/>
        <c:lblAlgn val="ctr"/>
        <c:lblOffset val="100"/>
        <c:noMultiLvlLbl val="0"/>
      </c:catAx>
      <c:valAx>
        <c:axId val="39344896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35312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BU Main Sites</a:t>
            </a:r>
          </a:p>
        </c:rich>
      </c:tx>
      <c:layout>
        <c:manualLayout>
          <c:xMode val="edge"/>
          <c:yMode val="edge"/>
          <c:x val="0.2307326683588295"/>
          <c:y val="4.319589596754951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980789545756879"/>
          <c:y val="0.17632263500009224"/>
          <c:w val="0.83653977072655428"/>
          <c:h val="0.4836277988573958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Site'!$C$7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Site'!$C$8:$C$14</c:f>
              <c:numCache>
                <c:formatCode>h:mm</c:formatCode>
                <c:ptCount val="7"/>
                <c:pt idx="0">
                  <c:v>5.0694444444444452E-2</c:v>
                </c:pt>
                <c:pt idx="1">
                  <c:v>0.15486111111111112</c:v>
                </c:pt>
                <c:pt idx="2" formatCode="h:mm;@">
                  <c:v>0.15208333333333332</c:v>
                </c:pt>
                <c:pt idx="3">
                  <c:v>5.347222222222222E-2</c:v>
                </c:pt>
                <c:pt idx="4">
                  <c:v>7.1527777777777787E-2</c:v>
                </c:pt>
                <c:pt idx="5">
                  <c:v>0</c:v>
                </c:pt>
                <c:pt idx="6">
                  <c:v>7.9166666666666663E-2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8E-434D-9C33-B3AF5355979B}"/>
            </c:ext>
          </c:extLst>
        </c:ser>
        <c:ser>
          <c:idx val="1"/>
          <c:order val="1"/>
          <c:tx>
            <c:strRef>
              <c:f>'Average Time on Site'!$D$7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Site'!$D$8:$D$14</c:f>
              <c:numCache>
                <c:formatCode>h:mm</c:formatCode>
                <c:ptCount val="7"/>
                <c:pt idx="0">
                  <c:v>5.2777777777777778E-2</c:v>
                </c:pt>
                <c:pt idx="1">
                  <c:v>0.20833333333333334</c:v>
                </c:pt>
                <c:pt idx="2">
                  <c:v>0.13055555555555556</c:v>
                </c:pt>
                <c:pt idx="3">
                  <c:v>5.0694444444444452E-2</c:v>
                </c:pt>
                <c:pt idx="4">
                  <c:v>0.14305555555555557</c:v>
                </c:pt>
                <c:pt idx="5">
                  <c:v>0</c:v>
                </c:pt>
                <c:pt idx="6">
                  <c:v>6.805555555555555E-2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18E-434D-9C33-B3AF5355979B}"/>
            </c:ext>
          </c:extLst>
        </c:ser>
        <c:ser>
          <c:idx val="2"/>
          <c:order val="2"/>
          <c:tx>
            <c:strRef>
              <c:f>'Average Time on Site'!$E$7</c:f>
              <c:strCache>
                <c:ptCount val="1"/>
                <c:pt idx="0">
                  <c:v>May-16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Site'!$E$8:$E$14</c:f>
              <c:numCache>
                <c:formatCode>h:mm</c:formatCode>
                <c:ptCount val="7"/>
                <c:pt idx="0">
                  <c:v>6.1111111111111116E-2</c:v>
                </c:pt>
                <c:pt idx="1">
                  <c:v>0.19097222222222221</c:v>
                </c:pt>
                <c:pt idx="2">
                  <c:v>0.16874999999999998</c:v>
                </c:pt>
                <c:pt idx="3">
                  <c:v>5.6944444444444443E-2</c:v>
                </c:pt>
                <c:pt idx="4">
                  <c:v>0.20416666666666669</c:v>
                </c:pt>
                <c:pt idx="5">
                  <c:v>0</c:v>
                </c:pt>
                <c:pt idx="6">
                  <c:v>6.3888888888888884E-2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18E-434D-9C33-B3AF5355979B}"/>
            </c:ext>
          </c:extLst>
        </c:ser>
        <c:ser>
          <c:idx val="3"/>
          <c:order val="3"/>
          <c:tx>
            <c:strRef>
              <c:f>'Average Time on Site'!$F$7</c:f>
              <c:strCache>
                <c:ptCount val="1"/>
                <c:pt idx="0">
                  <c:v>June-16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Site'!$F$8:$F$14</c:f>
              <c:numCache>
                <c:formatCode>h:mm</c:formatCode>
                <c:ptCount val="7"/>
                <c:pt idx="0">
                  <c:v>4.7222222222222221E-2</c:v>
                </c:pt>
                <c:pt idx="1">
                  <c:v>0.20277777777777781</c:v>
                </c:pt>
                <c:pt idx="2">
                  <c:v>0.15</c:v>
                </c:pt>
                <c:pt idx="3">
                  <c:v>7.9861111111111105E-2</c:v>
                </c:pt>
                <c:pt idx="4">
                  <c:v>0.15069444444444444</c:v>
                </c:pt>
                <c:pt idx="5">
                  <c:v>0</c:v>
                </c:pt>
                <c:pt idx="6">
                  <c:v>7.0833333333333331E-2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518E-434D-9C33-B3AF5355979B}"/>
            </c:ext>
          </c:extLst>
        </c:ser>
        <c:ser>
          <c:idx val="4"/>
          <c:order val="4"/>
          <c:tx>
            <c:strRef>
              <c:f>'Average Time on Site'!$G$7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Site'!$G$8:$G$14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0.17222222222222225</c:v>
                </c:pt>
                <c:pt idx="2">
                  <c:v>0.14027777777777778</c:v>
                </c:pt>
                <c:pt idx="3">
                  <c:v>7.013888888888889E-2</c:v>
                </c:pt>
                <c:pt idx="4">
                  <c:v>0.10277777777777779</c:v>
                </c:pt>
                <c:pt idx="5">
                  <c:v>0</c:v>
                </c:pt>
                <c:pt idx="6">
                  <c:v>7.1527777777777787E-2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518E-434D-9C33-B3AF5355979B}"/>
            </c:ext>
          </c:extLst>
        </c:ser>
        <c:ser>
          <c:idx val="5"/>
          <c:order val="5"/>
          <c:tx>
            <c:strRef>
              <c:f>'Average Time on Site'!$H$7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'Average Time on Site'!$B$8:$B$14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</c:v>
                </c:pt>
                <c:pt idx="6">
                  <c:v>Coliseum</c:v>
                </c:pt>
              </c:strCache>
            </c:strRef>
          </c:cat>
          <c:val>
            <c:numRef>
              <c:f>'Average Time on Site'!$H$8:$H$14</c:f>
              <c:numCache>
                <c:formatCode>h:mm</c:formatCode>
                <c:ptCount val="7"/>
                <c:pt idx="0">
                  <c:v>4.9305555555555554E-2</c:v>
                </c:pt>
                <c:pt idx="1">
                  <c:v>0.15833333333333333</c:v>
                </c:pt>
                <c:pt idx="2">
                  <c:v>0.10069444444444443</c:v>
                </c:pt>
                <c:pt idx="3">
                  <c:v>7.0833333333333331E-2</c:v>
                </c:pt>
                <c:pt idx="4">
                  <c:v>0.10208333333333335</c:v>
                </c:pt>
                <c:pt idx="5">
                  <c:v>0</c:v>
                </c:pt>
                <c:pt idx="6">
                  <c:v>8.6805555555555566E-2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518E-434D-9C33-B3AF535597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989632"/>
        <c:axId val="42181760"/>
      </c:barChart>
      <c:catAx>
        <c:axId val="41989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181760"/>
        <c:crosses val="autoZero"/>
        <c:auto val="1"/>
        <c:lblAlgn val="ctr"/>
        <c:lblOffset val="100"/>
        <c:noMultiLvlLbl val="0"/>
      </c:catAx>
      <c:valAx>
        <c:axId val="421817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1989632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HSP Micro Sites </a:t>
            </a:r>
          </a:p>
        </c:rich>
      </c:tx>
      <c:layout>
        <c:manualLayout>
          <c:xMode val="edge"/>
          <c:yMode val="edge"/>
          <c:x val="0.21402582329275277"/>
          <c:y val="6.481488109440865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2143936926022042"/>
          <c:y val="0.16582914572864318"/>
          <c:w val="0.84707708187684616"/>
          <c:h val="0.49497487437186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Site'!$C$18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Site'!$C$19:$C$27</c:f>
              <c:numCache>
                <c:formatCode>h:mm</c:formatCode>
                <c:ptCount val="9"/>
                <c:pt idx="0">
                  <c:v>6.9444444444444434E-2</c:v>
                </c:pt>
                <c:pt idx="1">
                  <c:v>5.5555555555555552E-2</c:v>
                </c:pt>
                <c:pt idx="2">
                  <c:v>0</c:v>
                </c:pt>
                <c:pt idx="3">
                  <c:v>5.486111111111111E-2</c:v>
                </c:pt>
                <c:pt idx="4">
                  <c:v>3.6111111111111115E-2</c:v>
                </c:pt>
                <c:pt idx="5">
                  <c:v>5.486111111111111E-2</c:v>
                </c:pt>
                <c:pt idx="6">
                  <c:v>4.8611111111111112E-2</c:v>
                </c:pt>
                <c:pt idx="7">
                  <c:v>3.3333333333333333E-2</c:v>
                </c:pt>
                <c:pt idx="8">
                  <c:v>6.1111111111111116E-2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4D7-48F5-AA56-9FA3EA9759A9}"/>
            </c:ext>
          </c:extLst>
        </c:ser>
        <c:ser>
          <c:idx val="1"/>
          <c:order val="1"/>
          <c:tx>
            <c:strRef>
              <c:f>'Average Time on Site'!$D$18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Site'!$D$19:$D$27</c:f>
              <c:numCache>
                <c:formatCode>h:mm</c:formatCode>
                <c:ptCount val="9"/>
                <c:pt idx="0">
                  <c:v>5.0347222222222224E-2</c:v>
                </c:pt>
                <c:pt idx="1">
                  <c:v>4.2708333333333334E-2</c:v>
                </c:pt>
                <c:pt idx="2">
                  <c:v>0</c:v>
                </c:pt>
                <c:pt idx="3">
                  <c:v>0.11041666666666666</c:v>
                </c:pt>
                <c:pt idx="4">
                  <c:v>5.5208333333333331E-2</c:v>
                </c:pt>
                <c:pt idx="5">
                  <c:v>6.25E-2</c:v>
                </c:pt>
                <c:pt idx="6">
                  <c:v>4.1666666666666671E-2</c:v>
                </c:pt>
                <c:pt idx="7">
                  <c:v>3.2638888888888891E-2</c:v>
                </c:pt>
                <c:pt idx="8">
                  <c:v>7.5694444444444439E-2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4D7-48F5-AA56-9FA3EA9759A9}"/>
            </c:ext>
          </c:extLst>
        </c:ser>
        <c:ser>
          <c:idx val="2"/>
          <c:order val="2"/>
          <c:tx>
            <c:strRef>
              <c:f>'Average Time on Site'!$E$18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Site'!$E$19:$E$27</c:f>
              <c:numCache>
                <c:formatCode>h:mm</c:formatCode>
                <c:ptCount val="9"/>
                <c:pt idx="0">
                  <c:v>0.1125</c:v>
                </c:pt>
                <c:pt idx="1">
                  <c:v>0.10347222222222223</c:v>
                </c:pt>
                <c:pt idx="2">
                  <c:v>0</c:v>
                </c:pt>
                <c:pt idx="3">
                  <c:v>3.4722222222222224E-2</c:v>
                </c:pt>
                <c:pt idx="4">
                  <c:v>7.9166666666666663E-2</c:v>
                </c:pt>
                <c:pt idx="5">
                  <c:v>5.0694444444444452E-2</c:v>
                </c:pt>
                <c:pt idx="6">
                  <c:v>7.4999999999999997E-2</c:v>
                </c:pt>
                <c:pt idx="7">
                  <c:v>4.2361111111111106E-2</c:v>
                </c:pt>
                <c:pt idx="8">
                  <c:v>6.1805555555555558E-2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14D7-48F5-AA56-9FA3EA9759A9}"/>
            </c:ext>
          </c:extLst>
        </c:ser>
        <c:ser>
          <c:idx val="3"/>
          <c:order val="3"/>
          <c:tx>
            <c:strRef>
              <c:f>'Average Time on Site'!$F$18</c:f>
              <c:strCache>
                <c:ptCount val="1"/>
                <c:pt idx="0">
                  <c:v>June-16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Site'!$F$19:$F$27</c:f>
              <c:numCache>
                <c:formatCode>h:mm</c:formatCode>
                <c:ptCount val="9"/>
                <c:pt idx="0">
                  <c:v>0.10486111111111111</c:v>
                </c:pt>
                <c:pt idx="1">
                  <c:v>0.10347222222222223</c:v>
                </c:pt>
                <c:pt idx="2">
                  <c:v>0</c:v>
                </c:pt>
                <c:pt idx="3">
                  <c:v>2.2222222222222223E-2</c:v>
                </c:pt>
                <c:pt idx="4">
                  <c:v>8.4027777777777771E-2</c:v>
                </c:pt>
                <c:pt idx="5">
                  <c:v>3.9583333333333331E-2</c:v>
                </c:pt>
                <c:pt idx="6">
                  <c:v>7.9861111111111105E-2</c:v>
                </c:pt>
                <c:pt idx="7">
                  <c:v>4.9305555555555554E-2</c:v>
                </c:pt>
                <c:pt idx="8">
                  <c:v>0.17847222222222223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14D7-48F5-AA56-9FA3EA9759A9}"/>
            </c:ext>
          </c:extLst>
        </c:ser>
        <c:ser>
          <c:idx val="4"/>
          <c:order val="4"/>
          <c:tx>
            <c:strRef>
              <c:f>'Average Time on Site'!$G$18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Site'!$G$19:$G$27</c:f>
              <c:numCache>
                <c:formatCode>h:mm</c:formatCode>
                <c:ptCount val="9"/>
                <c:pt idx="0">
                  <c:v>8.5416666666666655E-2</c:v>
                </c:pt>
                <c:pt idx="1">
                  <c:v>8.3333333333333329E-2</c:v>
                </c:pt>
                <c:pt idx="2">
                  <c:v>0</c:v>
                </c:pt>
                <c:pt idx="3">
                  <c:v>2.013888888888889E-2</c:v>
                </c:pt>
                <c:pt idx="4">
                  <c:v>9.375E-2</c:v>
                </c:pt>
                <c:pt idx="5">
                  <c:v>4.6527777777777779E-2</c:v>
                </c:pt>
                <c:pt idx="6">
                  <c:v>8.7500000000000008E-2</c:v>
                </c:pt>
                <c:pt idx="7">
                  <c:v>5.6944444444444443E-2</c:v>
                </c:pt>
                <c:pt idx="8">
                  <c:v>6.5277777777777782E-2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4D7-48F5-AA56-9FA3EA9759A9}"/>
            </c:ext>
          </c:extLst>
        </c:ser>
        <c:ser>
          <c:idx val="5"/>
          <c:order val="5"/>
          <c:tx>
            <c:strRef>
              <c:f>'Average Time on Site'!$H$18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'Average Time on Site'!$B$19:$B$27</c:f>
              <c:strCache>
                <c:ptCount val="9"/>
                <c:pt idx="0">
                  <c:v>McKays</c:v>
                </c:pt>
                <c:pt idx="1">
                  <c:v>The Lab</c:v>
                </c:pt>
                <c:pt idx="2">
                  <c:v>Weddings at USC</c:v>
                </c:pt>
                <c:pt idx="3">
                  <c:v>USC Radisson Event</c:v>
                </c:pt>
                <c:pt idx="4">
                  <c:v>Moreton Fig</c:v>
                </c:pt>
                <c:pt idx="5">
                  <c:v>Rosso Oro's Pizzeria</c:v>
                </c:pt>
                <c:pt idx="6">
                  <c:v>Seeds Marketplace</c:v>
                </c:pt>
                <c:pt idx="7">
                  <c:v>Traditions</c:v>
                </c:pt>
                <c:pt idx="8">
                  <c:v>The Edmondson</c:v>
                </c:pt>
              </c:strCache>
            </c:strRef>
          </c:cat>
          <c:val>
            <c:numRef>
              <c:f>'Average Time on Site'!$H$19:$H$27</c:f>
              <c:numCache>
                <c:formatCode>h:mm</c:formatCode>
                <c:ptCount val="9"/>
                <c:pt idx="0">
                  <c:v>0.1125</c:v>
                </c:pt>
                <c:pt idx="1">
                  <c:v>0.1125</c:v>
                </c:pt>
                <c:pt idx="2">
                  <c:v>0</c:v>
                </c:pt>
                <c:pt idx="3">
                  <c:v>3.4027777777777775E-2</c:v>
                </c:pt>
                <c:pt idx="4">
                  <c:v>6.1111111111111116E-2</c:v>
                </c:pt>
                <c:pt idx="5">
                  <c:v>4.8611111111111112E-2</c:v>
                </c:pt>
                <c:pt idx="6">
                  <c:v>5.2777777777777778E-2</c:v>
                </c:pt>
                <c:pt idx="7">
                  <c:v>4.2361111111111106E-2</c:v>
                </c:pt>
                <c:pt idx="8">
                  <c:v>7.9166666666666663E-2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14D7-48F5-AA56-9FA3EA9759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900928"/>
        <c:axId val="42183488"/>
      </c:barChart>
      <c:catAx>
        <c:axId val="439009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183488"/>
        <c:crosses val="autoZero"/>
        <c:auto val="1"/>
        <c:lblAlgn val="ctr"/>
        <c:lblOffset val="100"/>
        <c:noMultiLvlLbl val="0"/>
      </c:catAx>
      <c:valAx>
        <c:axId val="4218348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39009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Average Time Spent on Website - Other Sites </a:t>
            </a:r>
          </a:p>
        </c:rich>
      </c:tx>
      <c:layout>
        <c:manualLayout>
          <c:xMode val="edge"/>
          <c:yMode val="edge"/>
          <c:x val="0.2157053082911469"/>
          <c:y val="2.35041546059709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210550662264687"/>
          <c:y val="0.17678123039303506"/>
          <c:w val="0.82280842723483461"/>
          <c:h val="0.5699215785805316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'Average Time on Site'!$C$30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Site'!$C$32:$C$36</c:f>
              <c:numCache>
                <c:formatCode>h:mm</c:formatCode>
                <c:ptCount val="5"/>
                <c:pt idx="0">
                  <c:v>6.7361111111111108E-2</c:v>
                </c:pt>
                <c:pt idx="1">
                  <c:v>7.9166666666666663E-2</c:v>
                </c:pt>
                <c:pt idx="2">
                  <c:v>5.486111111111111E-2</c:v>
                </c:pt>
                <c:pt idx="3">
                  <c:v>0</c:v>
                </c:pt>
                <c:pt idx="4">
                  <c:v>0.17013888888888887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9A-4136-A3EA-E4AD58A7778A}"/>
            </c:ext>
          </c:extLst>
        </c:ser>
        <c:ser>
          <c:idx val="1"/>
          <c:order val="1"/>
          <c:tx>
            <c:strRef>
              <c:f>'Average Time on Site'!$D$30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Site'!$D$32:$D$36</c:f>
              <c:numCache>
                <c:formatCode>h:mm</c:formatCode>
                <c:ptCount val="5"/>
                <c:pt idx="0">
                  <c:v>4.7916666666666663E-2</c:v>
                </c:pt>
                <c:pt idx="1">
                  <c:v>0.10347222222222223</c:v>
                </c:pt>
                <c:pt idx="2">
                  <c:v>0.11041666666666666</c:v>
                </c:pt>
                <c:pt idx="3">
                  <c:v>0</c:v>
                </c:pt>
                <c:pt idx="4">
                  <c:v>0.14722222222222223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C9A-4136-A3EA-E4AD58A7778A}"/>
            </c:ext>
          </c:extLst>
        </c:ser>
        <c:ser>
          <c:idx val="2"/>
          <c:order val="2"/>
          <c:tx>
            <c:strRef>
              <c:f>'Average Time on Site'!$E$30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Site'!$E$32:$E$36</c:f>
              <c:numCache>
                <c:formatCode>h:mm</c:formatCode>
                <c:ptCount val="5"/>
                <c:pt idx="0">
                  <c:v>2.9861111111111113E-2</c:v>
                </c:pt>
                <c:pt idx="1">
                  <c:v>0.12222222222222223</c:v>
                </c:pt>
                <c:pt idx="2">
                  <c:v>3.4722222222222224E-2</c:v>
                </c:pt>
                <c:pt idx="3">
                  <c:v>0</c:v>
                </c:pt>
                <c:pt idx="4">
                  <c:v>0.19027777777777777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EC9A-4136-A3EA-E4AD58A7778A}"/>
            </c:ext>
          </c:extLst>
        </c:ser>
        <c:ser>
          <c:idx val="3"/>
          <c:order val="3"/>
          <c:tx>
            <c:strRef>
              <c:f>'Average Time on Site'!$F$30</c:f>
              <c:strCache>
                <c:ptCount val="1"/>
                <c:pt idx="0">
                  <c:v>June-16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Site'!$F$32:$F$36</c:f>
              <c:numCache>
                <c:formatCode>h:mm</c:formatCode>
                <c:ptCount val="5"/>
                <c:pt idx="0">
                  <c:v>4.027777777777778E-2</c:v>
                </c:pt>
                <c:pt idx="1">
                  <c:v>9.7222222222222224E-2</c:v>
                </c:pt>
                <c:pt idx="2">
                  <c:v>2.2222222222222223E-2</c:v>
                </c:pt>
                <c:pt idx="3">
                  <c:v>0</c:v>
                </c:pt>
                <c:pt idx="4">
                  <c:v>0.10486111111111111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C9A-4136-A3EA-E4AD58A7778A}"/>
            </c:ext>
          </c:extLst>
        </c:ser>
        <c:ser>
          <c:idx val="4"/>
          <c:order val="4"/>
          <c:tx>
            <c:strRef>
              <c:f>'Average Time on Site'!$G$30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Site'!$G$32:$G$36</c:f>
              <c:numCache>
                <c:formatCode>h:mm</c:formatCode>
                <c:ptCount val="5"/>
                <c:pt idx="0">
                  <c:v>0.11180555555555556</c:v>
                </c:pt>
                <c:pt idx="1">
                  <c:v>0.15902777777777777</c:v>
                </c:pt>
                <c:pt idx="2">
                  <c:v>2.013888888888889E-2</c:v>
                </c:pt>
                <c:pt idx="3">
                  <c:v>0</c:v>
                </c:pt>
                <c:pt idx="4">
                  <c:v>9.7222222222222224E-2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EC9A-4136-A3EA-E4AD58A7778A}"/>
            </c:ext>
          </c:extLst>
        </c:ser>
        <c:ser>
          <c:idx val="5"/>
          <c:order val="5"/>
          <c:tx>
            <c:strRef>
              <c:f>'Average Time on Site'!$H$30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'Average Time on Site'!$B$32:$B$36</c:f>
              <c:strCache>
                <c:ptCount val="5"/>
                <c:pt idx="0">
                  <c:v>Figueroa Press</c:v>
                </c:pt>
                <c:pt idx="1">
                  <c:v>Gamble-house Store</c:v>
                </c:pt>
                <c:pt idx="2">
                  <c:v>USC Radisson Event</c:v>
                </c:pt>
                <c:pt idx="3">
                  <c:v>Weddings at USC</c:v>
                </c:pt>
                <c:pt idx="4">
                  <c:v>Custom-publishing</c:v>
                </c:pt>
              </c:strCache>
            </c:strRef>
          </c:cat>
          <c:val>
            <c:numRef>
              <c:f>'Average Time on Site'!$H$32:$H$36</c:f>
              <c:numCache>
                <c:formatCode>h:mm</c:formatCode>
                <c:ptCount val="5"/>
                <c:pt idx="0">
                  <c:v>7.0833333333333331E-2</c:v>
                </c:pt>
                <c:pt idx="1">
                  <c:v>9.7916666666666666E-2</c:v>
                </c:pt>
                <c:pt idx="2">
                  <c:v>3.4027777777777775E-2</c:v>
                </c:pt>
                <c:pt idx="3">
                  <c:v>0</c:v>
                </c:pt>
                <c:pt idx="4">
                  <c:v>0.23124999999999998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EC9A-4136-A3EA-E4AD58A777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904000"/>
        <c:axId val="42185792"/>
      </c:barChart>
      <c:catAx>
        <c:axId val="43904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185792"/>
        <c:crosses val="autoZero"/>
        <c:auto val="1"/>
        <c:lblAlgn val="ctr"/>
        <c:lblOffset val="100"/>
        <c:noMultiLvlLbl val="0"/>
      </c:catAx>
      <c:valAx>
        <c:axId val="4218579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Time (in hours)</a:t>
                </a:r>
              </a:p>
            </c:rich>
          </c:tx>
          <c:layout>
            <c:manualLayout>
              <c:xMode val="edge"/>
              <c:yMode val="edge"/>
              <c:x val="3.3340925784066833E-2"/>
              <c:y val="0.35544463226445916"/>
            </c:manualLayout>
          </c:layout>
          <c:overlay val="0"/>
          <c:spPr>
            <a:noFill/>
            <a:ln w="25400">
              <a:noFill/>
            </a:ln>
          </c:spPr>
        </c:title>
        <c:numFmt formatCode="h:mm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3904000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
10 Most Searched Items - August</a:t>
            </a:r>
            <a:r>
              <a:rPr lang="en-US" sz="1200" b="1" i="0" u="none" strike="noStrike" baseline="0">
                <a:effectLst/>
              </a:rPr>
              <a:t> </a:t>
            </a:r>
            <a:r>
              <a:rPr lang="en-US"/>
              <a:t>2016</a:t>
            </a:r>
          </a:p>
        </c:rich>
      </c:tx>
      <c:layout>
        <c:manualLayout>
          <c:xMode val="edge"/>
          <c:yMode val="edge"/>
          <c:x val="0.30110059754115981"/>
          <c:y val="3.39150320182153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4077692148456697"/>
          <c:y val="0.22037914691943128"/>
          <c:w val="0.83657090123587563"/>
          <c:h val="0.518957345971562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Details'!$C$5</c:f>
              <c:strCache>
                <c:ptCount val="1"/>
                <c:pt idx="0">
                  <c:v>Number of Unique Searches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Details'!$B$6:$B$15</c:f>
              <c:strCache>
                <c:ptCount val="10"/>
                <c:pt idx="0">
                  <c:v>roll tears roll</c:v>
                </c:pt>
                <c:pt idx="1">
                  <c:v>alabama</c:v>
                </c:pt>
                <c:pt idx="2">
                  <c:v>lanyard</c:v>
                </c:pt>
                <c:pt idx="3">
                  <c:v>lab coat</c:v>
                </c:pt>
                <c:pt idx="4">
                  <c:v>jersey</c:v>
                </c:pt>
                <c:pt idx="5">
                  <c:v>backpack</c:v>
                </c:pt>
                <c:pt idx="6">
                  <c:v>planner</c:v>
                </c:pt>
                <c:pt idx="7">
                  <c:v>shoes</c:v>
                </c:pt>
                <c:pt idx="8">
                  <c:v>roll tears</c:v>
                </c:pt>
                <c:pt idx="9">
                  <c:v>skirt</c:v>
                </c:pt>
              </c:strCache>
            </c:strRef>
          </c:cat>
          <c:val>
            <c:numRef>
              <c:f>'BKS Details'!$C$6:$C$15</c:f>
              <c:numCache>
                <c:formatCode>General</c:formatCode>
                <c:ptCount val="10"/>
                <c:pt idx="0">
                  <c:v>116</c:v>
                </c:pt>
                <c:pt idx="1">
                  <c:v>75</c:v>
                </c:pt>
                <c:pt idx="2">
                  <c:v>68</c:v>
                </c:pt>
                <c:pt idx="3">
                  <c:v>67</c:v>
                </c:pt>
                <c:pt idx="4">
                  <c:v>65</c:v>
                </c:pt>
                <c:pt idx="5">
                  <c:v>62</c:v>
                </c:pt>
                <c:pt idx="6">
                  <c:v>52</c:v>
                </c:pt>
                <c:pt idx="7">
                  <c:v>48</c:v>
                </c:pt>
                <c:pt idx="8">
                  <c:v>46</c:v>
                </c:pt>
                <c:pt idx="9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132-48F4-90D9-185D6FE8A9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804160"/>
        <c:axId val="42188096"/>
      </c:barChart>
      <c:catAx>
        <c:axId val="438041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3175">
            <a:solidFill>
              <a:srgbClr val="000000"/>
            </a:solidFill>
            <a:prstDash val="solid"/>
          </a:ln>
        </c:spPr>
        <c:txPr>
          <a:bodyPr rot="-192000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2188096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4218809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Number of Unique Searches</a:t>
                </a:r>
              </a:p>
            </c:rich>
          </c:tx>
          <c:layout>
            <c:manualLayout>
              <c:xMode val="edge"/>
              <c:yMode val="edge"/>
              <c:x val="2.5889967637540531E-2"/>
              <c:y val="0.26303317535545101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80416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503508771929825"/>
          <c:y val="0.20083050694845028"/>
          <c:w val="0.85566666666666669"/>
          <c:h val="0.571608372304470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Details'!$C$33</c:f>
              <c:strCache>
                <c:ptCount val="1"/>
                <c:pt idx="0">
                  <c:v>Pageviews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Details'!$B$34:$B$44</c:f>
              <c:strCache>
                <c:ptCount val="10"/>
                <c:pt idx="0">
                  <c:v>Tops | Women's Apparel | USC Bookstores</c:v>
                </c:pt>
                <c:pt idx="1">
                  <c:v>T-Shirts | Tops | USC Bookstores</c:v>
                </c:pt>
                <c:pt idx="2">
                  <c:v>Hats | Men's Apparel | USC Bookstores</c:v>
                </c:pt>
                <c:pt idx="3">
                  <c:v>Men's Nike | Nike | USC Bookstores</c:v>
                </c:pt>
                <c:pt idx="4">
                  <c:v>New Items | USC Bookstores</c:v>
                </c:pt>
                <c:pt idx="5">
                  <c:v>Jackets/Fleece | Men's Apparel | USC Bookstores</c:v>
                </c:pt>
                <c:pt idx="6">
                  <c:v>Men's Apparel | USC Bookstores</c:v>
                </c:pt>
                <c:pt idx="7">
                  <c:v>Tops | Men's Apparel | USC Bookstores</c:v>
                </c:pt>
                <c:pt idx="8">
                  <c:v>Polos | Tops | USC Bookstores</c:v>
                </c:pt>
                <c:pt idx="9">
                  <c:v>Men's | Team Trojan | USC Bookstores</c:v>
                </c:pt>
              </c:strCache>
            </c:strRef>
          </c:cat>
          <c:val>
            <c:numRef>
              <c:f>'BKS Details'!$C$34:$C$43</c:f>
              <c:numCache>
                <c:formatCode>#,##0</c:formatCode>
                <c:ptCount val="10"/>
                <c:pt idx="0">
                  <c:v>29215</c:v>
                </c:pt>
                <c:pt idx="1">
                  <c:v>28255</c:v>
                </c:pt>
                <c:pt idx="2">
                  <c:v>15445</c:v>
                </c:pt>
                <c:pt idx="3">
                  <c:v>13610</c:v>
                </c:pt>
                <c:pt idx="4">
                  <c:v>12209</c:v>
                </c:pt>
                <c:pt idx="5">
                  <c:v>8074</c:v>
                </c:pt>
                <c:pt idx="6">
                  <c:v>7995</c:v>
                </c:pt>
                <c:pt idx="7">
                  <c:v>7676</c:v>
                </c:pt>
                <c:pt idx="8">
                  <c:v>7109</c:v>
                </c:pt>
                <c:pt idx="9">
                  <c:v>5862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BF1-4B22-A9D8-4F5D807CD6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3903488"/>
        <c:axId val="43697856"/>
      </c:barChart>
      <c:catAx>
        <c:axId val="43903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3697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369785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Number</a:t>
                </a:r>
                <a:r>
                  <a:rPr lang="en-US" baseline="0"/>
                  <a:t> of Page views</a:t>
                </a:r>
                <a:endParaRPr lang="en-US"/>
              </a:p>
            </c:rich>
          </c:tx>
          <c:layout>
            <c:manualLayout>
              <c:xMode val="edge"/>
              <c:yMode val="edge"/>
              <c:x val="1.1380024865312888E-2"/>
              <c:y val="0.35799319663333101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903488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1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Bookstore Charts</a:t>
            </a:r>
          </a:p>
          <a:p>
            <a:pPr>
              <a:defRPr sz="1075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10 Most Purchased Products August</a:t>
            </a:r>
            <a:r>
              <a:rPr lang="en-US" sz="1075" b="1" i="0" u="none" strike="noStrike" baseline="0">
                <a:effectLst/>
              </a:rPr>
              <a:t> 2016</a:t>
            </a:r>
            <a:endParaRPr lang="en-US" baseline="0"/>
          </a:p>
        </c:rich>
      </c:tx>
      <c:layout>
        <c:manualLayout>
          <c:xMode val="edge"/>
          <c:yMode val="edge"/>
          <c:x val="0.36655050159779967"/>
          <c:y val="3.822971188818801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8599793566309903E-2"/>
          <c:y val="0.17060424033670304"/>
          <c:w val="0.6021953414772665"/>
          <c:h val="0.7840535300580396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'BKS Details'!$B$69</c:f>
              <c:strCache>
                <c:ptCount val="1"/>
                <c:pt idx="0">
                  <c:v>USC Clear Stadium Bag</c:v>
                </c:pt>
              </c:strCache>
            </c:strRef>
          </c:tx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Details'!$C$68</c:f>
              <c:numCache>
                <c:formatCode>General</c:formatCode>
                <c:ptCount val="1"/>
                <c:pt idx="0">
                  <c:v>617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6C-47F9-AA72-F8293970249D}"/>
            </c:ext>
          </c:extLst>
        </c:ser>
        <c:ser>
          <c:idx val="1"/>
          <c:order val="1"/>
          <c:tx>
            <c:strRef>
              <c:f>'BKS Details'!$B$68</c:f>
              <c:strCache>
                <c:ptCount val="1"/>
                <c:pt idx="0">
                  <c:v>USC Beat Alabama Button</c:v>
                </c:pt>
              </c:strCache>
            </c:strRef>
          </c:tx>
          <c:spPr>
            <a:solidFill>
              <a:srgbClr val="9933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Details'!$C$69</c:f>
              <c:numCache>
                <c:formatCode>General</c:formatCode>
                <c:ptCount val="1"/>
                <c:pt idx="0">
                  <c:v>382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76C-47F9-AA72-F8293970249D}"/>
            </c:ext>
          </c:extLst>
        </c:ser>
        <c:ser>
          <c:idx val="3"/>
          <c:order val="2"/>
          <c:tx>
            <c:strRef>
              <c:f>'BKS Details'!$B$70</c:f>
              <c:strCache>
                <c:ptCount val="1"/>
                <c:pt idx="0">
                  <c:v>USC Alumni Heavy Chrome Shield License Frame 13K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Details'!$C$70</c:f>
              <c:numCache>
                <c:formatCode>General</c:formatCode>
                <c:ptCount val="1"/>
                <c:pt idx="0">
                  <c:v>79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76C-47F9-AA72-F8293970249D}"/>
            </c:ext>
          </c:extLst>
        </c:ser>
        <c:ser>
          <c:idx val="4"/>
          <c:order val="3"/>
          <c:tx>
            <c:strRef>
              <c:f>'BKS Details'!$B$71</c:f>
              <c:strCache>
                <c:ptCount val="1"/>
                <c:pt idx="0">
                  <c:v>USC 2016 Football Media Guide</c:v>
                </c:pt>
              </c:strCache>
            </c:strRef>
          </c:tx>
          <c:spPr>
            <a:solidFill>
              <a:srgbClr val="660066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Details'!$C$71</c:f>
              <c:numCache>
                <c:formatCode>General</c:formatCode>
                <c:ptCount val="1"/>
                <c:pt idx="0">
                  <c:v>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76C-47F9-AA72-F8293970249D}"/>
            </c:ext>
          </c:extLst>
        </c:ser>
        <c:ser>
          <c:idx val="5"/>
          <c:order val="4"/>
          <c:tx>
            <c:strRef>
              <c:f>'BKS Details'!$B$72</c:f>
              <c:strCache>
                <c:ptCount val="1"/>
                <c:pt idx="0">
                  <c:v>USC Small SC Interlock Inside Decal</c:v>
                </c:pt>
              </c:strCache>
            </c:strRef>
          </c:tx>
          <c:spPr>
            <a:solidFill>
              <a:srgbClr val="FF8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76C-47F9-AA72-F8293970249D}"/>
            </c:ext>
          </c:extLst>
        </c:ser>
        <c:ser>
          <c:idx val="6"/>
          <c:order val="5"/>
          <c:tx>
            <c:strRef>
              <c:f>'BKS Details'!$B$73</c:f>
              <c:strCache>
                <c:ptCount val="1"/>
                <c:pt idx="0">
                  <c:v>USC Cardinal Roll Tears Roll T-Shirt</c:v>
                </c:pt>
              </c:strCache>
            </c:strRef>
          </c:tx>
          <c:spPr>
            <a:solidFill>
              <a:srgbClr val="0066CC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Details'!$C$73</c:f>
              <c:numCache>
                <c:formatCode>General</c:formatCode>
                <c:ptCount val="1"/>
                <c:pt idx="0">
                  <c:v>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76C-47F9-AA72-F8293970249D}"/>
            </c:ext>
          </c:extLst>
        </c:ser>
        <c:ser>
          <c:idx val="7"/>
          <c:order val="6"/>
          <c:tx>
            <c:strRef>
              <c:f>'BKS Details'!$B$74</c:f>
              <c:strCache>
                <c:ptCount val="1"/>
                <c:pt idx="0">
                  <c:v>USC Arch Button</c:v>
                </c:pt>
              </c:strCache>
            </c:strRef>
          </c:tx>
          <c:spPr>
            <a:solidFill>
              <a:srgbClr val="CCCC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Details'!$C$74</c:f>
              <c:numCache>
                <c:formatCode>General</c:formatCode>
                <c:ptCount val="1"/>
                <c:pt idx="0">
                  <c:v>42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A76C-47F9-AA72-F8293970249D}"/>
            </c:ext>
          </c:extLst>
        </c:ser>
        <c:ser>
          <c:idx val="8"/>
          <c:order val="7"/>
          <c:tx>
            <c:strRef>
              <c:f>'BKS Details'!$B$75</c:f>
              <c:strCache>
                <c:ptCount val="1"/>
                <c:pt idx="0">
                  <c:v>USC Mini Foam Finger</c:v>
                </c:pt>
              </c:strCache>
            </c:strRef>
          </c:tx>
          <c:spPr>
            <a:solidFill>
              <a:srgbClr val="00008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Details'!$C$75</c:f>
              <c:numCache>
                <c:formatCode>General</c:formatCode>
                <c:ptCount val="1"/>
                <c:pt idx="0">
                  <c:v>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A76C-47F9-AA72-F8293970249D}"/>
            </c:ext>
          </c:extLst>
        </c:ser>
        <c:ser>
          <c:idx val="9"/>
          <c:order val="8"/>
          <c:tx>
            <c:strRef>
              <c:f>'BKS Details'!$B$76</c:f>
              <c:strCache>
                <c:ptCount val="1"/>
                <c:pt idx="0">
                  <c:v>USC Fight On Button</c:v>
                </c:pt>
              </c:strCache>
            </c:strRef>
          </c:tx>
          <c:spPr>
            <a:solidFill>
              <a:srgbClr val="FF00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Details'!$C$76</c:f>
              <c:numCache>
                <c:formatCode>General</c:formatCode>
                <c:ptCount val="1"/>
                <c:pt idx="0">
                  <c:v>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A76C-47F9-AA72-F8293970249D}"/>
            </c:ext>
          </c:extLst>
        </c:ser>
        <c:ser>
          <c:idx val="2"/>
          <c:order val="9"/>
          <c:tx>
            <c:strRef>
              <c:f>'BKS Details'!$B$77</c:f>
              <c:strCache>
                <c:ptCount val="1"/>
                <c:pt idx="0">
                  <c:v>USC Fight Song Stadium Cup</c:v>
                </c:pt>
              </c:strCache>
            </c:strRef>
          </c:tx>
          <c:invertIfNegative val="0"/>
          <c:cat>
            <c:strRef>
              <c:f>'BKS Details'!$C$67</c:f>
              <c:strCache>
                <c:ptCount val="1"/>
                <c:pt idx="0">
                  <c:v>Quantity</c:v>
                </c:pt>
              </c:strCache>
            </c:strRef>
          </c:cat>
          <c:val>
            <c:numRef>
              <c:f>'BKS Details'!$C$77</c:f>
              <c:numCache>
                <c:formatCode>General</c:formatCode>
                <c:ptCount val="1"/>
                <c:pt idx="0">
                  <c:v>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9-A76C-47F9-AA72-F8293970249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280320"/>
        <c:axId val="43700736"/>
      </c:barChart>
      <c:catAx>
        <c:axId val="44280320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43700736"/>
        <c:crosses val="autoZero"/>
        <c:auto val="1"/>
        <c:lblAlgn val="ctr"/>
        <c:lblOffset val="100"/>
        <c:noMultiLvlLbl val="0"/>
      </c:catAx>
      <c:valAx>
        <c:axId val="43700736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Quantity</a:t>
                </a:r>
              </a:p>
            </c:rich>
          </c:tx>
          <c:layout>
            <c:manualLayout>
              <c:xMode val="edge"/>
              <c:yMode val="edge"/>
              <c:x val="1.9347672230209476E-2"/>
              <c:y val="0.51544269307534352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4280320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69409667806034525"/>
          <c:y val="0.22686730401893956"/>
          <c:w val="0.30587496074733833"/>
          <c:h val="0.64667030081854482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000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234898959308408"/>
          <c:y val="0.20707876212935089"/>
          <c:w val="0.68668243818574848"/>
          <c:h val="0.701636083043267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Usage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8493-439D-B811-5DD6A2068D49}"/>
              </c:ext>
            </c:extLst>
          </c:dPt>
          <c:dLbls>
            <c:dLbl>
              <c:idx val="5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93-439D-B811-5DD6A2068D4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Mar-16</c:v>
                </c:pt>
                <c:pt idx="1">
                  <c:v>Apr-16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27</c:v>
                </c:pt>
                <c:pt idx="1">
                  <c:v>25</c:v>
                </c:pt>
                <c:pt idx="2">
                  <c:v>14</c:v>
                </c:pt>
                <c:pt idx="3">
                  <c:v>12</c:v>
                </c:pt>
                <c:pt idx="4">
                  <c:v>16</c:v>
                </c:pt>
                <c:pt idx="5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8493-439D-B811-5DD6A2068D4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# of Downloads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>
                <c:manualLayout>
                  <c:x val="1.1655011655011656E-2"/>
                  <c:y val="-3.00300229292230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93-439D-B811-5DD6A2068D49}"/>
                </c:ext>
              </c:extLst>
            </c:dLbl>
            <c:dLbl>
              <c:idx val="1"/>
              <c:layout>
                <c:manualLayout>
                  <c:x val="6.99300699300699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93-439D-B811-5DD6A2068D49}"/>
                </c:ext>
              </c:extLst>
            </c:dLbl>
            <c:dLbl>
              <c:idx val="2"/>
              <c:layout>
                <c:manualLayout>
                  <c:x val="1.3986013986013901E-2"/>
                  <c:y val="3.003002292922411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93-439D-B811-5DD6A2068D49}"/>
                </c:ext>
              </c:extLst>
            </c:dLbl>
            <c:dLbl>
              <c:idx val="4"/>
              <c:layout>
                <c:manualLayout>
                  <c:x val="1.3986013986013986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493-439D-B811-5DD6A2068D49}"/>
                </c:ext>
              </c:extLst>
            </c:dLbl>
            <c:dLbl>
              <c:idx val="5"/>
              <c:layout>
                <c:manualLayout>
                  <c:x val="1.1655011655011484E-2"/>
                  <c:y val="-1.201200917168926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93-439D-B811-5DD6A2068D49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Sheet1!$B$1:$G$1</c:f>
              <c:strCache>
                <c:ptCount val="6"/>
                <c:pt idx="0">
                  <c:v>Mar-16</c:v>
                </c:pt>
                <c:pt idx="1">
                  <c:v>Apr-16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262</c:v>
                </c:pt>
                <c:pt idx="1">
                  <c:v>283</c:v>
                </c:pt>
                <c:pt idx="2">
                  <c:v>260</c:v>
                </c:pt>
                <c:pt idx="3">
                  <c:v>340</c:v>
                </c:pt>
                <c:pt idx="4">
                  <c:v>472</c:v>
                </c:pt>
                <c:pt idx="5">
                  <c:v>1906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8493-439D-B811-5DD6A2068D4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44089344"/>
        <c:axId val="43702464"/>
      </c:barChart>
      <c:catAx>
        <c:axId val="44089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3702464"/>
        <c:crosses val="autoZero"/>
        <c:auto val="1"/>
        <c:lblAlgn val="ctr"/>
        <c:lblOffset val="100"/>
        <c:noMultiLvlLbl val="1"/>
      </c:catAx>
      <c:valAx>
        <c:axId val="437024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4408934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737149135427843"/>
          <c:y val="0.44875896792249692"/>
          <c:w val="0.19808270469687791"/>
          <c:h val="0.10248182769813254"/>
        </c:manualLayout>
      </c:layout>
      <c:overlay val="0"/>
      <c:spPr>
        <a:noFill/>
      </c:sp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Total New Vs Closed Requests</a:t>
            </a:r>
          </a:p>
        </c:rich>
      </c:tx>
      <c:layout>
        <c:manualLayout>
          <c:xMode val="edge"/>
          <c:yMode val="edge"/>
          <c:x val="0.2291666055709517"/>
          <c:y val="3.8194399253812274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6951697323435847"/>
          <c:y val="0.17839195979899508"/>
          <c:w val="0.702602868155775"/>
          <c:h val="0.570351758793969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'Issue Counts'!$B$4</c:f>
              <c:strCache>
                <c:ptCount val="1"/>
                <c:pt idx="0">
                  <c:v>Total Requests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Counts'!$B$5:$B$18</c:f>
              <c:numCache>
                <c:formatCode>0</c:formatCode>
                <c:ptCount val="14"/>
                <c:pt idx="0">
                  <c:v>55</c:v>
                </c:pt>
                <c:pt idx="1">
                  <c:v>82</c:v>
                </c:pt>
                <c:pt idx="2">
                  <c:v>32</c:v>
                </c:pt>
                <c:pt idx="3">
                  <c:v>190</c:v>
                </c:pt>
                <c:pt idx="4">
                  <c:v>34</c:v>
                </c:pt>
                <c:pt idx="5">
                  <c:v>4</c:v>
                </c:pt>
                <c:pt idx="6">
                  <c:v>128</c:v>
                </c:pt>
                <c:pt idx="7">
                  <c:v>22</c:v>
                </c:pt>
                <c:pt idx="8">
                  <c:v>212</c:v>
                </c:pt>
                <c:pt idx="9">
                  <c:v>224</c:v>
                </c:pt>
                <c:pt idx="10">
                  <c:v>0</c:v>
                </c:pt>
                <c:pt idx="11">
                  <c:v>7</c:v>
                </c:pt>
                <c:pt idx="12">
                  <c:v>4</c:v>
                </c:pt>
                <c:pt idx="13">
                  <c:v>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DD-44C5-92AA-08C764A12A5C}"/>
            </c:ext>
          </c:extLst>
        </c:ser>
        <c:ser>
          <c:idx val="3"/>
          <c:order val="1"/>
          <c:tx>
            <c:strRef>
              <c:f>'Issue Counts'!$F$4</c:f>
              <c:strCache>
                <c:ptCount val="1"/>
                <c:pt idx="0">
                  <c:v>Closed Requests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'Issue Counts'!$A$5:$A$18</c:f>
              <c:strCache>
                <c:ptCount val="14"/>
                <c:pt idx="0">
                  <c:v>BKS</c:v>
                </c:pt>
                <c:pt idx="1">
                  <c:v>HOU</c:v>
                </c:pt>
                <c:pt idx="2">
                  <c:v>RAD</c:v>
                </c:pt>
                <c:pt idx="3">
                  <c:v>HSP</c:v>
                </c:pt>
                <c:pt idx="4">
                  <c:v>TRX</c:v>
                </c:pt>
                <c:pt idx="5">
                  <c:v>EXEC</c:v>
                </c:pt>
                <c:pt idx="6">
                  <c:v>SS-HR</c:v>
                </c:pt>
                <c:pt idx="7">
                  <c:v>SS-FIN</c:v>
                </c:pt>
                <c:pt idx="8">
                  <c:v>OTHER</c:v>
                </c:pt>
                <c:pt idx="9">
                  <c:v>SS-IT</c:v>
                </c:pt>
                <c:pt idx="10">
                  <c:v>ATH</c:v>
                </c:pt>
                <c:pt idx="11">
                  <c:v>DES</c:v>
                </c:pt>
                <c:pt idx="12">
                  <c:v>CUST</c:v>
                </c:pt>
                <c:pt idx="13">
                  <c:v>Coli</c:v>
                </c:pt>
              </c:strCache>
            </c:strRef>
          </c:cat>
          <c:val>
            <c:numRef>
              <c:f>'Issue Counts'!$F$5:$F$18</c:f>
              <c:numCache>
                <c:formatCode>0</c:formatCode>
                <c:ptCount val="14"/>
                <c:pt idx="0">
                  <c:v>50</c:v>
                </c:pt>
                <c:pt idx="1">
                  <c:v>77</c:v>
                </c:pt>
                <c:pt idx="2">
                  <c:v>30</c:v>
                </c:pt>
                <c:pt idx="3">
                  <c:v>155</c:v>
                </c:pt>
                <c:pt idx="4">
                  <c:v>30</c:v>
                </c:pt>
                <c:pt idx="5">
                  <c:v>3</c:v>
                </c:pt>
                <c:pt idx="6">
                  <c:v>115</c:v>
                </c:pt>
                <c:pt idx="7">
                  <c:v>20</c:v>
                </c:pt>
                <c:pt idx="8">
                  <c:v>209</c:v>
                </c:pt>
                <c:pt idx="9">
                  <c:v>122</c:v>
                </c:pt>
                <c:pt idx="10">
                  <c:v>7</c:v>
                </c:pt>
                <c:pt idx="11">
                  <c:v>7</c:v>
                </c:pt>
                <c:pt idx="12">
                  <c:v>3</c:v>
                </c:pt>
                <c:pt idx="13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8DD-44C5-92AA-08C764A12A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269504"/>
        <c:axId val="113156096"/>
      </c:barChart>
      <c:catAx>
        <c:axId val="3726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113156096"/>
        <c:crosses val="autoZero"/>
        <c:auto val="1"/>
        <c:lblAlgn val="ctr"/>
        <c:lblOffset val="100"/>
        <c:noMultiLvlLbl val="0"/>
      </c:catAx>
      <c:valAx>
        <c:axId val="113156096"/>
        <c:scaling>
          <c:orientation val="minMax"/>
          <c:max val="200"/>
          <c:min val="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0" sourceLinked="1"/>
        <c:majorTickMark val="none"/>
        <c:minorTickMark val="none"/>
        <c:tickLblPos val="nextTo"/>
        <c:crossAx val="37269504"/>
        <c:crosses val="autoZero"/>
        <c:crossBetween val="between"/>
        <c:majorUnit val="30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800"/>
            </a:pPr>
            <a:endParaRPr lang="en-US"/>
          </a:p>
        </c:txPr>
      </c:dTable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August 2016 USC Hospitality Food Mail!</a:t>
            </a:r>
            <a:r>
              <a:rPr lang="en-US" sz="1200" b="1" i="0" u="none" strike="noStrike" baseline="0">
                <a:effectLst/>
              </a:rPr>
              <a:t> </a:t>
            </a:r>
            <a:endParaRPr lang="en-US" b="0" u="none" baseline="0"/>
          </a:p>
        </c:rich>
      </c:tx>
      <c:layout>
        <c:manualLayout>
          <c:xMode val="edge"/>
          <c:yMode val="edge"/>
          <c:x val="0.37446915166903916"/>
          <c:y val="5.1377949993823446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3582873735638754"/>
          <c:y val="0.20047846074891992"/>
          <c:w val="0.76417126264361246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reports'!$F$5:$J$5</c:f>
              <c:numCache>
                <c:formatCode>#,##0</c:formatCode>
                <c:ptCount val="5"/>
                <c:pt idx="0">
                  <c:v>3052</c:v>
                </c:pt>
                <c:pt idx="1">
                  <c:v>3004</c:v>
                </c:pt>
                <c:pt idx="2">
                  <c:v>782</c:v>
                </c:pt>
                <c:pt idx="3">
                  <c:v>76</c:v>
                </c:pt>
                <c:pt idx="4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4BE-4D5F-9FFA-96270912E8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167680"/>
        <c:axId val="44016192"/>
      </c:barChart>
      <c:catAx>
        <c:axId val="4416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0161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40161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167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Invitation to Fisher Museum on September 19th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reports'!$E$17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reports'!$F$17:$J$17</c:f>
              <c:numCache>
                <c:formatCode>#,##0</c:formatCode>
                <c:ptCount val="5"/>
                <c:pt idx="0">
                  <c:v>1592</c:v>
                </c:pt>
                <c:pt idx="1">
                  <c:v>1583</c:v>
                </c:pt>
                <c:pt idx="2">
                  <c:v>454</c:v>
                </c:pt>
                <c:pt idx="3">
                  <c:v>16</c:v>
                </c:pt>
                <c:pt idx="4" formatCode="General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17E-431C-8067-BB55F193F8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015424"/>
        <c:axId val="44018496"/>
      </c:barChart>
      <c:catAx>
        <c:axId val="47015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018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40184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0154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Time to Pack Up Back To School! </a:t>
            </a:r>
            <a:endParaRPr lang="en-US"/>
          </a:p>
        </c:rich>
      </c:tx>
      <c:layout>
        <c:manualLayout>
          <c:xMode val="edge"/>
          <c:yMode val="edge"/>
          <c:x val="0.33815595155140132"/>
          <c:y val="4.891723165885816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reports'!$E$29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reports'!$F$29:$J$29</c:f>
              <c:numCache>
                <c:formatCode>#,##0</c:formatCode>
                <c:ptCount val="5"/>
                <c:pt idx="0">
                  <c:v>56811</c:v>
                </c:pt>
                <c:pt idx="1">
                  <c:v>56742</c:v>
                </c:pt>
                <c:pt idx="2">
                  <c:v>17467</c:v>
                </c:pt>
                <c:pt idx="3" formatCode="General">
                  <c:v>1388</c:v>
                </c:pt>
                <c:pt idx="4" formatCode="General">
                  <c:v>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3E6-423D-B974-CD0BD95EE2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497280"/>
        <c:axId val="44020800"/>
      </c:barChart>
      <c:catAx>
        <c:axId val="46497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0208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40208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497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University Club - Welcome Back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reports'!$E$8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reports'!$F$8:$J$8</c:f>
              <c:numCache>
                <c:formatCode>#,##0</c:formatCode>
                <c:ptCount val="5"/>
                <c:pt idx="0">
                  <c:v>1585</c:v>
                </c:pt>
                <c:pt idx="1">
                  <c:v>1573</c:v>
                </c:pt>
                <c:pt idx="2">
                  <c:v>658</c:v>
                </c:pt>
                <c:pt idx="3">
                  <c:v>202</c:v>
                </c:pt>
                <c:pt idx="4" formatCode="General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6D9-4230-9517-AA8DF54BE6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088640"/>
        <c:axId val="44023104"/>
      </c:barChart>
      <c:catAx>
        <c:axId val="47088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40231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40231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088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**Eat on Campus** August 29 - September 4, 2016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reports'!$E$20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reports'!$F$20:$J$20</c:f>
              <c:numCache>
                <c:formatCode>#,##0</c:formatCode>
                <c:ptCount val="5"/>
                <c:pt idx="0">
                  <c:v>3005</c:v>
                </c:pt>
                <c:pt idx="1">
                  <c:v>2976</c:v>
                </c:pt>
                <c:pt idx="2">
                  <c:v>767</c:v>
                </c:pt>
                <c:pt idx="3">
                  <c:v>51</c:v>
                </c:pt>
                <c:pt idx="4" formatCode="General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E1D-4233-B2B1-0F5693CC9B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175680"/>
        <c:axId val="46540480"/>
      </c:barChart>
      <c:catAx>
        <c:axId val="4717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404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5404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175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Our Latest USC vs. Alabama Shirt is Selling Fast! </a:t>
            </a:r>
            <a:endParaRPr lang="en-US"/>
          </a:p>
        </c:rich>
      </c:tx>
      <c:layout>
        <c:manualLayout>
          <c:xMode val="edge"/>
          <c:yMode val="edge"/>
          <c:x val="0.38492348810687826"/>
          <c:y val="4.278822401917108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reports'!$E$32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reports'!$F$32:$J$32</c:f>
              <c:numCache>
                <c:formatCode>#,##0</c:formatCode>
                <c:ptCount val="5"/>
                <c:pt idx="0">
                  <c:v>56789</c:v>
                </c:pt>
                <c:pt idx="1">
                  <c:v>56741</c:v>
                </c:pt>
                <c:pt idx="2">
                  <c:v>17799</c:v>
                </c:pt>
                <c:pt idx="3" formatCode="General">
                  <c:v>803</c:v>
                </c:pt>
                <c:pt idx="4" formatCode="General">
                  <c:v>61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404-494A-8DEC-411E638828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812672"/>
        <c:axId val="46542784"/>
      </c:barChart>
      <c:catAx>
        <c:axId val="46812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427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5427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8126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August 22, 2016 USC Hospitality Food Mail - Small Bites!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reports'!$E$11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reports'!$F$11:$J$11</c:f>
              <c:numCache>
                <c:formatCode>#,##0</c:formatCode>
                <c:ptCount val="5"/>
                <c:pt idx="0">
                  <c:v>3022</c:v>
                </c:pt>
                <c:pt idx="1">
                  <c:v>2989</c:v>
                </c:pt>
                <c:pt idx="2">
                  <c:v>735</c:v>
                </c:pt>
                <c:pt idx="3">
                  <c:v>95</c:v>
                </c:pt>
                <c:pt idx="4" formatCode="General">
                  <c:v>16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EF3-4B9C-B611-10542DFA01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6884352"/>
        <c:axId val="46545088"/>
      </c:barChart>
      <c:catAx>
        <c:axId val="46884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5450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65450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6884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 Save 75% - One Week Only! 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reports'!$E$23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reports'!$F$23:$J$23</c:f>
              <c:numCache>
                <c:formatCode>#,##0</c:formatCode>
                <c:ptCount val="5"/>
                <c:pt idx="0">
                  <c:v>1515</c:v>
                </c:pt>
                <c:pt idx="1">
                  <c:v>1515</c:v>
                </c:pt>
                <c:pt idx="2">
                  <c:v>152</c:v>
                </c:pt>
                <c:pt idx="3" formatCode="General">
                  <c:v>2</c:v>
                </c:pt>
                <c:pt idx="4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8AE-464A-89F4-914F5835C0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344640"/>
        <c:axId val="37462592"/>
      </c:barChart>
      <c:catAx>
        <c:axId val="47344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4625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46259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3446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Time is Running Out to Get Free Beats! </a:t>
            </a:r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reports'!$E$35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reports'!$F$35:$J$35</c:f>
              <c:numCache>
                <c:formatCode>#,##0</c:formatCode>
                <c:ptCount val="5"/>
                <c:pt idx="0">
                  <c:v>56826</c:v>
                </c:pt>
                <c:pt idx="1">
                  <c:v>56743</c:v>
                </c:pt>
                <c:pt idx="2" formatCode="General">
                  <c:v>17864</c:v>
                </c:pt>
                <c:pt idx="3" formatCode="General">
                  <c:v>590</c:v>
                </c:pt>
                <c:pt idx="4" formatCode="General">
                  <c:v>87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406-400F-8A78-70C4DE3931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538176"/>
        <c:axId val="37464896"/>
      </c:barChart>
      <c:catAx>
        <c:axId val="475381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4648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46489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538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 sz="1200" b="0" i="0" u="none" strike="noStrike" baseline="0">
                <a:effectLst/>
              </a:rPr>
              <a:t>University Club - Welcome Back </a:t>
            </a:r>
            <a:endParaRPr lang="en-US" b="0" u="none" baseline="0"/>
          </a:p>
        </c:rich>
      </c:tx>
      <c:layout>
        <c:manualLayout>
          <c:xMode val="edge"/>
          <c:yMode val="edge"/>
          <c:x val="0.31511539433617458"/>
          <c:y val="4.4389698630355391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reports'!$E$14</c:f>
              <c:strCache>
                <c:ptCount val="1"/>
                <c:pt idx="0">
                  <c:v>HSP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reports'!$F$14:$J$14</c:f>
              <c:numCache>
                <c:formatCode>#,##0</c:formatCode>
                <c:ptCount val="5"/>
                <c:pt idx="0">
                  <c:v>14</c:v>
                </c:pt>
                <c:pt idx="1">
                  <c:v>13</c:v>
                </c:pt>
                <c:pt idx="2">
                  <c:v>10</c:v>
                </c:pt>
                <c:pt idx="3">
                  <c:v>4</c:v>
                </c:pt>
                <c:pt idx="4" formatCode="General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17C-4FFB-BB24-129DB412B8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460352"/>
        <c:axId val="37467200"/>
      </c:barChart>
      <c:catAx>
        <c:axId val="47460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4672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46720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4603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Requests By BU System</a:t>
            </a:r>
          </a:p>
        </c:rich>
      </c:tx>
      <c:layout>
        <c:manualLayout>
          <c:xMode val="edge"/>
          <c:yMode val="edge"/>
          <c:x val="0.33122061802496594"/>
          <c:y val="3.409090909090908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9.6463098233315336E-2"/>
          <c:y val="0.18990384615384628"/>
          <c:w val="0.85852157427650755"/>
          <c:h val="0.56490384615384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'BU Systems'!$A$60</c:f>
              <c:strCache>
                <c:ptCount val="1"/>
                <c:pt idx="0">
                  <c:v># Tickets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'BU Systems'!$B$59:$F$59</c:f>
              <c:strCache>
                <c:ptCount val="5"/>
                <c:pt idx="0">
                  <c:v>Other</c:v>
                </c:pt>
                <c:pt idx="1">
                  <c:v>Delphi</c:v>
                </c:pt>
                <c:pt idx="2">
                  <c:v>Kronos</c:v>
                </c:pt>
                <c:pt idx="3">
                  <c:v>StarRez</c:v>
                </c:pt>
                <c:pt idx="4">
                  <c:v>VisualRatex</c:v>
                </c:pt>
              </c:strCache>
            </c:strRef>
          </c:cat>
          <c:val>
            <c:numRef>
              <c:f>'BU Systems'!$B$60:$F$60</c:f>
              <c:numCache>
                <c:formatCode>General</c:formatCode>
                <c:ptCount val="5"/>
                <c:pt idx="0">
                  <c:v>21</c:v>
                </c:pt>
                <c:pt idx="1">
                  <c:v>2</c:v>
                </c:pt>
                <c:pt idx="2">
                  <c:v>21</c:v>
                </c:pt>
                <c:pt idx="3">
                  <c:v>1</c:v>
                </c:pt>
                <c:pt idx="4">
                  <c:v>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7D1-4A10-8D19-5309CFC872A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348864"/>
        <c:axId val="113157824"/>
      </c:barChart>
      <c:catAx>
        <c:axId val="373488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3157824"/>
        <c:crosses val="autoZero"/>
        <c:auto val="1"/>
        <c:lblAlgn val="ctr"/>
        <c:lblOffset val="100"/>
        <c:noMultiLvlLbl val="0"/>
      </c:catAx>
      <c:valAx>
        <c:axId val="113157824"/>
        <c:scaling>
          <c:orientation val="minMax"/>
          <c:max val="1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2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348864"/>
        <c:crosses val="autoZero"/>
        <c:crossBetween val="between"/>
        <c:majorUnit val="10"/>
      </c:valAx>
    </c:plotArea>
    <c:plotVisOnly val="1"/>
    <c:dispBlanksAs val="gap"/>
    <c:showDLblsOverMax val="0"/>
  </c:chart>
  <c:txPr>
    <a:bodyPr/>
    <a:lstStyle/>
    <a:p>
      <a:pPr>
        <a:defRPr sz="12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Get Ready for USC to Beat Alabama! </a:t>
            </a:r>
            <a:endParaRPr lang="en-US"/>
          </a:p>
        </c:rich>
      </c:tx>
      <c:layout>
        <c:manualLayout>
          <c:xMode val="edge"/>
          <c:yMode val="edge"/>
          <c:x val="0.32878739349950581"/>
          <c:y val="4.922071810204025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reports'!$E$26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reports'!$F$26:$J$26</c:f>
              <c:numCache>
                <c:formatCode>#,##0</c:formatCode>
                <c:ptCount val="5"/>
                <c:pt idx="0">
                  <c:v>47014</c:v>
                </c:pt>
                <c:pt idx="1">
                  <c:v>46955</c:v>
                </c:pt>
                <c:pt idx="2" formatCode="General">
                  <c:v>12468</c:v>
                </c:pt>
                <c:pt idx="3" formatCode="General">
                  <c:v>915</c:v>
                </c:pt>
                <c:pt idx="4" formatCode="General">
                  <c:v>73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97A-4BBB-B05D-28C11AA03C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613440"/>
        <c:axId val="37469504"/>
      </c:barChart>
      <c:catAx>
        <c:axId val="47613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7469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746950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6134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Rams vs. Dallas Cowboys </a:t>
            </a:r>
            <a:endParaRPr lang="en-US"/>
          </a:p>
        </c:rich>
      </c:tx>
      <c:layout>
        <c:manualLayout>
          <c:xMode val="edge"/>
          <c:yMode val="edge"/>
          <c:x val="0.35945267945132436"/>
          <c:y val="7.064936220871045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reports'!$E$44</c:f>
              <c:strCache>
                <c:ptCount val="1"/>
                <c:pt idx="0">
                  <c:v>AUG 13 LAPD Off Duty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reports'!$F$44:$J$44</c:f>
              <c:numCache>
                <c:formatCode>#,##0</c:formatCode>
                <c:ptCount val="5"/>
                <c:pt idx="0">
                  <c:v>95</c:v>
                </c:pt>
                <c:pt idx="1">
                  <c:v>94</c:v>
                </c:pt>
                <c:pt idx="2">
                  <c:v>93</c:v>
                </c:pt>
                <c:pt idx="3">
                  <c:v>56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BAD-4CF5-A70E-6173E7803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7766528"/>
        <c:axId val="38160064"/>
      </c:barChart>
      <c:catAx>
        <c:axId val="47766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1600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1600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7665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For USC Fans and Their Furry Friends </a:t>
            </a:r>
            <a:endParaRPr lang="en-US"/>
          </a:p>
        </c:rich>
      </c:tx>
      <c:layout>
        <c:manualLayout>
          <c:xMode val="edge"/>
          <c:yMode val="edge"/>
          <c:x val="0.31112108709163461"/>
          <c:y val="6.88607521726832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reports'!$E$38</c:f>
              <c:strCache>
                <c:ptCount val="1"/>
                <c:pt idx="0">
                  <c:v>BKS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reports'!$F$37:$J$37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reports'!$F$38:$J$38</c:f>
              <c:numCache>
                <c:formatCode>#,##0</c:formatCode>
                <c:ptCount val="5"/>
                <c:pt idx="0">
                  <c:v>56783</c:v>
                </c:pt>
                <c:pt idx="1">
                  <c:v>56711</c:v>
                </c:pt>
                <c:pt idx="2">
                  <c:v>17582</c:v>
                </c:pt>
                <c:pt idx="3">
                  <c:v>1041</c:v>
                </c:pt>
                <c:pt idx="4">
                  <c:v>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29B-41E1-B641-7CCEE8B647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6462592"/>
        <c:axId val="49631168"/>
      </c:barChart>
      <c:catAx>
        <c:axId val="36462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6311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96311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64625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Rams vs. Dallas Cowboys </a:t>
            </a:r>
            <a:endParaRPr lang="en-US"/>
          </a:p>
        </c:rich>
      </c:tx>
      <c:layout>
        <c:manualLayout>
          <c:xMode val="edge"/>
          <c:yMode val="edge"/>
          <c:x val="0.36312907623597807"/>
          <c:y val="6.5991554165488117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reports'!$E$41</c:f>
              <c:strCache>
                <c:ptCount val="1"/>
                <c:pt idx="0">
                  <c:v>AUG 13 SGT List</c:v>
                </c:pt>
              </c:strCache>
            </c:strRef>
          </c:tx>
          <c:spPr>
            <a:solidFill>
              <a:srgbClr val="333399"/>
            </a:solidFill>
            <a:ln>
              <a:solidFill>
                <a:srgbClr val="333399"/>
              </a:solidFill>
            </a:ln>
          </c:spPr>
          <c:invertIfNegative val="0"/>
          <c:cat>
            <c:strRef>
              <c:f>'E-Mail Blast reports'!$F$40:$J$40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reports'!$F$41:$J$41</c:f>
              <c:numCache>
                <c:formatCode>#,##0</c:formatCode>
                <c:ptCount val="5"/>
                <c:pt idx="0">
                  <c:v>13</c:v>
                </c:pt>
                <c:pt idx="1">
                  <c:v>13</c:v>
                </c:pt>
                <c:pt idx="2">
                  <c:v>12</c:v>
                </c:pt>
                <c:pt idx="3">
                  <c:v>3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F36-4DF5-978A-F34E91D94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059904"/>
        <c:axId val="38164672"/>
      </c:barChart>
      <c:catAx>
        <c:axId val="480599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1646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816467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0599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Rams vs. Kansas City Chiefs </a:t>
            </a:r>
            <a:endParaRPr lang="en-US"/>
          </a:p>
        </c:rich>
      </c:tx>
      <c:layout>
        <c:manualLayout>
          <c:xMode val="edge"/>
          <c:yMode val="edge"/>
          <c:x val="0.34343783890495044"/>
          <c:y val="6.4761918360207824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reports'!$E$47</c:f>
              <c:strCache>
                <c:ptCount val="1"/>
                <c:pt idx="0">
                  <c:v>AUG 20 SGTS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reports'!$F$47:$J$47</c:f>
              <c:numCache>
                <c:formatCode>#,##0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11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6F2-425B-9E08-30C5AC1139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135680"/>
        <c:axId val="47309376"/>
      </c:barChart>
      <c:catAx>
        <c:axId val="48135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3093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30937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1356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August 20th Rams vs. Kansas City Chiefs </a:t>
            </a:r>
            <a:endParaRPr lang="en-US"/>
          </a:p>
        </c:rich>
      </c:tx>
      <c:layout>
        <c:manualLayout>
          <c:xMode val="edge"/>
          <c:yMode val="edge"/>
          <c:x val="0.29870826771653541"/>
          <c:y val="7.0000018372708236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reports'!$E$50</c:f>
              <c:strCache>
                <c:ptCount val="1"/>
                <c:pt idx="0">
                  <c:v>AUG 20 LAPD Officers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reports'!$F$43:$J$43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reports'!$F$50:$J$50</c:f>
              <c:numCache>
                <c:formatCode>#,##0</c:formatCode>
                <c:ptCount val="5"/>
                <c:pt idx="0">
                  <c:v>97</c:v>
                </c:pt>
                <c:pt idx="1">
                  <c:v>96</c:v>
                </c:pt>
                <c:pt idx="2">
                  <c:v>93</c:v>
                </c:pt>
                <c:pt idx="3">
                  <c:v>39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9B3-468A-B54D-7941F5B9DD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591872"/>
        <c:axId val="47311680"/>
      </c:barChart>
      <c:catAx>
        <c:axId val="48591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311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31168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#,##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59187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available work </a:t>
            </a:r>
            <a:endParaRPr lang="en-US"/>
          </a:p>
        </c:rich>
      </c:tx>
      <c:layout>
        <c:manualLayout>
          <c:xMode val="edge"/>
          <c:yMode val="edge"/>
          <c:x val="0.41167493438320207"/>
          <c:y val="5.6666681539811428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reports'!$E$53</c:f>
              <c:strCache>
                <c:ptCount val="1"/>
                <c:pt idx="0">
                  <c:v>All LAPD workers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reports'!$F$46:$J$46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reports'!$F$53:$J$53</c:f>
              <c:numCache>
                <c:formatCode>0</c:formatCode>
                <c:ptCount val="5"/>
                <c:pt idx="0">
                  <c:v>172</c:v>
                </c:pt>
                <c:pt idx="1">
                  <c:v>171</c:v>
                </c:pt>
                <c:pt idx="2" formatCode="0.00%">
                  <c:v>0</c:v>
                </c:pt>
                <c:pt idx="3" formatCode="0.00%">
                  <c:v>0</c:v>
                </c:pt>
                <c:pt idx="4" formatCode="General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0B5-4100-9C3A-02D74D4A5D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56736"/>
        <c:axId val="47313984"/>
      </c:barChart>
      <c:catAx>
        <c:axId val="487567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3139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31398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7567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available work</a:t>
            </a:r>
            <a:r>
              <a:rPr lang="en-US" sz="1200" b="0" i="0" u="none" strike="noStrike" baseline="0"/>
              <a:t> </a:t>
            </a:r>
            <a:endParaRPr lang="en-US"/>
          </a:p>
        </c:rich>
      </c:tx>
      <c:layout>
        <c:manualLayout>
          <c:xMode val="edge"/>
          <c:yMode val="edge"/>
          <c:x val="0.41256011916139718"/>
          <c:y val="6.7355750661509103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reports'!$E$56</c:f>
              <c:strCache>
                <c:ptCount val="1"/>
                <c:pt idx="0">
                  <c:v>All LAPD workers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reports'!$F$56:$J$56</c:f>
              <c:numCache>
                <c:formatCode>0</c:formatCode>
                <c:ptCount val="5"/>
                <c:pt idx="0">
                  <c:v>170</c:v>
                </c:pt>
                <c:pt idx="1">
                  <c:v>170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20-4079-A183-FB7F1CBA0C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770560"/>
        <c:axId val="47316288"/>
      </c:barChart>
      <c:catAx>
        <c:axId val="48770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3162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31628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7705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Rams vs. Kansas City Chiefs start time updated </a:t>
            </a:r>
            <a:endParaRPr lang="en-US"/>
          </a:p>
        </c:rich>
      </c:tx>
      <c:layout>
        <c:manualLayout>
          <c:xMode val="edge"/>
          <c:yMode val="edge"/>
          <c:x val="0.27137876214708651"/>
          <c:y val="6.442723976318262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reports'!$E$59</c:f>
              <c:strCache>
                <c:ptCount val="1"/>
                <c:pt idx="0">
                  <c:v>AUG 20 SGTS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reports'!$F$59:$J$59</c:f>
              <c:numCache>
                <c:formatCode>0</c:formatCode>
                <c:ptCount val="5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A01-47BC-A7AF-70E077B67D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952832"/>
        <c:axId val="47695552"/>
      </c:barChart>
      <c:catAx>
        <c:axId val="48952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695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695552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95283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August 20th Rams vs. Kansas City Chiefs updated start time </a:t>
            </a:r>
            <a:endParaRPr lang="en-US"/>
          </a:p>
        </c:rich>
      </c:tx>
      <c:layout>
        <c:manualLayout>
          <c:xMode val="edge"/>
          <c:yMode val="edge"/>
          <c:x val="0.24190859849296528"/>
          <c:y val="7.0284261559835595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reports'!$E$62</c:f>
              <c:strCache>
                <c:ptCount val="1"/>
                <c:pt idx="0">
                  <c:v>AUG 20 LAPD Officers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reports'!$F$62:$J$62</c:f>
              <c:numCache>
                <c:formatCode>0</c:formatCode>
                <c:ptCount val="5"/>
                <c:pt idx="0">
                  <c:v>96</c:v>
                </c:pt>
                <c:pt idx="1">
                  <c:v>96</c:v>
                </c:pt>
                <c:pt idx="2">
                  <c:v>91</c:v>
                </c:pt>
                <c:pt idx="3">
                  <c:v>32</c:v>
                </c:pt>
                <c:pt idx="4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B5C-46B8-80DF-BF893533BD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036288"/>
        <c:axId val="47697856"/>
      </c:barChart>
      <c:catAx>
        <c:axId val="49036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697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6978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036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Open Requests Aging Report</a:t>
            </a:r>
          </a:p>
        </c:rich>
      </c:tx>
      <c:layout>
        <c:manualLayout>
          <c:xMode val="edge"/>
          <c:yMode val="edge"/>
          <c:x val="0.23985927684965302"/>
          <c:y val="2.3391812865497075E-2"/>
        </c:manualLayout>
      </c:layout>
      <c:overlay val="0"/>
      <c:spPr>
        <a:noFill/>
        <a:ln w="25400"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9400386147600701"/>
          <c:y val="0.14912323283086859"/>
          <c:w val="0.76543341709624579"/>
          <c:h val="0.67544052517511077"/>
        </c:manualLayout>
      </c:layout>
      <c:barChart>
        <c:barDir val="col"/>
        <c:grouping val="clustered"/>
        <c:varyColors val="0"/>
        <c:ser>
          <c:idx val="0"/>
          <c:order val="0"/>
          <c:tx>
            <c:v># of requests</c:v>
          </c:tx>
          <c:spPr>
            <a:solidFill>
              <a:srgbClr val="333399"/>
            </a:solidFill>
            <a:ln>
              <a:noFill/>
            </a:ln>
            <a:effectLst/>
          </c:spPr>
          <c:invertIfNegative val="0"/>
          <c:cat>
            <c:strRef>
              <c:f>Summary!$A$2:$A$5</c:f>
              <c:strCache>
                <c:ptCount val="4"/>
                <c:pt idx="0">
                  <c:v>0-7  Days</c:v>
                </c:pt>
                <c:pt idx="1">
                  <c:v>8-14 Days</c:v>
                </c:pt>
                <c:pt idx="2">
                  <c:v>15-21 Days</c:v>
                </c:pt>
                <c:pt idx="3">
                  <c:v>21+ Days</c:v>
                </c:pt>
              </c:strCache>
            </c:strRef>
          </c:cat>
          <c:val>
            <c:numRef>
              <c:f>Summary!$B$2:$B$5</c:f>
              <c:numCache>
                <c:formatCode>General</c:formatCode>
                <c:ptCount val="4"/>
                <c:pt idx="0">
                  <c:v>59</c:v>
                </c:pt>
                <c:pt idx="1">
                  <c:v>38</c:v>
                </c:pt>
                <c:pt idx="2">
                  <c:v>11</c:v>
                </c:pt>
                <c:pt idx="3">
                  <c:v>170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641-4D1D-B020-7D95F7B7EA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099456"/>
        <c:axId val="113160704"/>
      </c:barChart>
      <c:catAx>
        <c:axId val="3809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rgbClr val="80808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13160704"/>
        <c:crosses val="autoZero"/>
        <c:auto val="1"/>
        <c:lblAlgn val="ctr"/>
        <c:lblOffset val="100"/>
        <c:noMultiLvlLbl val="0"/>
      </c:catAx>
      <c:valAx>
        <c:axId val="113160704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rgbClr val="808080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# of Requests</a:t>
                </a:r>
              </a:p>
            </c:rich>
          </c:tx>
          <c:layout/>
          <c:overlay val="0"/>
          <c:spPr>
            <a:noFill/>
            <a:ln w="25400"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 w="3175" cap="flat" cmpd="sng" algn="ctr">
            <a:solidFill>
              <a:srgbClr val="808080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09945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3175" cap="flat" cmpd="sng" algn="ctr">
            <a:solidFill>
              <a:srgbClr val="808080"/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000" b="0" i="0" u="none" strike="noStrike" kern="1200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  <a:effectLst/>
      </c:spPr>
    </c:plotArea>
    <c:plotVisOnly val="1"/>
    <c:dispBlanksAs val="gap"/>
    <c:showDLblsOverMax val="0"/>
  </c:chart>
  <c:spPr>
    <a:solidFill>
      <a:srgbClr val="FFFFFF"/>
    </a:solidFill>
    <a:ln w="3175" cap="flat" cmpd="sng" algn="ctr">
      <a:solidFill>
        <a:srgbClr val="808080"/>
      </a:solidFill>
      <a:prstDash val="solid"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Introducing Coliseum STEM Tours! </a:t>
            </a:r>
            <a:endParaRPr lang="en-US"/>
          </a:p>
        </c:rich>
      </c:tx>
      <c:layout>
        <c:manualLayout>
          <c:xMode val="edge"/>
          <c:yMode val="edge"/>
          <c:x val="0.33532996061922943"/>
          <c:y val="6.149872886485614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reports'!$E$65</c:f>
              <c:strCache>
                <c:ptCount val="1"/>
                <c:pt idx="0">
                  <c:v>Private School List_30miles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reports'!$F$65:$J$65</c:f>
              <c:numCache>
                <c:formatCode>0</c:formatCode>
                <c:ptCount val="5"/>
                <c:pt idx="0">
                  <c:v>1360</c:v>
                </c:pt>
                <c:pt idx="1">
                  <c:v>1295</c:v>
                </c:pt>
                <c:pt idx="2">
                  <c:v>314</c:v>
                </c:pt>
                <c:pt idx="3">
                  <c:v>75</c:v>
                </c:pt>
                <c:pt idx="4">
                  <c:v>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215-4E1D-A678-E33B0BA6FC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168384"/>
        <c:axId val="47700160"/>
      </c:barChart>
      <c:catAx>
        <c:axId val="4916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770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700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1683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LAST CHANCE TO RSVP- Please join us as a guest of the Los Angeles Memorial Coliseum </a:t>
            </a:r>
            <a:endParaRPr lang="en-US"/>
          </a:p>
        </c:rich>
      </c:tx>
      <c:layout>
        <c:manualLayout>
          <c:xMode val="edge"/>
          <c:yMode val="edge"/>
          <c:x val="0.12485877402356456"/>
          <c:y val="5.271320832508968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reports'!$E$68</c:f>
              <c:strCache>
                <c:ptCount val="1"/>
                <c:pt idx="0">
                  <c:v>Hospitality Invite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reports'!$F$68:$J$68</c:f>
              <c:numCache>
                <c:formatCode>0</c:formatCode>
                <c:ptCount val="5"/>
                <c:pt idx="0">
                  <c:v>133</c:v>
                </c:pt>
                <c:pt idx="1">
                  <c:v>123</c:v>
                </c:pt>
                <c:pt idx="2">
                  <c:v>68</c:v>
                </c:pt>
                <c:pt idx="3">
                  <c:v>27</c:v>
                </c:pt>
                <c:pt idx="4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DAE-4996-9458-3C4D472EAC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255936"/>
        <c:axId val="48865856"/>
      </c:barChart>
      <c:catAx>
        <c:axId val="4925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86585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865856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25593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September 10th USC vs. Utah State </a:t>
            </a:r>
            <a:endParaRPr lang="en-US"/>
          </a:p>
        </c:rich>
      </c:tx>
      <c:layout>
        <c:manualLayout>
          <c:xMode val="edge"/>
          <c:yMode val="edge"/>
          <c:x val="0.33303880843009598"/>
          <c:y val="7.6141300914018439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reports'!$E$71</c:f>
              <c:strCache>
                <c:ptCount val="1"/>
                <c:pt idx="0">
                  <c:v>USC September 10 Sergeants List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reports'!$F$71:$J$71</c:f>
              <c:numCache>
                <c:formatCode>0</c:formatCode>
                <c:ptCount val="5"/>
                <c:pt idx="0">
                  <c:v>17</c:v>
                </c:pt>
                <c:pt idx="1">
                  <c:v>17</c:v>
                </c:pt>
                <c:pt idx="2">
                  <c:v>16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20F-46D0-B6EE-1E4D3759A6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373248"/>
        <c:axId val="48868160"/>
      </c:barChart>
      <c:catAx>
        <c:axId val="4837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868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868160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3732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USC vs. UTAH STATE </a:t>
            </a:r>
            <a:endParaRPr lang="en-US"/>
          </a:p>
        </c:rich>
      </c:tx>
      <c:layout>
        <c:manualLayout>
          <c:xMode val="edge"/>
          <c:yMode val="edge"/>
          <c:x val="0.42484671025414894"/>
          <c:y val="7.321278934040234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reports'!$E$74</c:f>
              <c:strCache>
                <c:ptCount val="1"/>
                <c:pt idx="0">
                  <c:v>USC September 10 Early Crew List LAPD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reports'!$F$74:$J$74</c:f>
              <c:numCache>
                <c:formatCode>0</c:formatCode>
                <c:ptCount val="5"/>
                <c:pt idx="0">
                  <c:v>7</c:v>
                </c:pt>
                <c:pt idx="1">
                  <c:v>7</c:v>
                </c:pt>
                <c:pt idx="2">
                  <c:v>6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1AD-4AFF-9851-C62F30263C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8550912"/>
        <c:axId val="48870464"/>
      </c:barChart>
      <c:catAx>
        <c:axId val="48550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8704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870464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5509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i="0" u="none" strike="noStrike" baseline="0">
                <a:effectLst/>
              </a:rPr>
              <a:t>USC vs. UTAH STATE </a:t>
            </a:r>
            <a:endParaRPr lang="en-US"/>
          </a:p>
        </c:rich>
      </c:tx>
      <c:layout>
        <c:manualLayout>
          <c:xMode val="edge"/>
          <c:yMode val="edge"/>
          <c:x val="0.39861214320300237"/>
          <c:y val="8.1998305153141521E-2"/>
        </c:manualLayout>
      </c:layout>
      <c:overlay val="1"/>
    </c:title>
    <c:autoTitleDeleted val="0"/>
    <c:plotArea>
      <c:layout>
        <c:manualLayout>
          <c:layoutTarget val="inner"/>
          <c:xMode val="edge"/>
          <c:yMode val="edge"/>
          <c:x val="0.20786263912291186"/>
          <c:y val="0.20047846074891992"/>
          <c:w val="0.76925543612416281"/>
          <c:h val="0.660399635408208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'E-Mail Blast reports'!$E$77</c:f>
              <c:strCache>
                <c:ptCount val="1"/>
                <c:pt idx="0">
                  <c:v>USAC September 10 All LAPD Officers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'E-Mail Blast reports'!$F$4:$J$4</c:f>
              <c:strCache>
                <c:ptCount val="5"/>
                <c:pt idx="0">
                  <c:v>Total Sent</c:v>
                </c:pt>
                <c:pt idx="1">
                  <c:v>Total delivered</c:v>
                </c:pt>
                <c:pt idx="2">
                  <c:v>Unique Opens</c:v>
                </c:pt>
                <c:pt idx="3">
                  <c:v>Unique Clicks</c:v>
                </c:pt>
                <c:pt idx="4">
                  <c:v>Unsubscribes</c:v>
                </c:pt>
              </c:strCache>
            </c:strRef>
          </c:cat>
          <c:val>
            <c:numRef>
              <c:f>'E-Mail Blast reports'!$F$77:$J$77</c:f>
              <c:numCache>
                <c:formatCode>0</c:formatCode>
                <c:ptCount val="5"/>
                <c:pt idx="0">
                  <c:v>107</c:v>
                </c:pt>
                <c:pt idx="1">
                  <c:v>107</c:v>
                </c:pt>
                <c:pt idx="2">
                  <c:v>105</c:v>
                </c:pt>
                <c:pt idx="3">
                  <c:v>46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FD4-4027-98CE-2FBBD03B83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9698816"/>
        <c:axId val="48872768"/>
      </c:barChart>
      <c:catAx>
        <c:axId val="4969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88727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887276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0" sourceLinked="1"/>
        <c:majorTickMark val="none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49698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en-US"/>
              <a:t>Customer Satisfaction</a:t>
            </a:r>
          </a:p>
        </c:rich>
      </c:tx>
      <c:layout>
        <c:manualLayout>
          <c:xMode val="edge"/>
          <c:yMode val="edge"/>
          <c:x val="0.37216887289023476"/>
          <c:y val="3.1413652719103735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26862938130402"/>
          <c:y val="0.17015728556181181"/>
          <c:w val="0.84466152890740187"/>
          <c:h val="0.5916237928764531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9999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numRef>
              <c:f>Sheet1!$A$3:$A$12</c:f>
              <c:numCache>
                <c:formatCode>[$-409]mmm\-yy;@</c:formatCode>
                <c:ptCount val="10"/>
                <c:pt idx="0">
                  <c:v>42323</c:v>
                </c:pt>
                <c:pt idx="1">
                  <c:v>42353</c:v>
                </c:pt>
                <c:pt idx="2">
                  <c:v>42385</c:v>
                </c:pt>
                <c:pt idx="3">
                  <c:v>42417</c:v>
                </c:pt>
                <c:pt idx="4">
                  <c:v>42446</c:v>
                </c:pt>
                <c:pt idx="5">
                  <c:v>42477</c:v>
                </c:pt>
                <c:pt idx="6">
                  <c:v>42521</c:v>
                </c:pt>
                <c:pt idx="7">
                  <c:v>42536</c:v>
                </c:pt>
                <c:pt idx="8" formatCode="mmm\-yy">
                  <c:v>42552</c:v>
                </c:pt>
                <c:pt idx="9">
                  <c:v>42597</c:v>
                </c:pt>
              </c:numCache>
            </c:numRef>
          </c:cat>
          <c:val>
            <c:numRef>
              <c:f>Sheet1!$B$3:$B$12</c:f>
              <c:numCache>
                <c:formatCode>General</c:formatCode>
                <c:ptCount val="10"/>
                <c:pt idx="0">
                  <c:v>98</c:v>
                </c:pt>
                <c:pt idx="1">
                  <c:v>100</c:v>
                </c:pt>
                <c:pt idx="2">
                  <c:v>98</c:v>
                </c:pt>
                <c:pt idx="3">
                  <c:v>98</c:v>
                </c:pt>
                <c:pt idx="4">
                  <c:v>97</c:v>
                </c:pt>
                <c:pt idx="5">
                  <c:v>97</c:v>
                </c:pt>
                <c:pt idx="6">
                  <c:v>97</c:v>
                </c:pt>
                <c:pt idx="7">
                  <c:v>96</c:v>
                </c:pt>
                <c:pt idx="8">
                  <c:v>97</c:v>
                </c:pt>
                <c:pt idx="9">
                  <c:v>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BEB-4302-9F73-888B7DCBCD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3259392"/>
        <c:axId val="49628864"/>
      </c:barChart>
      <c:dateAx>
        <c:axId val="432593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Month</a:t>
                </a:r>
              </a:p>
            </c:rich>
          </c:tx>
          <c:layout>
            <c:manualLayout>
              <c:xMode val="edge"/>
              <c:yMode val="edge"/>
              <c:x val="0.52427267311493908"/>
              <c:y val="0.90314251567423154"/>
            </c:manualLayout>
          </c:layout>
          <c:overlay val="0"/>
          <c:spPr>
            <a:noFill/>
            <a:ln w="25400">
              <a:noFill/>
            </a:ln>
          </c:spPr>
        </c:title>
        <c:numFmt formatCode="mmm\-yy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9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9628864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496288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 sz="87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/>
                  <a:t>Percentage</a:t>
                </a:r>
              </a:p>
            </c:rich>
          </c:tx>
          <c:layout>
            <c:manualLayout>
              <c:xMode val="edge"/>
              <c:yMode val="edge"/>
              <c:x val="2.589000854888588E-2"/>
              <c:y val="0.3743460282359859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3259392"/>
        <c:crosses val="autoZero"/>
        <c:crossBetween val="between"/>
      </c:valAx>
      <c:spPr>
        <a:solidFill>
          <a:srgbClr val="C0C0C0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9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Status</a:t>
            </a:r>
          </a:p>
        </c:rich>
      </c:tx>
      <c:layout>
        <c:manualLayout>
          <c:xMode val="edge"/>
          <c:yMode val="edge"/>
          <c:x val="0.26169866166819694"/>
          <c:y val="2.027027027027027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8476939924495693E-2"/>
          <c:y val="0.1924755248446795"/>
          <c:w val="0.83782604760611823"/>
          <c:h val="0.68918918918918914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IssueList!$K$22:$K$28</c:f>
              <c:strCache>
                <c:ptCount val="7"/>
                <c:pt idx="0">
                  <c:v>Open</c:v>
                </c:pt>
                <c:pt idx="1">
                  <c:v>Completed</c:v>
                </c:pt>
                <c:pt idx="2">
                  <c:v>Assigned to Level 2</c:v>
                </c:pt>
                <c:pt idx="3">
                  <c:v>Assigned to Vendor</c:v>
                </c:pt>
                <c:pt idx="4">
                  <c:v>Waiting for User</c:v>
                </c:pt>
                <c:pt idx="5">
                  <c:v>No Response</c:v>
                </c:pt>
                <c:pt idx="6">
                  <c:v>In Progress</c:v>
                </c:pt>
              </c:strCache>
            </c:strRef>
          </c:cat>
          <c:val>
            <c:numRef>
              <c:f>IssueList!$L$22:$L$28</c:f>
              <c:numCache>
                <c:formatCode>General</c:formatCode>
                <c:ptCount val="7"/>
                <c:pt idx="0">
                  <c:v>0</c:v>
                </c:pt>
                <c:pt idx="1">
                  <c:v>47</c:v>
                </c:pt>
                <c:pt idx="2">
                  <c:v>38</c:v>
                </c:pt>
                <c:pt idx="3">
                  <c:v>0</c:v>
                </c:pt>
                <c:pt idx="4">
                  <c:v>8</c:v>
                </c:pt>
                <c:pt idx="5">
                  <c:v>0</c:v>
                </c:pt>
                <c:pt idx="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C47-4C5E-A533-53157AD35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202816"/>
        <c:axId val="113163008"/>
      </c:barChart>
      <c:catAx>
        <c:axId val="392028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113163008"/>
        <c:crosses val="autoZero"/>
        <c:auto val="1"/>
        <c:lblAlgn val="ctr"/>
        <c:lblOffset val="100"/>
        <c:noMultiLvlLbl val="0"/>
      </c:catAx>
      <c:valAx>
        <c:axId val="113163008"/>
        <c:scaling>
          <c:orientation val="minMax"/>
        </c:scaling>
        <c:delete val="0"/>
        <c:axPos val="l"/>
        <c:majorGridlines>
          <c:spPr>
            <a:ln w="3175">
              <a:solidFill>
                <a:srgbClr val="80808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808080"/>
            </a:solidFill>
            <a:prstDash val="solid"/>
          </a:ln>
        </c:spPr>
        <c:crossAx val="39202816"/>
        <c:crosses val="autoZero"/>
        <c:crossBetween val="between"/>
      </c:valAx>
      <c:spPr>
        <a:solidFill>
          <a:srgbClr val="FFFFFF"/>
        </a:solidFill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808080"/>
      </a:solidFill>
      <a:prstDash val="solid"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# of Web Requests Opened By Unit</a:t>
            </a:r>
          </a:p>
        </c:rich>
      </c:tx>
      <c:layout>
        <c:manualLayout>
          <c:xMode val="edge"/>
          <c:yMode val="edge"/>
          <c:x val="0.28849270664505677"/>
          <c:y val="3.0878895671225138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8.7911014024391984E-2"/>
          <c:y val="0.19189828922937366"/>
          <c:w val="0.89141004862236617"/>
          <c:h val="0.546318923413982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IssueList!$L$1</c:f>
              <c:strCache>
                <c:ptCount val="1"/>
                <c:pt idx="0">
                  <c:v>#Tickets</c:v>
                </c:pt>
              </c:strCache>
            </c:strRef>
          </c:tx>
          <c:spPr>
            <a:solidFill>
              <a:srgbClr val="00009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IssueList!$K$2:$K$19</c:f>
              <c:strCache>
                <c:ptCount val="18"/>
                <c:pt idx="0">
                  <c:v>Bookstore</c:v>
                </c:pt>
                <c:pt idx="1">
                  <c:v>Custom Publishing</c:v>
                </c:pt>
                <c:pt idx="2">
                  <c:v>Accounting</c:v>
                </c:pt>
                <c:pt idx="3">
                  <c:v>Housing</c:v>
                </c:pt>
                <c:pt idx="4">
                  <c:v>Human Resources</c:v>
                </c:pt>
                <c:pt idx="5">
                  <c:v>Design Studio</c:v>
                </c:pt>
                <c:pt idx="6">
                  <c:v>Executive</c:v>
                </c:pt>
                <c:pt idx="7">
                  <c:v>Hospitality</c:v>
                </c:pt>
                <c:pt idx="8">
                  <c:v>Weddings</c:v>
                </c:pt>
                <c:pt idx="9">
                  <c:v>Transportation</c:v>
                </c:pt>
                <c:pt idx="10">
                  <c:v>Other</c:v>
                </c:pt>
                <c:pt idx="11">
                  <c:v>Athletics</c:v>
                </c:pt>
                <c:pt idx="12">
                  <c:v>Information Technology</c:v>
                </c:pt>
                <c:pt idx="13">
                  <c:v>Auxiliary Services</c:v>
                </c:pt>
                <c:pt idx="14">
                  <c:v>Flower Shop</c:v>
                </c:pt>
                <c:pt idx="15">
                  <c:v>Radisson</c:v>
                </c:pt>
                <c:pt idx="16">
                  <c:v>Coliseum</c:v>
                </c:pt>
                <c:pt idx="17">
                  <c:v>Figueroa Press</c:v>
                </c:pt>
              </c:strCache>
            </c:strRef>
          </c:cat>
          <c:val>
            <c:numRef>
              <c:f>IssueList!$L$2:$L$19</c:f>
              <c:numCache>
                <c:formatCode>General</c:formatCode>
                <c:ptCount val="18"/>
                <c:pt idx="0">
                  <c:v>12</c:v>
                </c:pt>
                <c:pt idx="1">
                  <c:v>0</c:v>
                </c:pt>
                <c:pt idx="2">
                  <c:v>1</c:v>
                </c:pt>
                <c:pt idx="3">
                  <c:v>8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47</c:v>
                </c:pt>
                <c:pt idx="8">
                  <c:v>0</c:v>
                </c:pt>
                <c:pt idx="9">
                  <c:v>7</c:v>
                </c:pt>
                <c:pt idx="10">
                  <c:v>4</c:v>
                </c:pt>
                <c:pt idx="11">
                  <c:v>0</c:v>
                </c:pt>
                <c:pt idx="12">
                  <c:v>0</c:v>
                </c:pt>
                <c:pt idx="13">
                  <c:v>11</c:v>
                </c:pt>
                <c:pt idx="14">
                  <c:v>0</c:v>
                </c:pt>
                <c:pt idx="15">
                  <c:v>0</c:v>
                </c:pt>
                <c:pt idx="16">
                  <c:v>4</c:v>
                </c:pt>
                <c:pt idx="17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DA-4C8B-BCC2-4B977E389A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248896"/>
        <c:axId val="82420864"/>
      </c:barChart>
      <c:catAx>
        <c:axId val="392488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27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42086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82420864"/>
        <c:scaling>
          <c:orientation val="minMax"/>
        </c:scaling>
        <c:delete val="0"/>
        <c:axPos val="l"/>
        <c:majorGridlines>
          <c:spPr>
            <a:ln w="3175">
              <a:solidFill>
                <a:srgbClr val="000000"/>
              </a:solidFill>
              <a:prstDash val="solid"/>
            </a:ln>
          </c:spPr>
        </c:majorGridlines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924889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solidFill>
      <a:srgbClr val="FFFFFF"/>
    </a:solidFill>
    <a:ln w="3175">
      <a:solidFill>
        <a:srgbClr val="000000"/>
      </a:solidFill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BU Main Sites</a:t>
            </a:r>
          </a:p>
        </c:rich>
      </c:tx>
      <c:layout>
        <c:manualLayout>
          <c:xMode val="edge"/>
          <c:yMode val="edge"/>
          <c:x val="0.17625913912368921"/>
          <c:y val="1.897023797475187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13548994706985598"/>
          <c:y val="0.10709676456208314"/>
          <c:w val="0.83460949464012546"/>
          <c:h val="0.4987146529562983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Visits'!$C$1</c:f>
              <c:strCache>
                <c:ptCount val="1"/>
                <c:pt idx="0">
                  <c:v>Mar-16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Visits'!$C$2:$C$8</c:f>
              <c:numCache>
                <c:formatCode>#,##0</c:formatCode>
                <c:ptCount val="7"/>
                <c:pt idx="0">
                  <c:v>1045</c:v>
                </c:pt>
                <c:pt idx="1">
                  <c:v>41369</c:v>
                </c:pt>
                <c:pt idx="2">
                  <c:v>42314</c:v>
                </c:pt>
                <c:pt idx="3">
                  <c:v>34915</c:v>
                </c:pt>
                <c:pt idx="4">
                  <c:v>42190</c:v>
                </c:pt>
                <c:pt idx="5">
                  <c:v>0</c:v>
                </c:pt>
                <c:pt idx="6">
                  <c:v>30569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C7-4425-B9DE-5CB78A69FE0C}"/>
            </c:ext>
          </c:extLst>
        </c:ser>
        <c:ser>
          <c:idx val="2"/>
          <c:order val="1"/>
          <c:tx>
            <c:strRef>
              <c:f>'Web Visits'!$D$1</c:f>
              <c:strCache>
                <c:ptCount val="1"/>
                <c:pt idx="0">
                  <c:v>April-16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Visits'!$D$2:$D$8</c:f>
              <c:numCache>
                <c:formatCode>#,##0</c:formatCode>
                <c:ptCount val="7"/>
                <c:pt idx="0">
                  <c:v>1204</c:v>
                </c:pt>
                <c:pt idx="1">
                  <c:v>45806</c:v>
                </c:pt>
                <c:pt idx="2">
                  <c:v>60889</c:v>
                </c:pt>
                <c:pt idx="3">
                  <c:v>39713</c:v>
                </c:pt>
                <c:pt idx="4">
                  <c:v>44228</c:v>
                </c:pt>
                <c:pt idx="5">
                  <c:v>0</c:v>
                </c:pt>
                <c:pt idx="6">
                  <c:v>47134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C7-4425-B9DE-5CB78A69FE0C}"/>
            </c:ext>
          </c:extLst>
        </c:ser>
        <c:ser>
          <c:idx val="0"/>
          <c:order val="2"/>
          <c:tx>
            <c:strRef>
              <c:f>'Web Visits'!$E$1</c:f>
              <c:strCache>
                <c:ptCount val="1"/>
                <c:pt idx="0">
                  <c:v>May-16</c:v>
                </c:pt>
              </c:strCache>
            </c:strRef>
          </c:tx>
          <c:spPr>
            <a:solidFill>
              <a:srgbClr val="FF0000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Visits'!$E$2:$E$8</c:f>
              <c:numCache>
                <c:formatCode>#,##0</c:formatCode>
                <c:ptCount val="7"/>
                <c:pt idx="0">
                  <c:v>1145</c:v>
                </c:pt>
                <c:pt idx="1">
                  <c:v>37914</c:v>
                </c:pt>
                <c:pt idx="2">
                  <c:v>52092</c:v>
                </c:pt>
                <c:pt idx="3">
                  <c:v>23658</c:v>
                </c:pt>
                <c:pt idx="4">
                  <c:v>46236</c:v>
                </c:pt>
                <c:pt idx="5">
                  <c:v>0</c:v>
                </c:pt>
                <c:pt idx="6">
                  <c:v>20462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A2C7-4425-B9DE-5CB78A69FE0C}"/>
            </c:ext>
          </c:extLst>
        </c:ser>
        <c:ser>
          <c:idx val="3"/>
          <c:order val="3"/>
          <c:tx>
            <c:strRef>
              <c:f>'Web Visits'!$F$1</c:f>
              <c:strCache>
                <c:ptCount val="1"/>
                <c:pt idx="0">
                  <c:v>June-16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Visits'!$F$2:$F$8</c:f>
              <c:numCache>
                <c:formatCode>#,##0</c:formatCode>
                <c:ptCount val="7"/>
                <c:pt idx="0">
                  <c:v>962</c:v>
                </c:pt>
                <c:pt idx="1">
                  <c:v>22992</c:v>
                </c:pt>
                <c:pt idx="2">
                  <c:v>33307</c:v>
                </c:pt>
                <c:pt idx="3">
                  <c:v>10379</c:v>
                </c:pt>
                <c:pt idx="4">
                  <c:v>37806</c:v>
                </c:pt>
                <c:pt idx="5">
                  <c:v>0</c:v>
                </c:pt>
                <c:pt idx="6">
                  <c:v>30853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A2C7-4425-B9DE-5CB78A69FE0C}"/>
            </c:ext>
          </c:extLst>
        </c:ser>
        <c:ser>
          <c:idx val="4"/>
          <c:order val="4"/>
          <c:tx>
            <c:strRef>
              <c:f>'Web Visits'!$G$1</c:f>
              <c:strCache>
                <c:ptCount val="1"/>
                <c:pt idx="0">
                  <c:v>Jul-16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Visits'!$G$2:$G$8</c:f>
              <c:numCache>
                <c:formatCode>#,##0</c:formatCode>
                <c:ptCount val="7"/>
                <c:pt idx="0">
                  <c:v>955</c:v>
                </c:pt>
                <c:pt idx="1">
                  <c:v>26744</c:v>
                </c:pt>
                <c:pt idx="2">
                  <c:v>32927</c:v>
                </c:pt>
                <c:pt idx="3">
                  <c:v>11268</c:v>
                </c:pt>
                <c:pt idx="4">
                  <c:v>38237</c:v>
                </c:pt>
                <c:pt idx="5">
                  <c:v>0</c:v>
                </c:pt>
                <c:pt idx="6">
                  <c:v>43401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2C7-4425-B9DE-5CB78A69FE0C}"/>
            </c:ext>
          </c:extLst>
        </c:ser>
        <c:ser>
          <c:idx val="5"/>
          <c:order val="5"/>
          <c:tx>
            <c:strRef>
              <c:f>'Web Visits'!$H$1</c:f>
              <c:strCache>
                <c:ptCount val="1"/>
                <c:pt idx="0">
                  <c:v>Aug-16</c:v>
                </c:pt>
              </c:strCache>
            </c:strRef>
          </c:tx>
          <c:invertIfNegative val="0"/>
          <c:cat>
            <c:strRef>
              <c:f>'Web Visits'!$B$2:$B$8</c:f>
              <c:strCache>
                <c:ptCount val="7"/>
                <c:pt idx="0">
                  <c:v>aux.usc.edu</c:v>
                </c:pt>
                <c:pt idx="1">
                  <c:v>Bookstore</c:v>
                </c:pt>
                <c:pt idx="2">
                  <c:v>Housing</c:v>
                </c:pt>
                <c:pt idx="3">
                  <c:v>Hospitality</c:v>
                </c:pt>
                <c:pt idx="4">
                  <c:v>Transportation</c:v>
                </c:pt>
                <c:pt idx="5">
                  <c:v>BKS - Other (Flower shop)</c:v>
                </c:pt>
                <c:pt idx="6">
                  <c:v>Coliseum</c:v>
                </c:pt>
              </c:strCache>
            </c:strRef>
          </c:cat>
          <c:val>
            <c:numRef>
              <c:f>'Web Visits'!$H$2:$H$8</c:f>
              <c:numCache>
                <c:formatCode>#,##0</c:formatCode>
                <c:ptCount val="7"/>
                <c:pt idx="0">
                  <c:v>1359</c:v>
                </c:pt>
                <c:pt idx="1">
                  <c:v>48649</c:v>
                </c:pt>
                <c:pt idx="2">
                  <c:v>47333</c:v>
                </c:pt>
                <c:pt idx="3">
                  <c:v>30216</c:v>
                </c:pt>
                <c:pt idx="4">
                  <c:v>80352</c:v>
                </c:pt>
                <c:pt idx="5">
                  <c:v>0</c:v>
                </c:pt>
                <c:pt idx="6">
                  <c:v>108176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A2C7-4425-B9DE-5CB78A69FE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8999552"/>
        <c:axId val="82423168"/>
      </c:barChart>
      <c:catAx>
        <c:axId val="38999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423168"/>
        <c:crosses val="autoZero"/>
        <c:auto val="1"/>
        <c:lblAlgn val="ctr"/>
        <c:lblOffset val="100"/>
        <c:noMultiLvlLbl val="0"/>
      </c:catAx>
      <c:valAx>
        <c:axId val="8242316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/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9995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HSP Micro Sites</a:t>
            </a:r>
          </a:p>
        </c:rich>
      </c:tx>
      <c:layout>
        <c:manualLayout>
          <c:xMode val="edge"/>
          <c:yMode val="edge"/>
          <c:x val="0.1474822032138069"/>
          <c:y val="2.455346927787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187055943514431"/>
          <c:y val="0.11583880604606682"/>
          <c:w val="0.70143946492758769"/>
          <c:h val="0.470086451001708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'Web Visits'!$B$13</c:f>
              <c:strCache>
                <c:ptCount val="1"/>
                <c:pt idx="0">
                  <c:v>McKays</c:v>
                </c:pt>
              </c:strCache>
            </c:strRef>
          </c:tx>
          <c:spPr>
            <a:solidFill>
              <a:srgbClr val="FF000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Visits'!$C$13:$H$13</c:f>
              <c:numCache>
                <c:formatCode>General</c:formatCode>
                <c:ptCount val="6"/>
                <c:pt idx="0">
                  <c:v>1816</c:v>
                </c:pt>
                <c:pt idx="1">
                  <c:v>1625</c:v>
                </c:pt>
                <c:pt idx="2">
                  <c:v>1459</c:v>
                </c:pt>
                <c:pt idx="3">
                  <c:v>1193</c:v>
                </c:pt>
                <c:pt idx="4">
                  <c:v>648</c:v>
                </c:pt>
                <c:pt idx="5">
                  <c:v>885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C32-4A28-BF7F-94040446FD4A}"/>
            </c:ext>
          </c:extLst>
        </c:ser>
        <c:ser>
          <c:idx val="1"/>
          <c:order val="1"/>
          <c:tx>
            <c:strRef>
              <c:f>'Web Visits'!$B$14</c:f>
              <c:strCache>
                <c:ptCount val="1"/>
                <c:pt idx="0">
                  <c:v>The Lab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Visits'!$C$14:$H$14</c:f>
              <c:numCache>
                <c:formatCode>General</c:formatCode>
                <c:ptCount val="6"/>
                <c:pt idx="0">
                  <c:v>3365</c:v>
                </c:pt>
                <c:pt idx="1">
                  <c:v>2741</c:v>
                </c:pt>
                <c:pt idx="2">
                  <c:v>2274</c:v>
                </c:pt>
                <c:pt idx="3">
                  <c:v>2516</c:v>
                </c:pt>
                <c:pt idx="4">
                  <c:v>1295</c:v>
                </c:pt>
                <c:pt idx="5">
                  <c:v>2257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C32-4A28-BF7F-94040446FD4A}"/>
            </c:ext>
          </c:extLst>
        </c:ser>
        <c:ser>
          <c:idx val="3"/>
          <c:order val="2"/>
          <c:tx>
            <c:strRef>
              <c:f>'Web Visits'!$B$15</c:f>
              <c:strCache>
                <c:ptCount val="1"/>
                <c:pt idx="0">
                  <c:v>Moreton Fig</c:v>
                </c:pt>
              </c:strCache>
            </c:strRef>
          </c:tx>
          <c:spPr>
            <a:solidFill>
              <a:srgbClr val="CCFFFF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Visits'!$C$15:$H$15</c:f>
              <c:numCache>
                <c:formatCode>General</c:formatCode>
                <c:ptCount val="6"/>
                <c:pt idx="0">
                  <c:v>1978</c:v>
                </c:pt>
                <c:pt idx="1">
                  <c:v>1933</c:v>
                </c:pt>
                <c:pt idx="2">
                  <c:v>1330</c:v>
                </c:pt>
                <c:pt idx="3">
                  <c:v>966</c:v>
                </c:pt>
                <c:pt idx="4">
                  <c:v>626</c:v>
                </c:pt>
                <c:pt idx="5">
                  <c:v>1035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C32-4A28-BF7F-94040446FD4A}"/>
            </c:ext>
          </c:extLst>
        </c:ser>
        <c:ser>
          <c:idx val="4"/>
          <c:order val="3"/>
          <c:tx>
            <c:strRef>
              <c:f>'Web Visits'!$B$16</c:f>
              <c:strCache>
                <c:ptCount val="1"/>
                <c:pt idx="0">
                  <c:v>Rosso Oro's Pizzeria</c:v>
                </c:pt>
              </c:strCache>
            </c:strRef>
          </c:tx>
          <c:spPr>
            <a:solidFill>
              <a:srgbClr val="660066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Visits'!$C$16:$H$16</c:f>
              <c:numCache>
                <c:formatCode>General</c:formatCode>
                <c:ptCount val="6"/>
                <c:pt idx="0">
                  <c:v>626</c:v>
                </c:pt>
                <c:pt idx="1">
                  <c:v>621</c:v>
                </c:pt>
                <c:pt idx="2">
                  <c:v>481</c:v>
                </c:pt>
                <c:pt idx="3">
                  <c:v>400</c:v>
                </c:pt>
                <c:pt idx="4">
                  <c:v>348</c:v>
                </c:pt>
                <c:pt idx="5">
                  <c:v>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C32-4A28-BF7F-94040446FD4A}"/>
            </c:ext>
          </c:extLst>
        </c:ser>
        <c:ser>
          <c:idx val="6"/>
          <c:order val="4"/>
          <c:tx>
            <c:strRef>
              <c:f>'Web Visits'!$B$17</c:f>
              <c:strCache>
                <c:ptCount val="1"/>
                <c:pt idx="0">
                  <c:v>Seeds Marketplace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Visits'!$C$17:$H$17</c:f>
              <c:numCache>
                <c:formatCode>General</c:formatCode>
                <c:ptCount val="6"/>
                <c:pt idx="0">
                  <c:v>1044</c:v>
                </c:pt>
                <c:pt idx="1">
                  <c:v>1062</c:v>
                </c:pt>
                <c:pt idx="2">
                  <c:v>717</c:v>
                </c:pt>
                <c:pt idx="3">
                  <c:v>604</c:v>
                </c:pt>
                <c:pt idx="4">
                  <c:v>463</c:v>
                </c:pt>
                <c:pt idx="5">
                  <c:v>722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C32-4A28-BF7F-94040446FD4A}"/>
            </c:ext>
          </c:extLst>
        </c:ser>
        <c:ser>
          <c:idx val="5"/>
          <c:order val="5"/>
          <c:tx>
            <c:strRef>
              <c:f>'Web Visits'!$B$18</c:f>
              <c:strCache>
                <c:ptCount val="1"/>
                <c:pt idx="0">
                  <c:v>Traditions</c:v>
                </c:pt>
              </c:strCache>
            </c:strRef>
          </c:tx>
          <c:spPr>
            <a:solidFill>
              <a:srgbClr val="FF8080"/>
            </a:solidFill>
            <a:ln w="25400">
              <a:noFill/>
            </a:ln>
          </c:spPr>
          <c:invertIfNegative val="0"/>
          <c:cat>
            <c:strRef>
              <c:f>'Web Visits'!$C$12:$H$12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Visits'!$C$18:$H$18</c:f>
              <c:numCache>
                <c:formatCode>General</c:formatCode>
                <c:ptCount val="6"/>
                <c:pt idx="0">
                  <c:v>1039</c:v>
                </c:pt>
                <c:pt idx="1">
                  <c:v>1126</c:v>
                </c:pt>
                <c:pt idx="2">
                  <c:v>780</c:v>
                </c:pt>
                <c:pt idx="3">
                  <c:v>362</c:v>
                </c:pt>
                <c:pt idx="4">
                  <c:v>186</c:v>
                </c:pt>
                <c:pt idx="5">
                  <c:v>528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C32-4A28-BF7F-94040446FD4A}"/>
            </c:ext>
          </c:extLst>
        </c:ser>
        <c:ser>
          <c:idx val="2"/>
          <c:order val="6"/>
          <c:tx>
            <c:strRef>
              <c:f>'Web Visits'!$B$19</c:f>
              <c:strCache>
                <c:ptCount val="1"/>
                <c:pt idx="0">
                  <c:v>The Edmondson</c:v>
                </c:pt>
              </c:strCache>
            </c:strRef>
          </c:tx>
          <c:invertIfNegative val="0"/>
          <c:cat>
            <c:strRef>
              <c:f>'Web Visits'!$C$12:$H$12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Visits'!$C$19:$H$19</c:f>
              <c:numCache>
                <c:formatCode>General</c:formatCode>
                <c:ptCount val="6"/>
                <c:pt idx="0">
                  <c:v>151</c:v>
                </c:pt>
                <c:pt idx="1">
                  <c:v>116</c:v>
                </c:pt>
                <c:pt idx="2">
                  <c:v>76</c:v>
                </c:pt>
                <c:pt idx="3">
                  <c:v>93</c:v>
                </c:pt>
                <c:pt idx="4">
                  <c:v>108</c:v>
                </c:pt>
                <c:pt idx="5">
                  <c:v>125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4C32-4A28-BF7F-94040446FD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256576"/>
        <c:axId val="82425472"/>
      </c:barChart>
      <c:dateAx>
        <c:axId val="39256576"/>
        <c:scaling>
          <c:orientation val="minMax"/>
        </c:scaling>
        <c:delete val="0"/>
        <c:axPos val="b"/>
        <c:numFmt formatCode="mmm\-yy" sourceLinked="0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82425472"/>
        <c:crosses val="autoZero"/>
        <c:auto val="1"/>
        <c:lblOffset val="100"/>
        <c:baseTimeUnit val="months"/>
        <c:majorUnit val="1"/>
        <c:majorTimeUnit val="months"/>
        <c:minorUnit val="1"/>
        <c:minorTimeUnit val="months"/>
      </c:dateAx>
      <c:valAx>
        <c:axId val="824254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layout>
            <c:manualLayout>
              <c:xMode val="edge"/>
              <c:yMode val="edge"/>
              <c:x val="8.6226657318863836E-2"/>
              <c:y val="0.23496847480681254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2565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en-US"/>
              <a:t>Web Visits Per Month - Other Sites</a:t>
            </a:r>
          </a:p>
        </c:rich>
      </c:tx>
      <c:layout>
        <c:manualLayout>
          <c:xMode val="edge"/>
          <c:yMode val="edge"/>
          <c:x val="0.2773744030726587"/>
          <c:y val="1.9913892540918732E-2"/>
        </c:manualLayout>
      </c:layout>
      <c:overlay val="0"/>
      <c:spPr>
        <a:noFill/>
        <a:ln w="25400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0.20603084981371189"/>
          <c:y val="0.12826481869385861"/>
          <c:w val="0.75625870847675802"/>
          <c:h val="0.587378379178877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'Web Visits'!$B$25</c:f>
              <c:strCache>
                <c:ptCount val="1"/>
                <c:pt idx="0">
                  <c:v>Figueroa Press</c:v>
                </c:pt>
              </c:strCache>
            </c:strRef>
          </c:tx>
          <c:spPr>
            <a:solidFill>
              <a:srgbClr val="333399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Visits'!$C$25:$H$25</c:f>
              <c:numCache>
                <c:formatCode>General</c:formatCode>
                <c:ptCount val="6"/>
                <c:pt idx="0" formatCode="#,##0">
                  <c:v>119</c:v>
                </c:pt>
                <c:pt idx="1">
                  <c:v>206</c:v>
                </c:pt>
                <c:pt idx="2" formatCode="#,##0">
                  <c:v>143</c:v>
                </c:pt>
                <c:pt idx="3" formatCode="#,##0">
                  <c:v>96</c:v>
                </c:pt>
                <c:pt idx="4" formatCode="#,##0">
                  <c:v>81</c:v>
                </c:pt>
                <c:pt idx="5" formatCode="#,##0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C18-4C30-B162-F04712A8D238}"/>
            </c:ext>
          </c:extLst>
        </c:ser>
        <c:ser>
          <c:idx val="2"/>
          <c:order val="1"/>
          <c:tx>
            <c:strRef>
              <c:f>'Web Visits'!$B$26</c:f>
              <c:strCache>
                <c:ptCount val="1"/>
                <c:pt idx="0">
                  <c:v>Gamble-house Store</c:v>
                </c:pt>
              </c:strCache>
            </c:strRef>
          </c:tx>
          <c:spPr>
            <a:solidFill>
              <a:srgbClr val="008000"/>
            </a:solidFill>
            <a:ln w="25400">
              <a:noFill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Visits'!$C$26:$H$26</c:f>
              <c:numCache>
                <c:formatCode>General</c:formatCode>
                <c:ptCount val="6"/>
                <c:pt idx="0" formatCode="#,##0">
                  <c:v>278</c:v>
                </c:pt>
                <c:pt idx="1">
                  <c:v>316</c:v>
                </c:pt>
                <c:pt idx="2" formatCode="#,##0">
                  <c:v>280</c:v>
                </c:pt>
                <c:pt idx="3" formatCode="#,##0">
                  <c:v>213</c:v>
                </c:pt>
                <c:pt idx="4" formatCode="#,##0">
                  <c:v>198</c:v>
                </c:pt>
                <c:pt idx="5" formatCode="#,##0">
                  <c:v>305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C18-4C30-B162-F04712A8D238}"/>
            </c:ext>
          </c:extLst>
        </c:ser>
        <c:ser>
          <c:idx val="3"/>
          <c:order val="2"/>
          <c:tx>
            <c:strRef>
              <c:f>'Web Visits'!$B$27</c:f>
              <c:strCache>
                <c:ptCount val="1"/>
                <c:pt idx="0">
                  <c:v>USC Radisson Event</c:v>
                </c:pt>
              </c:strCache>
            </c:strRef>
          </c:tx>
          <c:spPr>
            <a:solidFill>
              <a:srgbClr val="CCFFFF"/>
            </a:solidFill>
            <a:ln w="1270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'Web Visits'!$C$23:$H$23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Visits'!$C$27:$H$27</c:f>
              <c:numCache>
                <c:formatCode>General</c:formatCode>
                <c:ptCount val="6"/>
                <c:pt idx="0" formatCode="#,##0">
                  <c:v>68</c:v>
                </c:pt>
                <c:pt idx="1">
                  <c:v>153</c:v>
                </c:pt>
                <c:pt idx="2" formatCode="#,##0">
                  <c:v>125</c:v>
                </c:pt>
                <c:pt idx="3" formatCode="#,##0">
                  <c:v>106</c:v>
                </c:pt>
                <c:pt idx="4" formatCode="#,##0">
                  <c:v>57</c:v>
                </c:pt>
                <c:pt idx="5" formatCode="#,##0">
                  <c:v>72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C18-4C30-B162-F04712A8D238}"/>
            </c:ext>
          </c:extLst>
        </c:ser>
        <c:ser>
          <c:idx val="4"/>
          <c:order val="3"/>
          <c:tx>
            <c:strRef>
              <c:f>'Web Visits'!$B$28</c:f>
              <c:strCache>
                <c:ptCount val="1"/>
                <c:pt idx="0">
                  <c:v>Weddings at USC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Visits'!$C$28:$H$28</c:f>
              <c:numCache>
                <c:formatCode>#,##0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C18-4C30-B162-F04712A8D238}"/>
            </c:ext>
          </c:extLst>
        </c:ser>
        <c:ser>
          <c:idx val="5"/>
          <c:order val="4"/>
          <c:tx>
            <c:strRef>
              <c:f>'Web Visits'!$B$29</c:f>
              <c:strCache>
                <c:ptCount val="1"/>
                <c:pt idx="0">
                  <c:v>Custom-publishing</c:v>
                </c:pt>
              </c:strCache>
            </c:strRef>
          </c:tx>
          <c:invertIfNegative val="0"/>
          <c:cat>
            <c:strRef>
              <c:f>'Web Visits'!$C$23:$H$23</c:f>
              <c:strCache>
                <c:ptCount val="6"/>
                <c:pt idx="0">
                  <c:v>Mar-16</c:v>
                </c:pt>
                <c:pt idx="1">
                  <c:v>April-16</c:v>
                </c:pt>
                <c:pt idx="2">
                  <c:v>May-16</c:v>
                </c:pt>
                <c:pt idx="3">
                  <c:v>June-16</c:v>
                </c:pt>
                <c:pt idx="4">
                  <c:v>Jul-16</c:v>
                </c:pt>
                <c:pt idx="5">
                  <c:v>Aug-16</c:v>
                </c:pt>
              </c:strCache>
            </c:strRef>
          </c:cat>
          <c:val>
            <c:numRef>
              <c:f>'Web Visits'!$C$29:$H$29</c:f>
              <c:numCache>
                <c:formatCode>General</c:formatCode>
                <c:ptCount val="6"/>
                <c:pt idx="0" formatCode="#,##0">
                  <c:v>1038</c:v>
                </c:pt>
                <c:pt idx="1">
                  <c:v>498</c:v>
                </c:pt>
                <c:pt idx="2" formatCode="#,##0">
                  <c:v>1261</c:v>
                </c:pt>
                <c:pt idx="3" formatCode="#,##0">
                  <c:v>305</c:v>
                </c:pt>
                <c:pt idx="4" formatCode="#,##0">
                  <c:v>549</c:v>
                </c:pt>
                <c:pt idx="5" formatCode="#,##0">
                  <c:v>1865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C18-4C30-B162-F04712A8D23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9441920"/>
        <c:axId val="39337984"/>
      </c:barChart>
      <c:catAx>
        <c:axId val="39441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337984"/>
        <c:crosses val="autoZero"/>
        <c:auto val="1"/>
        <c:lblAlgn val="ctr"/>
        <c:lblOffset val="100"/>
        <c:noMultiLvlLbl val="0"/>
      </c:catAx>
      <c:valAx>
        <c:axId val="3933798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US"/>
                  <a:t>Number of Visits</a:t>
                </a:r>
              </a:p>
            </c:rich>
          </c:tx>
          <c:overlay val="0"/>
          <c:spPr>
            <a:noFill/>
            <a:ln w="25400">
              <a:noFill/>
            </a:ln>
          </c:spPr>
        </c:title>
        <c:numFmt formatCode="#,##0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944192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ln w="3175">
            <a:solidFill>
              <a:srgbClr val="000000"/>
            </a:solidFill>
            <a:prstDash val="solid"/>
          </a:ln>
        </c:spPr>
        <c:txPr>
          <a:bodyPr/>
          <a:lstStyle/>
          <a:p>
            <a:pPr rtl="0"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</c:dTable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11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2">
      <a:schemeClr val="dk1"/>
    </cs:effectRef>
    <cs:fontRef idx="minor">
      <a:schemeClr val="tx1"/>
    </cs:fontRef>
  </cs:dataPoint>
  <cs:dataPoint3D>
    <cs:lnRef idx="0"/>
    <cs:fillRef idx="3">
      <cs:styleClr val="auto"/>
    </cs:fillRef>
    <cs:effectRef idx="2">
      <a:schemeClr val="dk1"/>
    </cs:effectRef>
    <cs:fontRef idx="minor">
      <a:schemeClr val="tx1"/>
    </cs:fontRef>
  </cs:dataPoint3D>
  <cs:dataPointLine>
    <cs:lnRef idx="1">
      <cs:styleClr val="auto"/>
    </cs:lnRef>
    <cs:lineWidthScale>5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2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>
      <a:schemeClr val="dk1">
        <a:tint val="95000"/>
      </a:schemeClr>
    </cs:fillRef>
    <cs:effectRef idx="2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>
      <a:schemeClr val="dk1">
        <a:tint val="5000"/>
      </a:schemeClr>
    </cs:fillRef>
    <cs:effectRef idx="2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0.47319</cdr:x>
      <cdr:y>0.44614</cdr:y>
    </cdr:from>
    <cdr:to>
      <cdr:x>0.48937</cdr:x>
      <cdr:y>0.48889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0.4958</cdr:x>
      <cdr:y>0.42996</cdr:y>
    </cdr:from>
    <cdr:to>
      <cdr:x>0.51125</cdr:x>
      <cdr:y>0.46858</cdr:y>
    </cdr:to>
    <cdr:sp macro="" textlink="">
      <cdr:nvSpPr>
        <cdr:cNvPr id="614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2479675" y="1604151"/>
          <a:ext cx="75295" cy="1808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27432" tIns="22860" rIns="27432" bIns="22860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IN" sz="1000" b="0" i="0" u="none" strike="noStrike" baseline="0">
              <a:solidFill>
                <a:srgbClr val="000000"/>
              </a:solidFill>
              <a:latin typeface="Calibri"/>
            </a:rPr>
            <a:t>       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0.26692</cdr:x>
      <cdr:y>0.08678</cdr:y>
    </cdr:from>
    <cdr:to>
      <cdr:x>0.80263</cdr:x>
      <cdr:y>0.16529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32214" y="571500"/>
          <a:ext cx="3878036" cy="5170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0.19925</cdr:x>
      <cdr:y>0.09504</cdr:y>
    </cdr:from>
    <cdr:to>
      <cdr:x>0.80639</cdr:x>
      <cdr:y>0.19628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442357" y="625929"/>
          <a:ext cx="4395107" cy="666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100" b="1" i="0"/>
            <a:t>Bookstore Charts</a:t>
          </a:r>
        </a:p>
        <a:p xmlns:a="http://schemas.openxmlformats.org/drawingml/2006/main">
          <a:pPr marL="0" marR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100" b="1" i="0"/>
            <a:t>10 Most Viewed Pages - August</a:t>
          </a:r>
          <a:r>
            <a:rPr lang="en-US" sz="1100" b="1" i="0" baseline="0">
              <a:effectLst/>
            </a:rPr>
            <a:t> </a:t>
          </a:r>
          <a:r>
            <a:rPr lang="en-US" b="1">
              <a:effectLst/>
            </a:rPr>
            <a:t>2016</a:t>
          </a:r>
        </a:p>
        <a:p xmlns:a="http://schemas.openxmlformats.org/drawingml/2006/main">
          <a:pPr algn="ctr"/>
          <a:endParaRPr lang="en-US" sz="1100" b="1" i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0.09771</cdr:x>
      <cdr:y>0.03646</cdr:y>
    </cdr:from>
    <cdr:to>
      <cdr:x>0.17604</cdr:x>
      <cdr:y>0.12484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47689" y="132135"/>
          <a:ext cx="439107" cy="3203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0.0899</cdr:x>
      <cdr:y>0.22479</cdr:y>
    </cdr:from>
    <cdr:to>
      <cdr:x>0.19695</cdr:x>
      <cdr:y>0.30419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89819" y="950654"/>
          <a:ext cx="583240" cy="3357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0.22203</cdr:x>
      <cdr:y>0.33108</cdr:y>
    </cdr:from>
    <cdr:to>
      <cdr:x>0.46154</cdr:x>
      <cdr:y>0.42342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209674" y="1400176"/>
          <a:ext cx="1304925" cy="3905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0.31875</cdr:x>
      <cdr:y>0.48423</cdr:y>
    </cdr:from>
    <cdr:to>
      <cdr:x>0.4411</cdr:x>
      <cdr:y>0.5518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1736646" y="2047876"/>
          <a:ext cx="666599" cy="2857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0.42984</cdr:x>
      <cdr:y>0.66216</cdr:y>
    </cdr:from>
    <cdr:to>
      <cdr:x>0.54879</cdr:x>
      <cdr:y>0.76802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2341897" y="2800350"/>
          <a:ext cx="648076" cy="4476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0.54021</cdr:x>
      <cdr:y>0.69369</cdr:y>
    </cdr:from>
    <cdr:to>
      <cdr:x>0.69755</cdr:x>
      <cdr:y>0.78827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943224" y="2933701"/>
          <a:ext cx="857249" cy="3999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0.67832</cdr:x>
      <cdr:y>0.72128</cdr:y>
    </cdr:from>
    <cdr:to>
      <cdr:x>0.81818</cdr:x>
      <cdr:y>0.78435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3695699" y="3050366"/>
          <a:ext cx="762000" cy="2667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0.15035</cdr:x>
      <cdr:y>0.84459</cdr:y>
    </cdr:from>
    <cdr:to>
      <cdr:x>0.23832</cdr:x>
      <cdr:y>0.90561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819149" y="3571877"/>
          <a:ext cx="479290" cy="258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0.26049</cdr:x>
      <cdr:y>0.84234</cdr:y>
    </cdr:from>
    <cdr:to>
      <cdr:x>0.35259</cdr:x>
      <cdr:y>0.91327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1419224" y="3562352"/>
          <a:ext cx="501792" cy="2999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0.39336</cdr:x>
      <cdr:y>0.84009</cdr:y>
    </cdr:from>
    <cdr:to>
      <cdr:x>0.50874</cdr:x>
      <cdr:y>0.90388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2143147" y="3552839"/>
          <a:ext cx="628625" cy="269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0.4965</cdr:x>
      <cdr:y>0.84009</cdr:y>
    </cdr:from>
    <cdr:to>
      <cdr:x>0.58916</cdr:x>
      <cdr:y>0.91327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705099" y="3552826"/>
          <a:ext cx="504824" cy="30948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0.60489</cdr:x>
      <cdr:y>0.84795</cdr:y>
    </cdr:from>
    <cdr:to>
      <cdr:x>0.68602</cdr:x>
      <cdr:y>0.90577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3295649" y="3586066"/>
          <a:ext cx="441994" cy="2445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0.73252</cdr:x>
      <cdr:y>0.84512</cdr:y>
    </cdr:from>
    <cdr:to>
      <cdr:x>0.8514</cdr:x>
      <cdr:y>0.90315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3990974" y="3574098"/>
          <a:ext cx="647699" cy="2454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/>
        </a:p>
      </cdr:txBody>
    </cdr:sp>
  </cdr:relSizeAnchor>
  <cdr:relSizeAnchor xmlns:cdr="http://schemas.openxmlformats.org/drawingml/2006/chartDrawing">
    <cdr:from>
      <cdr:x>0.26547</cdr:x>
      <cdr:y>0.08154</cdr:y>
    </cdr:from>
    <cdr:to>
      <cdr:x>0.72476</cdr:x>
      <cdr:y>0.17811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1552575" y="361949"/>
          <a:ext cx="2686050" cy="4286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400" b="1">
              <a:latin typeface="Arial" panose="020B0604020202020204" pitchFamily="34" charset="0"/>
              <a:cs typeface="Arial" panose="020B0604020202020204" pitchFamily="34" charset="0"/>
            </a:rPr>
            <a:t>TSP</a:t>
          </a:r>
          <a:r>
            <a:rPr lang="en-US" sz="1400" b="1" baseline="0">
              <a:latin typeface="Arial" panose="020B0604020202020204" pitchFamily="34" charset="0"/>
              <a:cs typeface="Arial" panose="020B0604020202020204" pitchFamily="34" charset="0"/>
            </a:rPr>
            <a:t> Mobile App Stats</a:t>
          </a:r>
          <a:endParaRPr lang="en-US" sz="1400" b="1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</a:t>
            </a:r>
            <a:r>
              <a:rPr lang="en-US" dirty="0"/>
              <a:t>4, 2008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7B7D305-36A4-46D6-878E-DA5676E219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498011"/>
      </p:ext>
    </p:extLst>
  </p:cSld>
  <p:clrMap bg1="lt1" tx1="dk1" bg2="lt2" tx2="dk2" accent1="accent1" accent2="accent2" accent3="accent3" accent4="accent4" accent5="accent5" accent6="accent6" hlink="hlink" folHlink="folHlink"/>
  <p:hf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USC Auxiliary Services Central IT - Individual Accomplishments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9300"/>
            <a:ext cx="536575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algn="l"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6655" tIns="48327" rIns="96655" bIns="48327" numCol="1" anchor="b" anchorCtr="0" compatLnSpc="1">
            <a:prstTxWarp prst="textNoShape">
              <a:avLst/>
            </a:prstTxWarp>
          </a:bodyPr>
          <a:lstStyle>
            <a:lvl1pPr defTabSz="947738" eaLnBrk="0" hangingPunct="0">
              <a:defRPr sz="1300" smtClean="0">
                <a:latin typeface="Arial" pitchFamily="34" charset="0"/>
              </a:defRPr>
            </a:lvl1pPr>
          </a:lstStyle>
          <a:p>
            <a:pPr>
              <a:defRPr/>
            </a:pPr>
            <a:fld id="{84AEAE91-1B8F-4D37-B433-D64624B42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23030"/>
      </p:ext>
    </p:extLst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-96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 txBox="1">
            <a:spLocks noGrp="1" noChangeArrowheads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A72DE2C-2929-4C14-B938-3E69CE3A4360}" type="slidenum">
              <a:rPr lang="en-US" sz="1300">
                <a:latin typeface="Arial" pitchFamily="34" charset="0"/>
              </a:rPr>
              <a:pPr/>
              <a:t>1</a:t>
            </a:fld>
            <a:endParaRPr lang="en-US" sz="1300">
              <a:latin typeface="Arial" pitchFamily="34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  <a:ea typeface="ＭＳ Ｐゴシック" pitchFamily="34" charset="-128"/>
              </a:rPr>
              <a:t>Boo</a:t>
            </a:r>
          </a:p>
        </p:txBody>
      </p:sp>
      <p:sp>
        <p:nvSpPr>
          <p:cNvPr id="52229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2230" name="Header Placeholder 5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</p:spTree>
    <p:extLst>
      <p:ext uri="{BB962C8B-B14F-4D97-AF65-F5344CB8AC3E}">
        <p14:creationId xmlns:p14="http://schemas.microsoft.com/office/powerpoint/2010/main" val="10676931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837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837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83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8A6FE89-75AF-43E2-81B2-D3EEC14A037E}" type="slidenum">
              <a:rPr lang="en-US" sz="1300">
                <a:latin typeface="Arial" pitchFamily="34" charset="0"/>
              </a:rPr>
              <a:pPr/>
              <a:t>10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9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9396" name="Header Placeholder 3"/>
          <p:cNvSpPr txBox="1">
            <a:spLocks noGrp="1"/>
          </p:cNvSpPr>
          <p:nvPr/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9397" name="Date Placeholder 4"/>
          <p:cNvSpPr txBox="1">
            <a:spLocks noGrp="1"/>
          </p:cNvSpPr>
          <p:nvPr/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9398" name="Slide Number Placeholder 5"/>
          <p:cNvSpPr txBox="1">
            <a:spLocks noGrp="1"/>
          </p:cNvSpPr>
          <p:nvPr/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55" tIns="48327" rIns="96655" bIns="48327" anchor="b"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648A77B-72DF-4781-B5E0-6CD0D051394F}" type="slidenum">
              <a:rPr lang="en-US" sz="1300">
                <a:latin typeface="Arial" pitchFamily="34" charset="0"/>
              </a:rPr>
              <a:pPr/>
              <a:t>11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155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0320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1444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1445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144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86D6F3F5-A3D0-4429-A826-EEA10A92B67E}" type="slidenum">
              <a:rPr lang="en-US" sz="1300">
                <a:latin typeface="Arial" pitchFamily="34" charset="0"/>
              </a:rPr>
              <a:pPr/>
              <a:t>13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824133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246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246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247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9139013-2669-4446-8429-F080AC4C8B3C}" type="slidenum">
              <a:rPr lang="en-US" sz="1300">
                <a:latin typeface="Arial" pitchFamily="34" charset="0"/>
              </a:rPr>
              <a:pPr/>
              <a:t>15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38058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90235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53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3252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3253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325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B0ED52AC-BB1A-4BD6-89A2-C7EBF9A5C10A}" type="slidenum">
              <a:rPr lang="en-US" sz="1300">
                <a:latin typeface="Arial" pitchFamily="34" charset="0"/>
              </a:rPr>
              <a:pPr/>
              <a:t>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65091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586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987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29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77187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009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705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2795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53893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83355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698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3983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427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427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427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7226C652-33B3-4DE2-BA9B-618EA08E59DD}" type="slidenum">
              <a:rPr lang="en-US" sz="1300">
                <a:latin typeface="Arial" pitchFamily="34" charset="0"/>
              </a:rPr>
              <a:pPr/>
              <a:t>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6194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37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1088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38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1184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39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9316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40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134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41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295225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42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11511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43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768824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4886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45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4740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64516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64517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64518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40DB5B50-7AC8-483C-83DB-3F013553E423}" type="slidenum">
              <a:rPr lang="en-US" sz="1300">
                <a:latin typeface="Arial" pitchFamily="34" charset="0"/>
              </a:rPr>
              <a:pPr/>
              <a:t>46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480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5300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5301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5302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E1705871-E69E-4384-9750-4C90976FADE4}" type="slidenum">
              <a:rPr lang="en-US" sz="1300">
                <a:latin typeface="Arial" pitchFamily="34" charset="0"/>
              </a:rPr>
              <a:pPr/>
              <a:t>4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7350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37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21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839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USC Auxiliary Services Central IT - Individual Accomplishments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May 4, 2008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EAE91-1B8F-4D37-B433-D64624B42CC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260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57348" name="Header Placeholder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>
                <a:latin typeface="Arial" pitchFamily="34" charset="0"/>
              </a:rPr>
              <a:t>USC Auxiliary Services Central IT - Individual Accomplishments</a:t>
            </a:r>
          </a:p>
        </p:txBody>
      </p:sp>
      <p:sp>
        <p:nvSpPr>
          <p:cNvPr id="57349" name="Date Placeholder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r>
              <a:rPr lang="en-US" sz="1300" dirty="0" smtClean="0">
                <a:latin typeface="Arial" pitchFamily="34" charset="0"/>
              </a:rPr>
              <a:t>May </a:t>
            </a:r>
            <a:r>
              <a:rPr lang="en-US" sz="1300" dirty="0">
                <a:latin typeface="Arial" pitchFamily="34" charset="0"/>
              </a:rPr>
              <a:t>4, 2008</a:t>
            </a:r>
          </a:p>
        </p:txBody>
      </p:sp>
      <p:sp>
        <p:nvSpPr>
          <p:cNvPr id="57350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1pPr>
            <a:lvl2pPr marL="742950" indent="-28575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2pPr>
            <a:lvl3pPr marL="11430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3pPr>
            <a:lvl4pPr marL="16002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4pPr>
            <a:lvl5pPr marL="2057400" indent="-228600" defTabSz="947738" eaLnBrk="0" hangingPunct="0"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5pPr>
            <a:lvl6pPr marL="25146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6pPr>
            <a:lvl7pPr marL="29718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7pPr>
            <a:lvl8pPr marL="34290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8pPr>
            <a:lvl9pPr marL="3886200" indent="-228600" algn="r" defTabSz="9477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 Rounded MT Bold" pitchFamily="34" charset="0"/>
                <a:ea typeface="ＭＳ Ｐゴシック" pitchFamily="34" charset="-128"/>
              </a:defRPr>
            </a:lvl9pPr>
          </a:lstStyle>
          <a:p>
            <a:fld id="{6337E290-DBD1-4F9B-BADE-7166859055DF}" type="slidenum">
              <a:rPr lang="en-US" sz="1300">
                <a:latin typeface="Arial" pitchFamily="34" charset="0"/>
              </a:rPr>
              <a:pPr/>
              <a:t>9</a:t>
            </a:fld>
            <a:endParaRPr lang="en-US" sz="130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6260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latin typeface="Verdana" pitchFamily="34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55338179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18606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58050" y="609600"/>
            <a:ext cx="150495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609600"/>
            <a:ext cx="436245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97912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743200" y="609600"/>
            <a:ext cx="6019800" cy="5562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8250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609600"/>
            <a:ext cx="6019800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1676400"/>
            <a:ext cx="6019800" cy="4495800"/>
          </a:xfrm>
        </p:spPr>
        <p:txBody>
          <a:bodyPr/>
          <a:lstStyle>
            <a:lvl1pPr>
              <a:defRPr>
                <a:latin typeface="Verdana" pitchFamily="34" charset="0"/>
              </a:defRPr>
            </a:lvl1pPr>
            <a:lvl2pPr>
              <a:defRPr>
                <a:latin typeface="Verdana" pitchFamily="34" charset="0"/>
              </a:defRPr>
            </a:lvl2pPr>
            <a:lvl3pPr>
              <a:defRPr>
                <a:latin typeface="Verdana" pitchFamily="34" charset="0"/>
              </a:defRPr>
            </a:lvl3pPr>
            <a:lvl4pPr>
              <a:defRPr>
                <a:latin typeface="Verdana" pitchFamily="34" charset="0"/>
              </a:defRPr>
            </a:lvl4pPr>
            <a:lvl5pPr>
              <a:defRPr>
                <a:latin typeface="Verdana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01794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671896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9300" y="2362200"/>
            <a:ext cx="2933700" cy="3810000"/>
          </a:xfrm>
        </p:spPr>
        <p:txBody>
          <a:bodyPr/>
          <a:lstStyle>
            <a:lvl1pPr>
              <a:defRPr sz="2800">
                <a:latin typeface="Verdana" pitchFamily="34" charset="0"/>
              </a:defRPr>
            </a:lvl1pPr>
            <a:lvl2pPr>
              <a:defRPr sz="2400">
                <a:latin typeface="Verdana" pitchFamily="34" charset="0"/>
              </a:defRPr>
            </a:lvl2pPr>
            <a:lvl3pPr>
              <a:defRPr sz="2000">
                <a:latin typeface="Verdana" pitchFamily="34" charset="0"/>
              </a:defRPr>
            </a:lvl3pPr>
            <a:lvl4pPr>
              <a:defRPr sz="1800">
                <a:latin typeface="Verdana" pitchFamily="34" charset="0"/>
              </a:defRPr>
            </a:lvl4pPr>
            <a:lvl5pPr>
              <a:defRPr sz="1800">
                <a:latin typeface="Verdan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196121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65799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1598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8389639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5980111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9826222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6096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362200"/>
            <a:ext cx="6019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695" r:id="rId12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Impact" pitchFamily="-96" charset="0"/>
          <a:ea typeface="ＭＳ Ｐゴシック" pitchFamily="-9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Verdana" pitchFamily="34" charset="0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0.xm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1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2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4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743200" y="1600200"/>
            <a:ext cx="5867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endParaRPr lang="en-US" sz="4800" dirty="0">
              <a:latin typeface="Bombardier" charset="0"/>
            </a:endParaRP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4800" b="1" dirty="0" smtClean="0">
                <a:latin typeface="Bombardier" charset="0"/>
              </a:rPr>
              <a:t/>
            </a:r>
            <a:br>
              <a:rPr lang="en-US" sz="4800" b="1" dirty="0" smtClean="0">
                <a:latin typeface="Bombardier" charset="0"/>
              </a:rPr>
            </a:br>
            <a:r>
              <a:rPr lang="en-US" sz="4800" b="1" dirty="0" smtClean="0">
                <a:latin typeface="Bombardier" charset="0"/>
              </a:rPr>
              <a:t>AS </a:t>
            </a:r>
            <a:r>
              <a:rPr lang="en-US" sz="4800" b="1" dirty="0">
                <a:latin typeface="Bombardier" charset="0"/>
              </a:rPr>
              <a:t>IT MONTHLY REPORTS</a:t>
            </a:r>
          </a:p>
          <a:p>
            <a:pPr algn="ctr"/>
            <a:endParaRPr lang="en-US" sz="48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>For </a:t>
            </a:r>
            <a:r>
              <a:rPr lang="en-US" sz="3600" dirty="0" smtClean="0">
                <a:latin typeface="Bombardier" charset="0"/>
              </a:rPr>
              <a:t>August 2016</a:t>
            </a:r>
            <a:endParaRPr lang="en-US" sz="3600" dirty="0">
              <a:latin typeface="Bombardier" charset="0"/>
            </a:endParaRPr>
          </a:p>
          <a:p>
            <a:pPr algn="ctr"/>
            <a:r>
              <a:rPr lang="en-US" sz="3600" dirty="0">
                <a:latin typeface="Bombardier" charset="0"/>
              </a:rPr>
              <a:t/>
            </a:r>
            <a:br>
              <a:rPr lang="en-US" sz="3600" dirty="0">
                <a:latin typeface="Bombardier" charset="0"/>
              </a:rPr>
            </a:br>
            <a:endParaRPr lang="en-US" dirty="0">
              <a:latin typeface="Bombardier" charset="0"/>
            </a:endParaRP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FFCC66"/>
                </a:solidFill>
                <a:latin typeface="Impact" pitchFamily="34" charset="0"/>
              </a:rPr>
              <a:t>AUXILIARY</a:t>
            </a:r>
            <a:r>
              <a:rPr lang="en-US" sz="4400" dirty="0">
                <a:latin typeface="Impact" pitchFamily="34" charset="0"/>
              </a:rPr>
              <a:t>SERVICES</a:t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 smtClean="0">
                <a:latin typeface="Impact" pitchFamily="34" charset="0"/>
              </a:rPr>
              <a:t>I </a:t>
            </a:r>
            <a:r>
              <a:rPr lang="en-US" sz="3200" dirty="0">
                <a:latin typeface="Impact" pitchFamily="34" charset="0"/>
              </a:rPr>
              <a:t>T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August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572158"/>
              </p:ext>
            </p:extLst>
          </p:nvPr>
        </p:nvGraphicFramePr>
        <p:xfrm>
          <a:off x="2743200" y="1828800"/>
          <a:ext cx="6698644" cy="4561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 August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2973044"/>
              </p:ext>
            </p:extLst>
          </p:nvPr>
        </p:nvGraphicFramePr>
        <p:xfrm>
          <a:off x="2590800" y="1524000"/>
          <a:ext cx="6703785" cy="5044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6670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August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38731"/>
              </p:ext>
            </p:extLst>
          </p:nvPr>
        </p:nvGraphicFramePr>
        <p:xfrm>
          <a:off x="2514600" y="1905000"/>
          <a:ext cx="6469117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August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</a:pPr>
            <a:endParaRPr lang="en-US" sz="180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3621042"/>
              </p:ext>
            </p:extLst>
          </p:nvPr>
        </p:nvGraphicFramePr>
        <p:xfrm>
          <a:off x="2713567" y="1752600"/>
          <a:ext cx="6079066" cy="4257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628264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350838" indent="-341313">
              <a:spcBef>
                <a:spcPct val="20000"/>
              </a:spcBef>
            </a:pPr>
            <a: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  <a:t/>
            </a:r>
            <a:br>
              <a:rPr lang="en-US" sz="4000" dirty="0" smtClean="0">
                <a:solidFill>
                  <a:srgbClr val="FFCC66"/>
                </a:solidFill>
                <a:latin typeface="Impact" pitchFamily="34" charset="0"/>
              </a:rPr>
            </a:b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     </a:t>
            </a:r>
            <a:r>
              <a:rPr lang="en-US" sz="2800" dirty="0" smtClean="0">
                <a:latin typeface="Impact" pitchFamily="34" charset="0"/>
              </a:rPr>
              <a:t>August 2016</a:t>
            </a:r>
            <a:r>
              <a:rPr lang="en-US" dirty="0">
                <a:latin typeface="Impact" pitchFamily="34" charset="0"/>
              </a:rPr>
              <a:t/>
            </a:r>
            <a:br>
              <a:rPr lang="en-US" dirty="0">
                <a:latin typeface="Impact" pitchFamily="34" charset="0"/>
              </a:rPr>
            </a:b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9961268"/>
              </p:ext>
            </p:extLst>
          </p:nvPr>
        </p:nvGraphicFramePr>
        <p:xfrm>
          <a:off x="2753710" y="1905000"/>
          <a:ext cx="5990167" cy="4582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2118257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      August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971800" y="2286000"/>
            <a:ext cx="57912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>
              <a:latin typeface="Verdana" pitchFamily="34" charset="0"/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97188410"/>
              </p:ext>
            </p:extLst>
          </p:nvPr>
        </p:nvGraphicFramePr>
        <p:xfrm>
          <a:off x="2676525" y="1905000"/>
          <a:ext cx="638175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0668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   </a:t>
            </a:r>
            <a:r>
              <a:rPr lang="en-US" sz="2800" dirty="0" smtClean="0">
                <a:latin typeface="Impact" pitchFamily="34" charset="0"/>
              </a:rPr>
              <a:t>August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024699"/>
              </p:ext>
            </p:extLst>
          </p:nvPr>
        </p:nvGraphicFramePr>
        <p:xfrm>
          <a:off x="2501462" y="1371600"/>
          <a:ext cx="6503276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064347"/>
              </p:ext>
            </p:extLst>
          </p:nvPr>
        </p:nvGraphicFramePr>
        <p:xfrm>
          <a:off x="2743200" y="1600200"/>
          <a:ext cx="6117091" cy="47264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5334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0122448"/>
              </p:ext>
            </p:extLst>
          </p:nvPr>
        </p:nvGraphicFramePr>
        <p:xfrm>
          <a:off x="2743200" y="1828800"/>
          <a:ext cx="6261326" cy="4040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/>
              <a:t>August</a:t>
            </a:r>
            <a:r>
              <a:rPr lang="en-US" sz="2800" dirty="0" smtClean="0">
                <a:latin typeface="Impact" pitchFamily="34" charset="0"/>
              </a:rPr>
              <a:t>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1622029"/>
              </p:ext>
            </p:extLst>
          </p:nvPr>
        </p:nvGraphicFramePr>
        <p:xfrm>
          <a:off x="2743199" y="1524000"/>
          <a:ext cx="6205045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789184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971800" y="2133600"/>
            <a:ext cx="601980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Service Desk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Aging Report</a:t>
            </a:r>
          </a:p>
          <a:p>
            <a:pPr marL="350838" indent="-341313" algn="l" eaLnBrk="0" hangingPunct="0">
              <a:spcBef>
                <a:spcPct val="20000"/>
              </a:spcBef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Website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Email Campaign Reports</a:t>
            </a: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endParaRPr lang="en-US" sz="2000" dirty="0">
              <a:latin typeface="Verdana" pitchFamily="34" charset="0"/>
            </a:endParaRPr>
          </a:p>
          <a:p>
            <a:pPr marL="350838" indent="-341313" algn="l" eaLnBrk="0" hangingPunct="0">
              <a:spcBef>
                <a:spcPct val="20000"/>
              </a:spcBef>
              <a:buFontTx/>
              <a:buChar char="•"/>
            </a:pPr>
            <a:r>
              <a:rPr lang="en-US" sz="2000" dirty="0">
                <a:latin typeface="Verdana" pitchFamily="34" charset="0"/>
              </a:rPr>
              <a:t>Customer Satisfaction Report</a:t>
            </a: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2743200" y="228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4400" dirty="0" smtClean="0">
                <a:latin typeface="Impact" pitchFamily="34" charset="0"/>
              </a:rPr>
              <a:t>AUXILIARY SERVICES</a:t>
            </a:r>
            <a:r>
              <a:rPr lang="en-US" sz="44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4400" dirty="0">
                <a:latin typeface="Impact" pitchFamily="34" charset="0"/>
              </a:rPr>
              <a:t/>
            </a:r>
            <a:br>
              <a:rPr lang="en-US" sz="4400" dirty="0">
                <a:latin typeface="Impact" pitchFamily="34" charset="0"/>
              </a:rPr>
            </a:br>
            <a:r>
              <a:rPr lang="en-US" sz="3200" dirty="0">
                <a:latin typeface="Impact" pitchFamily="34" charset="0"/>
              </a:rPr>
              <a:t>AGENDA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43200" y="4572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7843525"/>
              </p:ext>
            </p:extLst>
          </p:nvPr>
        </p:nvGraphicFramePr>
        <p:xfrm>
          <a:off x="2743200" y="1981200"/>
          <a:ext cx="6248399" cy="403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463035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95600" y="838200"/>
            <a:ext cx="6019800" cy="12192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Website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</a:t>
            </a:r>
            <a:r>
              <a:rPr lang="en-US" sz="2800" dirty="0" smtClean="0">
                <a:solidFill>
                  <a:srgbClr val="FF0000"/>
                </a:solidFill>
                <a:latin typeface="Impact" pitchFamily="34" charset="0"/>
              </a:rPr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3783649"/>
              </p:ext>
            </p:extLst>
          </p:nvPr>
        </p:nvGraphicFramePr>
        <p:xfrm>
          <a:off x="3038475" y="1905000"/>
          <a:ext cx="5734050" cy="4229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August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971216"/>
              </p:ext>
            </p:extLst>
          </p:nvPr>
        </p:nvGraphicFramePr>
        <p:xfrm>
          <a:off x="2724807" y="2057400"/>
          <a:ext cx="6265530" cy="3337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227863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August</a:t>
            </a:r>
            <a:r>
              <a:rPr lang="en-US" sz="2800" dirty="0" smtClean="0"/>
              <a:t> </a:t>
            </a:r>
            <a:r>
              <a:rPr lang="en-US" sz="2800" dirty="0" smtClean="0">
                <a:latin typeface="Impact" pitchFamily="34" charset="0"/>
              </a:rPr>
              <a:t>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600530"/>
              </p:ext>
            </p:extLst>
          </p:nvPr>
        </p:nvGraphicFramePr>
        <p:xfrm>
          <a:off x="2743200" y="2286000"/>
          <a:ext cx="6160794" cy="3337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151816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August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3320709"/>
              </p:ext>
            </p:extLst>
          </p:nvPr>
        </p:nvGraphicFramePr>
        <p:xfrm>
          <a:off x="2743200" y="2057400"/>
          <a:ext cx="6202396" cy="33377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503704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August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0900895"/>
              </p:ext>
            </p:extLst>
          </p:nvPr>
        </p:nvGraphicFramePr>
        <p:xfrm>
          <a:off x="2743199" y="2133600"/>
          <a:ext cx="6192611" cy="30423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094329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August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6646930"/>
              </p:ext>
            </p:extLst>
          </p:nvPr>
        </p:nvGraphicFramePr>
        <p:xfrm>
          <a:off x="2830805" y="2209800"/>
          <a:ext cx="5844589" cy="3085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976264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>
                <a:latin typeface="Impact" pitchFamily="34" charset="0"/>
              </a:rPr>
              <a:t>August 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2747616"/>
              </p:ext>
            </p:extLst>
          </p:nvPr>
        </p:nvGraphicFramePr>
        <p:xfrm>
          <a:off x="2598704" y="2133600"/>
          <a:ext cx="6308792" cy="3085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66238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075870"/>
              </p:ext>
            </p:extLst>
          </p:nvPr>
        </p:nvGraphicFramePr>
        <p:xfrm>
          <a:off x="2628900" y="2133600"/>
          <a:ext cx="6248400" cy="3619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3516670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7413816"/>
              </p:ext>
            </p:extLst>
          </p:nvPr>
        </p:nvGraphicFramePr>
        <p:xfrm>
          <a:off x="2743200" y="2057400"/>
          <a:ext cx="6198894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314112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 smtClean="0">
                <a:latin typeface="Impact" pitchFamily="34" charset="0"/>
              </a:rPr>
              <a:t>AUXILIARYSERVICES</a:t>
            </a:r>
            <a:r>
              <a:rPr lang="en-US" sz="2800" dirty="0" smtClean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971800" y="2057400"/>
            <a:ext cx="5791200" cy="426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929581"/>
              </p:ext>
            </p:extLst>
          </p:nvPr>
        </p:nvGraphicFramePr>
        <p:xfrm>
          <a:off x="2743200" y="2057400"/>
          <a:ext cx="6210035" cy="3435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89659878"/>
              </p:ext>
            </p:extLst>
          </p:nvPr>
        </p:nvGraphicFramePr>
        <p:xfrm>
          <a:off x="2743200" y="2133600"/>
          <a:ext cx="6156392" cy="3446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843465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0998892"/>
              </p:ext>
            </p:extLst>
          </p:nvPr>
        </p:nvGraphicFramePr>
        <p:xfrm>
          <a:off x="2730062" y="2209800"/>
          <a:ext cx="6185547" cy="3329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9461278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3686835"/>
              </p:ext>
            </p:extLst>
          </p:nvPr>
        </p:nvGraphicFramePr>
        <p:xfrm>
          <a:off x="2743200" y="2209800"/>
          <a:ext cx="6073188" cy="3329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91286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1813806"/>
              </p:ext>
            </p:extLst>
          </p:nvPr>
        </p:nvGraphicFramePr>
        <p:xfrm>
          <a:off x="2735317" y="2057400"/>
          <a:ext cx="6200354" cy="39612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872976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8983377"/>
              </p:ext>
            </p:extLst>
          </p:nvPr>
        </p:nvGraphicFramePr>
        <p:xfrm>
          <a:off x="2819400" y="1905000"/>
          <a:ext cx="61722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23317451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8352837"/>
              </p:ext>
            </p:extLst>
          </p:nvPr>
        </p:nvGraphicFramePr>
        <p:xfrm>
          <a:off x="2743200" y="2286000"/>
          <a:ext cx="6213022" cy="3428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5172923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064672"/>
              </p:ext>
            </p:extLst>
          </p:nvPr>
        </p:nvGraphicFramePr>
        <p:xfrm>
          <a:off x="2743200" y="2057400"/>
          <a:ext cx="6159033" cy="3571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4639558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800458"/>
              </p:ext>
            </p:extLst>
          </p:nvPr>
        </p:nvGraphicFramePr>
        <p:xfrm>
          <a:off x="2667000" y="2133600"/>
          <a:ext cx="6400800" cy="34738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599157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984262"/>
              </p:ext>
            </p:extLst>
          </p:nvPr>
        </p:nvGraphicFramePr>
        <p:xfrm>
          <a:off x="2743200" y="2057400"/>
          <a:ext cx="6172200" cy="3565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2807692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2692264"/>
              </p:ext>
            </p:extLst>
          </p:nvPr>
        </p:nvGraphicFramePr>
        <p:xfrm>
          <a:off x="2791245" y="2057400"/>
          <a:ext cx="5923709" cy="38772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98501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200" y="152400"/>
            <a:ext cx="6019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2016</a:t>
            </a:r>
            <a:endParaRPr lang="en-US" sz="2800" dirty="0">
              <a:latin typeface="Impact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19400" y="1676400"/>
            <a:ext cx="62484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l">
              <a:spcBef>
                <a:spcPct val="50000"/>
              </a:spcBef>
              <a:buFontTx/>
              <a:buChar char="•"/>
            </a:pPr>
            <a:endParaRPr lang="en-US" sz="1800">
              <a:latin typeface="Verdana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7580249"/>
              </p:ext>
            </p:extLst>
          </p:nvPr>
        </p:nvGraphicFramePr>
        <p:xfrm>
          <a:off x="2057400" y="1905000"/>
          <a:ext cx="6765132" cy="4055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8234259"/>
              </p:ext>
            </p:extLst>
          </p:nvPr>
        </p:nvGraphicFramePr>
        <p:xfrm>
          <a:off x="2604247" y="2057400"/>
          <a:ext cx="6297706" cy="4036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310818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5087011"/>
              </p:ext>
            </p:extLst>
          </p:nvPr>
        </p:nvGraphicFramePr>
        <p:xfrm>
          <a:off x="2743200" y="1928648"/>
          <a:ext cx="6145306" cy="3731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319890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1760668"/>
              </p:ext>
            </p:extLst>
          </p:nvPr>
        </p:nvGraphicFramePr>
        <p:xfrm>
          <a:off x="2667000" y="2057400"/>
          <a:ext cx="62865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1041761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98570750"/>
              </p:ext>
            </p:extLst>
          </p:nvPr>
        </p:nvGraphicFramePr>
        <p:xfrm>
          <a:off x="2590800" y="2057400"/>
          <a:ext cx="6425453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159982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5510532"/>
              </p:ext>
            </p:extLst>
          </p:nvPr>
        </p:nvGraphicFramePr>
        <p:xfrm>
          <a:off x="2706414" y="2209800"/>
          <a:ext cx="6248400" cy="3429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71979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09096256"/>
              </p:ext>
            </p:extLst>
          </p:nvPr>
        </p:nvGraphicFramePr>
        <p:xfrm>
          <a:off x="2644798" y="1981200"/>
          <a:ext cx="6216603" cy="4053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399681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Email Campaign Reports</a:t>
            </a:r>
            <a:br>
              <a:rPr lang="en-US" sz="2800" dirty="0" smtClean="0"/>
            </a:br>
            <a:r>
              <a:rPr lang="en-US" sz="2800" dirty="0" smtClean="0">
                <a:latin typeface="Impact" pitchFamily="34" charset="0"/>
              </a:rPr>
              <a:t>August </a:t>
            </a:r>
            <a:r>
              <a:rPr lang="en-US" sz="2800" dirty="0">
                <a:latin typeface="Impact" pitchFamily="34" charset="0"/>
              </a:rPr>
              <a:t>2016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4236828"/>
              </p:ext>
            </p:extLst>
          </p:nvPr>
        </p:nvGraphicFramePr>
        <p:xfrm>
          <a:off x="2743200" y="2057400"/>
          <a:ext cx="61722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71935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3200" dirty="0">
                <a:latin typeface="Impact" pitchFamily="34" charset="0"/>
              </a:rPr>
              <a:t>AUXILIARYSERVICES</a:t>
            </a:r>
            <a:r>
              <a:rPr lang="en-US" sz="32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3200" dirty="0"/>
              <a:t/>
            </a:r>
            <a:br>
              <a:rPr lang="en-US" sz="3200" dirty="0"/>
            </a:br>
            <a:r>
              <a:rPr lang="en-US" sz="2800" dirty="0" smtClean="0"/>
              <a:t>Customer Satisfaction Report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2800" dirty="0" smtClean="0"/>
              <a:t>August 2016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8012574"/>
              </p:ext>
            </p:extLst>
          </p:nvPr>
        </p:nvGraphicFramePr>
        <p:xfrm>
          <a:off x="2821781" y="2133600"/>
          <a:ext cx="5862637" cy="3743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869843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2590800"/>
            <a:ext cx="6019800" cy="1295400"/>
          </a:xfrm>
        </p:spPr>
        <p:txBody>
          <a:bodyPr/>
          <a:lstStyle/>
          <a:p>
            <a:r>
              <a:rPr lang="en-US" sz="7200" dirty="0" smtClean="0"/>
              <a:t>Thank You !!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111448240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609600"/>
            <a:ext cx="6019800" cy="1295400"/>
          </a:xfrm>
        </p:spPr>
        <p:txBody>
          <a:bodyPr/>
          <a:lstStyle/>
          <a:p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>
                <a:latin typeface="Impact" pitchFamily="34" charset="0"/>
              </a:rPr>
              <a:t>August 2016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382716"/>
              </p:ext>
            </p:extLst>
          </p:nvPr>
        </p:nvGraphicFramePr>
        <p:xfrm>
          <a:off x="2862263" y="1912883"/>
          <a:ext cx="5900737" cy="4081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904751"/>
              </p:ext>
            </p:extLst>
          </p:nvPr>
        </p:nvGraphicFramePr>
        <p:xfrm>
          <a:off x="3036434" y="2286000"/>
          <a:ext cx="5433332" cy="33228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7440115"/>
              </p:ext>
            </p:extLst>
          </p:nvPr>
        </p:nvGraphicFramePr>
        <p:xfrm>
          <a:off x="3008709" y="2133600"/>
          <a:ext cx="5488781" cy="3832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2743200" y="304800"/>
            <a:ext cx="6019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Service Desk Reports</a:t>
            </a:r>
          </a:p>
          <a:p>
            <a:pPr algn="ctr"/>
            <a:r>
              <a:rPr lang="en-US" sz="2800" dirty="0" smtClean="0">
                <a:latin typeface="Impact" pitchFamily="34" charset="0"/>
              </a:rPr>
              <a:t>August 2016</a:t>
            </a: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7154838"/>
              </p:ext>
            </p:extLst>
          </p:nvPr>
        </p:nvGraphicFramePr>
        <p:xfrm>
          <a:off x="2617787" y="2209800"/>
          <a:ext cx="6270626" cy="39647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534658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743200" y="609600"/>
            <a:ext cx="6019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USC</a:t>
            </a:r>
            <a:r>
              <a:rPr lang="en-US" sz="2800" dirty="0">
                <a:latin typeface="Impact" pitchFamily="34" charset="0"/>
              </a:rPr>
              <a:t>AUXILIARYSERVICES</a:t>
            </a:r>
            <a:r>
              <a:rPr lang="en-US" sz="2800" dirty="0">
                <a:solidFill>
                  <a:srgbClr val="FFCC66"/>
                </a:solidFill>
                <a:latin typeface="Impact" pitchFamily="34" charset="0"/>
              </a:rPr>
              <a:t>IT</a:t>
            </a:r>
            <a:r>
              <a:rPr lang="en-US" sz="2800" dirty="0">
                <a:latin typeface="Impact" pitchFamily="34" charset="0"/>
              </a:rPr>
              <a:t/>
            </a:r>
            <a:br>
              <a:rPr lang="en-US" sz="2800" dirty="0">
                <a:latin typeface="Impact" pitchFamily="34" charset="0"/>
              </a:rPr>
            </a:br>
            <a:r>
              <a:rPr lang="en-US" sz="2800" dirty="0">
                <a:latin typeface="Impact" pitchFamily="34" charset="0"/>
              </a:rPr>
              <a:t>Website </a:t>
            </a:r>
            <a:r>
              <a:rPr lang="en-US" sz="2800" dirty="0" smtClean="0">
                <a:latin typeface="Impact" pitchFamily="34" charset="0"/>
              </a:rPr>
              <a:t>Reports</a:t>
            </a:r>
          </a:p>
          <a:p>
            <a:pPr marL="350838" indent="-341313" algn="ctr" eaLnBrk="0" hangingPunct="0">
              <a:spcBef>
                <a:spcPct val="20000"/>
              </a:spcBef>
            </a:pPr>
            <a:r>
              <a:rPr lang="en-US" sz="2800" dirty="0" smtClean="0">
                <a:latin typeface="Impact" pitchFamily="34" charset="0"/>
              </a:rPr>
              <a:t>August 2016</a:t>
            </a:r>
            <a:endParaRPr lang="en-US" sz="2800" dirty="0">
              <a:latin typeface="Impact" pitchFamily="34" charset="0"/>
            </a:endParaRPr>
          </a:p>
          <a:p>
            <a:pPr marL="350838" indent="-341313" algn="ctr" eaLnBrk="0" hangingPunct="0">
              <a:spcBef>
                <a:spcPct val="20000"/>
              </a:spcBef>
            </a:pPr>
            <a:endParaRPr lang="en-US" sz="2800" dirty="0">
              <a:latin typeface="Impact" pitchFamily="34" charset="0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4395608"/>
              </p:ext>
            </p:extLst>
          </p:nvPr>
        </p:nvGraphicFramePr>
        <p:xfrm>
          <a:off x="2228463" y="1905000"/>
          <a:ext cx="7049273" cy="41182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Impact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96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61872</TotalTime>
  <Words>924</Words>
  <Application>Microsoft Office PowerPoint</Application>
  <PresentationFormat>On-screen Show (4:3)</PresentationFormat>
  <Paragraphs>256</Paragraphs>
  <Slides>48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Blank Presentation</vt:lpstr>
      <vt:lpstr>PowerPoint Presentation</vt:lpstr>
      <vt:lpstr>PowerPoint Presentation</vt:lpstr>
      <vt:lpstr>PowerPoint Presentation</vt:lpstr>
      <vt:lpstr>PowerPoint Presentation</vt:lpstr>
      <vt:lpstr>USCAUXILIARYSERVICESIT Service Desk Reports August 2016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USCAUXILIARYSERVICESIT Website Reports      August 2016 </vt:lpstr>
      <vt:lpstr>PowerPoint Presentation</vt:lpstr>
      <vt:lpstr>USCAUXILIARYSERVICESIT Website Reports    August 2016  </vt:lpstr>
      <vt:lpstr>USCAUXILIARYSERVICESIT Website Reports August 2016  </vt:lpstr>
      <vt:lpstr>USCAUXILIARYSERVICESIT Website Reports August 2016  </vt:lpstr>
      <vt:lpstr>USCAUXILIARYSERVICESIT Website Reports August 2016  </vt:lpstr>
      <vt:lpstr>USCAUXILIARYSERVICESIT Website Reports August 2016  </vt:lpstr>
      <vt:lpstr>USCAUXILIARYSERVICESIT Website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Email Campaign Reports August 2016  </vt:lpstr>
      <vt:lpstr>USCAUXILIARYSERVICESIT Customer Satisfaction Report August 2016</vt:lpstr>
      <vt:lpstr>Thank You !!</vt:lpstr>
    </vt:vector>
  </TitlesOfParts>
  <Company>University of Southern California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ANU SIRIYAL</dc:creator>
  <cp:lastModifiedBy>Edward Huang</cp:lastModifiedBy>
  <cp:revision>1325</cp:revision>
  <dcterms:created xsi:type="dcterms:W3CDTF">2005-12-19T17:55:46Z</dcterms:created>
  <dcterms:modified xsi:type="dcterms:W3CDTF">2016-09-12T21:47:11Z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0x0101003A82F1B946FE1A4A886DCC46C43CCB96</vt:lpwstr>
  </property>
</Properties>
</file>