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notesSlides/notesSlide4.xml" ContentType="application/vnd.openxmlformats-officedocument.presentationml.notesSlide+xml"/>
  <Override PartName="/ppt/charts/chart2.xml" ContentType="application/vnd.openxmlformats-officedocument.drawingml.chart+xml"/>
  <Override PartName="/ppt/notesSlides/notesSlide5.xml" ContentType="application/vnd.openxmlformats-officedocument.presentationml.notesSlide+xml"/>
  <Override PartName="/ppt/charts/chart3.xml" ContentType="application/vnd.openxmlformats-officedocument.drawingml.chart+xml"/>
  <Override PartName="/ppt/notesSlides/notesSlide6.xml" ContentType="application/vnd.openxmlformats-officedocument.presentationml.notesSlide+xml"/>
  <Override PartName="/ppt/charts/chart4.xml" ContentType="application/vnd.openxmlformats-officedocument.drawingml.chart+xml"/>
  <Override PartName="/ppt/notesSlides/notesSlide7.xml" ContentType="application/vnd.openxmlformats-officedocument.presentationml.notesSlide+xml"/>
  <Override PartName="/ppt/charts/chart5.xml" ContentType="application/vnd.openxmlformats-officedocument.drawingml.chart+xml"/>
  <Override PartName="/ppt/notesSlides/notesSlide8.xml" ContentType="application/vnd.openxmlformats-officedocument.presentationml.notesSlide+xml"/>
  <Override PartName="/ppt/charts/chart6.xml" ContentType="application/vnd.openxmlformats-officedocument.drawingml.chart+xml"/>
  <Override PartName="/ppt/notesSlides/notesSlide9.xml" ContentType="application/vnd.openxmlformats-officedocument.presentationml.notesSlide+xml"/>
  <Override PartName="/ppt/charts/chart7.xml" ContentType="application/vnd.openxmlformats-officedocument.drawingml.chart+xml"/>
  <Override PartName="/ppt/notesSlides/notesSlide10.xml" ContentType="application/vnd.openxmlformats-officedocument.presentationml.notesSlide+xml"/>
  <Override PartName="/ppt/charts/chart8.xml" ContentType="application/vnd.openxmlformats-officedocument.drawingml.chart+xml"/>
  <Override PartName="/ppt/notesSlides/notesSlide11.xml" ContentType="application/vnd.openxmlformats-officedocument.presentationml.notesSlide+xml"/>
  <Override PartName="/ppt/charts/chart9.xml" ContentType="application/vnd.openxmlformats-officedocument.drawingml.chart+xml"/>
  <Override PartName="/ppt/notesSlides/notesSlide12.xml" ContentType="application/vnd.openxmlformats-officedocument.presentationml.notesSlide+xml"/>
  <Override PartName="/ppt/charts/chart10.xml" ContentType="application/vnd.openxmlformats-officedocument.drawingml.chart+xml"/>
  <Override PartName="/ppt/notesSlides/notesSlide13.xml" ContentType="application/vnd.openxmlformats-officedocument.presentationml.notesSlide+xml"/>
  <Override PartName="/ppt/charts/chart11.xml" ContentType="application/vnd.openxmlformats-officedocument.drawingml.chart+xml"/>
  <Override PartName="/ppt/notesSlides/notesSlide14.xml" ContentType="application/vnd.openxmlformats-officedocument.presentationml.notesSlide+xml"/>
  <Override PartName="/ppt/charts/chart12.xml" ContentType="application/vnd.openxmlformats-officedocument.drawingml.chart+xml"/>
  <Override PartName="/ppt/drawings/drawing1.xml" ContentType="application/vnd.openxmlformats-officedocument.drawingml.chartshapes+xml"/>
  <Override PartName="/ppt/charts/chart13.xml" ContentType="application/vnd.openxmlformats-officedocument.drawingml.chart+xml"/>
  <Override PartName="/ppt/drawings/drawing2.xml" ContentType="application/vnd.openxmlformats-officedocument.drawingml.chartshapes+xml"/>
  <Override PartName="/ppt/notesSlides/notesSlide15.xml" ContentType="application/vnd.openxmlformats-officedocument.presentationml.notesSlide+xml"/>
  <Override PartName="/ppt/charts/chart14.xml" ContentType="application/vnd.openxmlformats-officedocument.drawingml.chart+xml"/>
  <Override PartName="/ppt/charts/chart15.xml" ContentType="application/vnd.openxmlformats-officedocument.drawingml.chart+xml"/>
  <Override PartName="/ppt/charts/chart16.xml" ContentType="application/vnd.openxmlformats-officedocument.drawingml.chart+xml"/>
  <Override PartName="/ppt/charts/chart17.xml" ContentType="application/vnd.openxmlformats-officedocument.drawingml.chart+xml"/>
  <Override PartName="/ppt/charts/chart18.xml" ContentType="application/vnd.openxmlformats-officedocument.drawingml.chart+xml"/>
  <Override PartName="/ppt/drawings/drawing3.xml" ContentType="application/vnd.openxmlformats-officedocument.drawingml.chartshapes+xml"/>
  <Override PartName="/ppt/charts/chart19.xml" ContentType="application/vnd.openxmlformats-officedocument.drawingml.chart+xml"/>
  <Override PartName="/ppt/charts/chart20.xml" ContentType="application/vnd.openxmlformats-officedocument.drawingml.chart+xml"/>
  <Override PartName="/ppt/drawings/drawing4.xml" ContentType="application/vnd.openxmlformats-officedocument.drawingml.chartshapes+xml"/>
  <Override PartName="/ppt/notesSlides/notesSlide16.xml" ContentType="application/vnd.openxmlformats-officedocument.presentationml.notesSlide+xml"/>
  <Override PartName="/ppt/charts/chart21.xml" ContentType="application/vnd.openxmlformats-officedocument.drawingml.chart+xml"/>
  <Override PartName="/ppt/notesSlides/notesSlide17.xml" ContentType="application/vnd.openxmlformats-officedocument.presentationml.notesSlide+xml"/>
  <Override PartName="/ppt/charts/chart22.xml" ContentType="application/vnd.openxmlformats-officedocument.drawingml.chart+xml"/>
  <Override PartName="/ppt/notesSlides/notesSlide18.xml" ContentType="application/vnd.openxmlformats-officedocument.presentationml.notesSlide+xml"/>
  <Override PartName="/ppt/charts/chart23.xml" ContentType="application/vnd.openxmlformats-officedocument.drawingml.chart+xml"/>
  <Override PartName="/ppt/notesSlides/notesSlide19.xml" ContentType="application/vnd.openxmlformats-officedocument.presentationml.notesSlide+xml"/>
  <Override PartName="/ppt/charts/chart24.xml" ContentType="application/vnd.openxmlformats-officedocument.drawingml.chart+xml"/>
  <Override PartName="/ppt/charts/chart25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30"/>
  </p:notesMasterIdLst>
  <p:handoutMasterIdLst>
    <p:handoutMasterId r:id="rId31"/>
  </p:handoutMasterIdLst>
  <p:sldIdLst>
    <p:sldId id="351" r:id="rId2"/>
    <p:sldId id="281" r:id="rId3"/>
    <p:sldId id="275" r:id="rId4"/>
    <p:sldId id="295" r:id="rId5"/>
    <p:sldId id="330" r:id="rId6"/>
    <p:sldId id="324" r:id="rId7"/>
    <p:sldId id="325" r:id="rId8"/>
    <p:sldId id="378" r:id="rId9"/>
    <p:sldId id="381" r:id="rId10"/>
    <p:sldId id="284" r:id="rId11"/>
    <p:sldId id="286" r:id="rId12"/>
    <p:sldId id="314" r:id="rId13"/>
    <p:sldId id="304" r:id="rId14"/>
    <p:sldId id="371" r:id="rId15"/>
    <p:sldId id="407" r:id="rId16"/>
    <p:sldId id="288" r:id="rId17"/>
    <p:sldId id="344" r:id="rId18"/>
    <p:sldId id="343" r:id="rId19"/>
    <p:sldId id="359" r:id="rId20"/>
    <p:sldId id="373" r:id="rId21"/>
    <p:sldId id="372" r:id="rId22"/>
    <p:sldId id="336" r:id="rId23"/>
    <p:sldId id="408" r:id="rId24"/>
    <p:sldId id="409" r:id="rId25"/>
    <p:sldId id="410" r:id="rId26"/>
    <p:sldId id="411" r:id="rId27"/>
    <p:sldId id="401" r:id="rId28"/>
    <p:sldId id="397" r:id="rId29"/>
  </p:sldIdLst>
  <p:sldSz cx="9144000" cy="6858000" type="screen4x3"/>
  <p:notesSz cx="7315200" cy="9601200"/>
  <p:defaultTextStyle>
    <a:defPPr>
      <a:defRPr lang="en-US"/>
    </a:defPPr>
    <a:lvl1pPr algn="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 Rounded MT Bold" pitchFamily="34" charset="0"/>
        <a:ea typeface="ＭＳ Ｐゴシック" pitchFamily="34" charset="-128"/>
        <a:cs typeface="+mn-cs"/>
      </a:defRPr>
    </a:lvl1pPr>
    <a:lvl2pPr marL="457200" algn="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 Rounded MT Bold" pitchFamily="34" charset="0"/>
        <a:ea typeface="ＭＳ Ｐゴシック" pitchFamily="34" charset="-128"/>
        <a:cs typeface="+mn-cs"/>
      </a:defRPr>
    </a:lvl2pPr>
    <a:lvl3pPr marL="914400" algn="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 Rounded MT Bold" pitchFamily="34" charset="0"/>
        <a:ea typeface="ＭＳ Ｐゴシック" pitchFamily="34" charset="-128"/>
        <a:cs typeface="+mn-cs"/>
      </a:defRPr>
    </a:lvl3pPr>
    <a:lvl4pPr marL="1371600" algn="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 Rounded MT Bold" pitchFamily="34" charset="0"/>
        <a:ea typeface="ＭＳ Ｐゴシック" pitchFamily="34" charset="-128"/>
        <a:cs typeface="+mn-cs"/>
      </a:defRPr>
    </a:lvl4pPr>
    <a:lvl5pPr marL="1828800" algn="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 Rounded MT Bold" pitchFamily="34" charset="0"/>
        <a:ea typeface="ＭＳ Ｐゴシック" pitchFamily="34" charset="-128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 Rounded MT Bold" pitchFamily="34" charset="0"/>
        <a:ea typeface="ＭＳ Ｐゴシック" pitchFamily="34" charset="-128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 Rounded MT Bold" pitchFamily="34" charset="0"/>
        <a:ea typeface="ＭＳ Ｐゴシック" pitchFamily="34" charset="-128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 Rounded MT Bold" pitchFamily="34" charset="0"/>
        <a:ea typeface="ＭＳ Ｐゴシック" pitchFamily="34" charset="-128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 Rounded MT Bold" pitchFamily="34" charset="0"/>
        <a:ea typeface="ＭＳ Ｐゴシック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3024">
          <p15:clr>
            <a:srgbClr val="A4A3A4"/>
          </p15:clr>
        </p15:guide>
        <p15:guide id="2" pos="2304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001132"/>
    <a:srgbClr val="003399"/>
    <a:srgbClr val="AA0015"/>
    <a:srgbClr val="FFCC66"/>
    <a:srgbClr val="9C012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1495" autoAdjust="0"/>
    <p:restoredTop sz="94660" autoAdjust="0"/>
  </p:normalViewPr>
  <p:slideViewPr>
    <p:cSldViewPr>
      <p:cViewPr varScale="1">
        <p:scale>
          <a:sx n="77" d="100"/>
          <a:sy n="77" d="100"/>
        </p:scale>
        <p:origin x="-1494" y="-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732"/>
    </p:cViewPr>
  </p:sorterViewPr>
  <p:notesViewPr>
    <p:cSldViewPr>
      <p:cViewPr>
        <p:scale>
          <a:sx n="80" d="100"/>
          <a:sy n="80" d="100"/>
        </p:scale>
        <p:origin x="-1944" y="-72"/>
      </p:cViewPr>
      <p:guideLst>
        <p:guide orient="horz" pos="3024"/>
        <p:guide pos="2304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\\auxiliaries.usc.edu\fileshare\Central%20IT%20Home\Central%20IT%20Shared\Service%20Desk\OPS%20Report\2016\June%202016%20Ops%20Report\June_2016_Service_Desk_Report.xlsx" TargetMode="External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oleObject" Target="file:///\\auxiliaries.usc.edu\fileshare\Central%20IT%20Home\Central%20IT%20Shared\Service%20Desk\OPS%20Report\2016\June%202016%20Ops%20Report\June_2016_Website_Reports.xlsx" TargetMode="External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oleObject" Target="file:///\\auxiliaries.usc.edu\fileshare\Central%20IT%20Home\Central%20IT%20Shared\Service%20Desk\OPS%20Report\2016\June%202016%20Ops%20Report\June_2016_Website_Reports.xlsx" TargetMode="External"/></Relationships>
</file>

<file path=ppt/charts/_rels/chart12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oleObject" Target="file:///\\auxiliaries.usc.edu\fileshare\Central%20IT%20Home\Central%20IT%20Shared\Service%20Desk\OPS%20Report\2016\June%202016%20Ops%20Report\June_2016_Website_Reports.xlsx" TargetMode="External"/></Relationships>
</file>

<file path=ppt/charts/_rels/chart13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.xml"/><Relationship Id="rId1" Type="http://schemas.openxmlformats.org/officeDocument/2006/relationships/oleObject" Target="file:///\\auxiliaries.usc.edu\fileshare\Central%20IT%20Home\Central%20IT%20Shared\Service%20Desk\OPS%20Report\2016\June%202016%20Ops%20Report\June_2016_Website_Reports.xlsx" TargetMode="External"/></Relationships>
</file>

<file path=ppt/charts/_rels/chart14.xml.rels><?xml version="1.0" encoding="UTF-8" standalone="yes"?>
<Relationships xmlns="http://schemas.openxmlformats.org/package/2006/relationships"><Relationship Id="rId1" Type="http://schemas.openxmlformats.org/officeDocument/2006/relationships/oleObject" Target="file:///\\auxiliaries.usc.edu\fileshare\Central%20IT%20Home\Central%20IT%20Shared\Service%20Desk\OPS%20Report\2016\June%202016%20Ops%20Report\June_2016_Website_Reports.xlsx" TargetMode="External"/></Relationships>
</file>

<file path=ppt/charts/_rels/chart15.xml.rels><?xml version="1.0" encoding="UTF-8" standalone="yes"?>
<Relationships xmlns="http://schemas.openxmlformats.org/package/2006/relationships"><Relationship Id="rId1" Type="http://schemas.openxmlformats.org/officeDocument/2006/relationships/oleObject" Target="file:///\\auxiliaries.usc.edu\fileshare\Central%20IT%20Home\Central%20IT%20Shared\Service%20Desk\OPS%20Report\2016\June%202016%20Ops%20Report\June_2016_Website_Reports.xlsx" TargetMode="External"/></Relationships>
</file>

<file path=ppt/charts/_rels/chart16.xml.rels><?xml version="1.0" encoding="UTF-8" standalone="yes"?>
<Relationships xmlns="http://schemas.openxmlformats.org/package/2006/relationships"><Relationship Id="rId1" Type="http://schemas.openxmlformats.org/officeDocument/2006/relationships/oleObject" Target="file:///\\auxiliaries.usc.edu\fileshare\Central%20IT%20Home\Central%20IT%20Shared\Service%20Desk\OPS%20Report\2016\June%202016%20Ops%20Report\June_2016_Website_Reports.xlsx" TargetMode="External"/></Relationships>
</file>

<file path=ppt/charts/_rels/chart17.xml.rels><?xml version="1.0" encoding="UTF-8" standalone="yes"?>
<Relationships xmlns="http://schemas.openxmlformats.org/package/2006/relationships"><Relationship Id="rId1" Type="http://schemas.openxmlformats.org/officeDocument/2006/relationships/oleObject" Target="file:///\\auxiliaries.usc.edu\fileshare\Central%20IT%20Home\Central%20IT%20Shared\Service%20Desk\OPS%20Report\2016\June%202016%20Ops%20Report\June_2016_Website_Reports.xlsx" TargetMode="External"/></Relationships>
</file>

<file path=ppt/charts/_rels/chart18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3.xml"/><Relationship Id="rId1" Type="http://schemas.openxmlformats.org/officeDocument/2006/relationships/oleObject" Target="file:///\\auxiliaries.usc.edu\fileshare\Central%20IT%20Home\Central%20IT%20Shared\Service%20Desk\OPS%20Report\2016\June%202016%20Ops%20Report\June_2016_Website_Reports.xlsx" TargetMode="External"/></Relationships>
</file>

<file path=ppt/charts/_rels/chart19.xml.rels><?xml version="1.0" encoding="UTF-8" standalone="yes"?>
<Relationships xmlns="http://schemas.openxmlformats.org/package/2006/relationships"><Relationship Id="rId1" Type="http://schemas.openxmlformats.org/officeDocument/2006/relationships/oleObject" Target="file:///\\auxiliaries.usc.edu\fileshare\Central%20IT%20Home\Central%20IT%20Shared\Service%20Desk\OPS%20Report\2016\June%202016%20Ops%20Report\June_2016_Website_Reports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\\auxiliaries.usc.edu\fileshare\Central%20IT%20Home\Central%20IT%20Shared\Service%20Desk\OPS%20Report\2016\June%202016%20Ops%20Report\June_2016_Service_Desk_Report.xlsx" TargetMode="External"/></Relationships>
</file>

<file path=ppt/charts/_rels/chart20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4.xml"/><Relationship Id="rId1" Type="http://schemas.openxmlformats.org/officeDocument/2006/relationships/oleObject" Target="file:///\\auxiliaries.usc.edu\fileshare\Central%20IT%20Home\Central%20IT%20Shared\Service%20Desk\OPS%20Report\2016\June%202016%20Ops%20Report\June_2016_TSP%20stats.xlsx" TargetMode="External"/></Relationships>
</file>

<file path=ppt/charts/_rels/chart21.xml.rels><?xml version="1.0" encoding="UTF-8" standalone="yes"?>
<Relationships xmlns="http://schemas.openxmlformats.org/package/2006/relationships"><Relationship Id="rId1" Type="http://schemas.openxmlformats.org/officeDocument/2006/relationships/oleObject" Target="file:///\\auxiliaries.usc.edu\fileshare\Central%20IT%20Home\Central%20IT%20Shared\Service%20Desk\OPS%20Report\2016\June%202016%20Ops%20Report\June_2016%20Exact%20Target.xlsx" TargetMode="External"/></Relationships>
</file>

<file path=ppt/charts/_rels/chart22.xml.rels><?xml version="1.0" encoding="UTF-8" standalone="yes"?>
<Relationships xmlns="http://schemas.openxmlformats.org/package/2006/relationships"><Relationship Id="rId1" Type="http://schemas.openxmlformats.org/officeDocument/2006/relationships/oleObject" Target="file:///\\auxiliaries.usc.edu\fileshare\Central%20IT%20Home\Central%20IT%20Shared\Service%20Desk\OPS%20Report\2016\June%202016%20Ops%20Report\June_2016%20Exact%20Target.xlsx" TargetMode="External"/></Relationships>
</file>

<file path=ppt/charts/_rels/chart23.xml.rels><?xml version="1.0" encoding="UTF-8" standalone="yes"?>
<Relationships xmlns="http://schemas.openxmlformats.org/package/2006/relationships"><Relationship Id="rId1" Type="http://schemas.openxmlformats.org/officeDocument/2006/relationships/oleObject" Target="file:///\\auxiliaries.usc.edu\fileshare\Central%20IT%20Home\Central%20IT%20Shared\Service%20Desk\OPS%20Report\2016\June%202016%20Ops%20Report\June_2016%20Exact%20Target.xlsx" TargetMode="External"/></Relationships>
</file>

<file path=ppt/charts/_rels/chart24.xml.rels><?xml version="1.0" encoding="UTF-8" standalone="yes"?>
<Relationships xmlns="http://schemas.openxmlformats.org/package/2006/relationships"><Relationship Id="rId1" Type="http://schemas.openxmlformats.org/officeDocument/2006/relationships/oleObject" Target="file:///\\auxiliaries.usc.edu\fileshare\Central%20IT%20Home\Central%20IT%20Shared\Service%20Desk\OPS%20Report\2016\June%202016%20Ops%20Report\June_2016%20Exact%20Target.xlsx" TargetMode="External"/></Relationships>
</file>

<file path=ppt/charts/_rels/chart25.xml.rels><?xml version="1.0" encoding="UTF-8" standalone="yes"?>
<Relationships xmlns="http://schemas.openxmlformats.org/package/2006/relationships"><Relationship Id="rId1" Type="http://schemas.openxmlformats.org/officeDocument/2006/relationships/oleObject" Target="file:///\\auxiliaries.usc.edu\fileshare\Central%20IT%20Home\Central%20IT%20Shared\Service%20Desk\OPS%20Report\2016\June%202016%20Ops%20Report\June_2016%20Customer%20Satisfaction%20Report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\\auxiliaries.usc.edu\fileshare\Central%20IT%20Home\Central%20IT%20Shared\Service%20Desk\OPS%20Report\2016\June%202016%20Ops%20Report\June_2016_Service_Desk_Report.xlsx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\\auxiliaries.usc.edu\fileshare\Central%20IT%20Home\Central%20IT%20Shared\Service%20Desk\OPS%20Report\2016\June%202016%20Ops%20Report\June_2016_Aging_Reports.xlsx" TargetMode="Externa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file:///\\auxiliaries.usc.edu\fileshare\Central%20IT%20Home\Central%20IT%20Shared\Service%20Desk\OPS%20Report\2016\June%202016%20Ops%20Report\June_2016%20Web%20Req%20Unit%20And%20Status.xlsx" TargetMode="External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oleObject" Target="file:///\\auxiliaries.usc.edu\fileshare\Central%20IT%20Home\Central%20IT%20Shared\Service%20Desk\OPS%20Report\2016\June%202016%20Ops%20Report\June_2016%20Web%20Req%20Unit%20And%20Status.xlsx" TargetMode="External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oleObject" Target="file:///\\auxiliaries.usc.edu\fileshare\Central%20IT%20Home\Central%20IT%20Shared\Service%20Desk\OPS%20Report\2016\June%202016%20Ops%20Report\June_2016%20Closed%20Web%20Tickets.xlsx" TargetMode="External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oleObject" Target="file:///\\auxiliaries.usc.edu\fileshare\Central%20IT%20Home\Central%20IT%20Shared\Service%20Desk\OPS%20Report\2016\June%202016%20Ops%20Report\June_2016_Website_Reports.xlsx" TargetMode="External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oleObject" Target="file:///\\auxiliaries.usc.edu\fileshare\Central%20IT%20Home\Central%20IT%20Shared\Service%20Desk\OPS%20Report\2016\June%202016%20Ops%20Report\June_2016_Website_Reports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600" b="1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lang="en-US"/>
              <a:t>Total New Requests</a:t>
            </a:r>
          </a:p>
        </c:rich>
      </c:tx>
      <c:layout>
        <c:manualLayout>
          <c:xMode val="edge"/>
          <c:yMode val="edge"/>
          <c:x val="0.34981028512120438"/>
          <c:y val="3.4285714285714322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12357425919960789"/>
          <c:y val="0.18285714285714302"/>
          <c:w val="0.81178782581896258"/>
          <c:h val="0.7000000000000004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rgbClr val="333399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numRef>
              <c:f>'Issue Counts'!$B$26:$G$26</c:f>
              <c:numCache>
                <c:formatCode>mmm\-yy</c:formatCode>
                <c:ptCount val="6"/>
                <c:pt idx="0">
                  <c:v>42384</c:v>
                </c:pt>
                <c:pt idx="1">
                  <c:v>42415</c:v>
                </c:pt>
                <c:pt idx="2">
                  <c:v>42444</c:v>
                </c:pt>
                <c:pt idx="3">
                  <c:v>42475</c:v>
                </c:pt>
                <c:pt idx="4">
                  <c:v>42505</c:v>
                </c:pt>
                <c:pt idx="5">
                  <c:v>42536</c:v>
                </c:pt>
              </c:numCache>
            </c:numRef>
          </c:cat>
          <c:val>
            <c:numRef>
              <c:f>'Issue Counts'!$B$27:$G$27</c:f>
              <c:numCache>
                <c:formatCode>0</c:formatCode>
                <c:ptCount val="6"/>
                <c:pt idx="0">
                  <c:v>713</c:v>
                </c:pt>
                <c:pt idx="1">
                  <c:v>790</c:v>
                </c:pt>
                <c:pt idx="2">
                  <c:v>927</c:v>
                </c:pt>
                <c:pt idx="3">
                  <c:v>881</c:v>
                </c:pt>
                <c:pt idx="4">
                  <c:v>886</c:v>
                </c:pt>
                <c:pt idx="5">
                  <c:v>786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05480192"/>
        <c:axId val="47507712"/>
      </c:barChart>
      <c:dateAx>
        <c:axId val="105480192"/>
        <c:scaling>
          <c:orientation val="minMax"/>
        </c:scaling>
        <c:delete val="0"/>
        <c:axPos val="b"/>
        <c:numFmt formatCode="mmm\-yy" sourceLinked="0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85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47507712"/>
        <c:crosses val="autoZero"/>
        <c:auto val="1"/>
        <c:lblOffset val="100"/>
        <c:baseTimeUnit val="months"/>
        <c:majorUnit val="1"/>
        <c:majorTimeUnit val="months"/>
        <c:minorUnit val="1"/>
        <c:minorTimeUnit val="months"/>
      </c:dateAx>
      <c:valAx>
        <c:axId val="47507712"/>
        <c:scaling>
          <c:orientation val="minMax"/>
        </c:scaling>
        <c:delete val="0"/>
        <c:axPos val="l"/>
        <c:majorGridlines>
          <c:spPr>
            <a:ln w="3175">
              <a:solidFill>
                <a:srgbClr val="000000"/>
              </a:solidFill>
              <a:prstDash val="solid"/>
            </a:ln>
          </c:spPr>
        </c:majorGridlines>
        <c:title>
          <c:tx>
            <c:rich>
              <a:bodyPr/>
              <a:lstStyle/>
              <a:p>
                <a:pPr>
                  <a:defRPr sz="850" b="1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r>
                  <a:rPr lang="en-US"/>
                  <a:t>Number of Requests</a:t>
                </a:r>
              </a:p>
            </c:rich>
          </c:tx>
          <c:layout>
            <c:manualLayout>
              <c:xMode val="edge"/>
              <c:yMode val="edge"/>
              <c:x val="3.0418250950570342E-2"/>
              <c:y val="0.36285714285714288"/>
            </c:manualLayout>
          </c:layout>
          <c:overlay val="0"/>
          <c:spPr>
            <a:noFill/>
            <a:ln w="25400">
              <a:noFill/>
            </a:ln>
          </c:spPr>
        </c:title>
        <c:numFmt formatCode="0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85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105480192"/>
        <c:crosses val="autoZero"/>
        <c:crossBetween val="between"/>
      </c:valAx>
      <c:spPr>
        <a:solidFill>
          <a:srgbClr val="FFFFFF"/>
        </a:solidFill>
        <a:ln w="12700">
          <a:solidFill>
            <a:srgbClr val="808080"/>
          </a:solidFill>
          <a:prstDash val="solid"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000000"/>
      </a:solidFill>
      <a:prstDash val="solid"/>
    </a:ln>
  </c:spPr>
  <c:txPr>
    <a:bodyPr/>
    <a:lstStyle/>
    <a:p>
      <a:pPr>
        <a:defRPr sz="85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en-US"/>
    </a:p>
  </c:txPr>
  <c:externalData r:id="rId1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8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/>
              <a:t>Web Visits Per Month - Other Sites</a:t>
            </a:r>
          </a:p>
        </c:rich>
      </c:tx>
      <c:layout>
        <c:manualLayout>
          <c:xMode val="edge"/>
          <c:yMode val="edge"/>
          <c:x val="0.2773744030726587"/>
          <c:y val="1.9913892540918732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20603084981371189"/>
          <c:y val="0.12826481869385861"/>
          <c:w val="0.75625870847675802"/>
          <c:h val="0.58737837917887747"/>
        </c:manualLayout>
      </c:layout>
      <c:barChart>
        <c:barDir val="col"/>
        <c:grouping val="clustered"/>
        <c:varyColors val="0"/>
        <c:ser>
          <c:idx val="1"/>
          <c:order val="0"/>
          <c:tx>
            <c:strRef>
              <c:f>'Web Visits'!$B$25</c:f>
              <c:strCache>
                <c:ptCount val="1"/>
                <c:pt idx="0">
                  <c:v>Figueroa Press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'Web Visits'!$C$23:$H$23</c:f>
              <c:strCache>
                <c:ptCount val="6"/>
                <c:pt idx="0">
                  <c:v>Jan-16</c:v>
                </c:pt>
                <c:pt idx="1">
                  <c:v>Feb-16</c:v>
                </c:pt>
                <c:pt idx="2">
                  <c:v>Mar-16</c:v>
                </c:pt>
                <c:pt idx="3">
                  <c:v>April-16</c:v>
                </c:pt>
                <c:pt idx="4">
                  <c:v>May-16</c:v>
                </c:pt>
                <c:pt idx="5">
                  <c:v>June-16</c:v>
                </c:pt>
              </c:strCache>
            </c:strRef>
          </c:cat>
          <c:val>
            <c:numRef>
              <c:f>'Web Visits'!$C$25:$H$25</c:f>
              <c:numCache>
                <c:formatCode>#,##0</c:formatCode>
                <c:ptCount val="6"/>
                <c:pt idx="0">
                  <c:v>104</c:v>
                </c:pt>
                <c:pt idx="1">
                  <c:v>102</c:v>
                </c:pt>
                <c:pt idx="2">
                  <c:v>119</c:v>
                </c:pt>
                <c:pt idx="3" formatCode="General">
                  <c:v>206</c:v>
                </c:pt>
                <c:pt idx="4">
                  <c:v>143</c:v>
                </c:pt>
                <c:pt idx="5">
                  <c:v>96</c:v>
                </c:pt>
              </c:numCache>
            </c:numRef>
          </c:val>
        </c:ser>
        <c:ser>
          <c:idx val="2"/>
          <c:order val="1"/>
          <c:tx>
            <c:strRef>
              <c:f>'Web Visits'!$B$26</c:f>
              <c:strCache>
                <c:ptCount val="1"/>
                <c:pt idx="0">
                  <c:v>Gamble-house Store</c:v>
                </c:pt>
              </c:strCache>
            </c:strRef>
          </c:tx>
          <c:spPr>
            <a:solidFill>
              <a:srgbClr val="008000"/>
            </a:solidFill>
            <a:ln w="25400">
              <a:noFill/>
            </a:ln>
          </c:spPr>
          <c:invertIfNegative val="0"/>
          <c:cat>
            <c:strRef>
              <c:f>'Web Visits'!$C$23:$H$23</c:f>
              <c:strCache>
                <c:ptCount val="6"/>
                <c:pt idx="0">
                  <c:v>Jan-16</c:v>
                </c:pt>
                <c:pt idx="1">
                  <c:v>Feb-16</c:v>
                </c:pt>
                <c:pt idx="2">
                  <c:v>Mar-16</c:v>
                </c:pt>
                <c:pt idx="3">
                  <c:v>April-16</c:v>
                </c:pt>
                <c:pt idx="4">
                  <c:v>May-16</c:v>
                </c:pt>
                <c:pt idx="5">
                  <c:v>June-16</c:v>
                </c:pt>
              </c:strCache>
            </c:strRef>
          </c:cat>
          <c:val>
            <c:numRef>
              <c:f>'Web Visits'!$C$26:$H$26</c:f>
              <c:numCache>
                <c:formatCode>#,##0</c:formatCode>
                <c:ptCount val="6"/>
                <c:pt idx="0">
                  <c:v>438</c:v>
                </c:pt>
                <c:pt idx="1">
                  <c:v>324</c:v>
                </c:pt>
                <c:pt idx="2">
                  <c:v>278</c:v>
                </c:pt>
                <c:pt idx="3" formatCode="General">
                  <c:v>316</c:v>
                </c:pt>
                <c:pt idx="4">
                  <c:v>280</c:v>
                </c:pt>
                <c:pt idx="5">
                  <c:v>213</c:v>
                </c:pt>
              </c:numCache>
            </c:numRef>
          </c:val>
        </c:ser>
        <c:ser>
          <c:idx val="3"/>
          <c:order val="2"/>
          <c:tx>
            <c:strRef>
              <c:f>'Web Visits'!$B$27</c:f>
              <c:strCache>
                <c:ptCount val="1"/>
                <c:pt idx="0">
                  <c:v>USC Radisson Event</c:v>
                </c:pt>
              </c:strCache>
            </c:strRef>
          </c:tx>
          <c:spPr>
            <a:solidFill>
              <a:srgbClr val="CCFFFF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'Web Visits'!$C$23:$H$23</c:f>
              <c:strCache>
                <c:ptCount val="6"/>
                <c:pt idx="0">
                  <c:v>Jan-16</c:v>
                </c:pt>
                <c:pt idx="1">
                  <c:v>Feb-16</c:v>
                </c:pt>
                <c:pt idx="2">
                  <c:v>Mar-16</c:v>
                </c:pt>
                <c:pt idx="3">
                  <c:v>April-16</c:v>
                </c:pt>
                <c:pt idx="4">
                  <c:v>May-16</c:v>
                </c:pt>
                <c:pt idx="5">
                  <c:v>June-16</c:v>
                </c:pt>
              </c:strCache>
            </c:strRef>
          </c:cat>
          <c:val>
            <c:numRef>
              <c:f>'Web Visits'!$C$27:$H$27</c:f>
              <c:numCache>
                <c:formatCode>#,##0</c:formatCode>
                <c:ptCount val="6"/>
                <c:pt idx="0">
                  <c:v>77</c:v>
                </c:pt>
                <c:pt idx="1">
                  <c:v>81</c:v>
                </c:pt>
                <c:pt idx="2">
                  <c:v>68</c:v>
                </c:pt>
                <c:pt idx="3" formatCode="General">
                  <c:v>153</c:v>
                </c:pt>
                <c:pt idx="4">
                  <c:v>125</c:v>
                </c:pt>
                <c:pt idx="5">
                  <c:v>106</c:v>
                </c:pt>
              </c:numCache>
            </c:numRef>
          </c:val>
        </c:ser>
        <c:ser>
          <c:idx val="4"/>
          <c:order val="3"/>
          <c:tx>
            <c:strRef>
              <c:f>'Web Visits'!$B$28</c:f>
              <c:strCache>
                <c:ptCount val="1"/>
                <c:pt idx="0">
                  <c:v>Weddings at USC</c:v>
                </c:pt>
              </c:strCache>
            </c:strRef>
          </c:tx>
          <c:invertIfNegative val="0"/>
          <c:cat>
            <c:strRef>
              <c:f>'Web Visits'!$C$23:$H$23</c:f>
              <c:strCache>
                <c:ptCount val="6"/>
                <c:pt idx="0">
                  <c:v>Jan-16</c:v>
                </c:pt>
                <c:pt idx="1">
                  <c:v>Feb-16</c:v>
                </c:pt>
                <c:pt idx="2">
                  <c:v>Mar-16</c:v>
                </c:pt>
                <c:pt idx="3">
                  <c:v>April-16</c:v>
                </c:pt>
                <c:pt idx="4">
                  <c:v>May-16</c:v>
                </c:pt>
                <c:pt idx="5">
                  <c:v>June-16</c:v>
                </c:pt>
              </c:strCache>
            </c:strRef>
          </c:cat>
          <c:val>
            <c:numRef>
              <c:f>'Web Visits'!$C$28:$H$28</c:f>
              <c:numCache>
                <c:formatCode>#,##0</c:formatCode>
                <c:ptCount val="6"/>
                <c:pt idx="0">
                  <c:v>578</c:v>
                </c:pt>
                <c:pt idx="1">
                  <c:v>465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</c:numCache>
            </c:numRef>
          </c:val>
        </c:ser>
        <c:ser>
          <c:idx val="5"/>
          <c:order val="4"/>
          <c:tx>
            <c:strRef>
              <c:f>'Web Visits'!$B$29</c:f>
              <c:strCache>
                <c:ptCount val="1"/>
                <c:pt idx="0">
                  <c:v>Custom-publishing</c:v>
                </c:pt>
              </c:strCache>
            </c:strRef>
          </c:tx>
          <c:invertIfNegative val="0"/>
          <c:cat>
            <c:strRef>
              <c:f>'Web Visits'!$C$23:$H$23</c:f>
              <c:strCache>
                <c:ptCount val="6"/>
                <c:pt idx="0">
                  <c:v>Jan-16</c:v>
                </c:pt>
                <c:pt idx="1">
                  <c:v>Feb-16</c:v>
                </c:pt>
                <c:pt idx="2">
                  <c:v>Mar-16</c:v>
                </c:pt>
                <c:pt idx="3">
                  <c:v>April-16</c:v>
                </c:pt>
                <c:pt idx="4">
                  <c:v>May-16</c:v>
                </c:pt>
                <c:pt idx="5">
                  <c:v>June-16</c:v>
                </c:pt>
              </c:strCache>
            </c:strRef>
          </c:cat>
          <c:val>
            <c:numRef>
              <c:f>'Web Visits'!$C$29:$H$29</c:f>
              <c:numCache>
                <c:formatCode>#,##0</c:formatCode>
                <c:ptCount val="6"/>
                <c:pt idx="0">
                  <c:v>1819</c:v>
                </c:pt>
                <c:pt idx="1">
                  <c:v>1122</c:v>
                </c:pt>
                <c:pt idx="2">
                  <c:v>1038</c:v>
                </c:pt>
                <c:pt idx="3" formatCode="General">
                  <c:v>498</c:v>
                </c:pt>
                <c:pt idx="4">
                  <c:v>1261</c:v>
                </c:pt>
                <c:pt idx="5">
                  <c:v>305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5181056"/>
        <c:axId val="114713152"/>
      </c:barChart>
      <c:catAx>
        <c:axId val="3518105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114713152"/>
        <c:crosses val="autoZero"/>
        <c:auto val="1"/>
        <c:lblAlgn val="ctr"/>
        <c:lblOffset val="100"/>
        <c:noMultiLvlLbl val="0"/>
      </c:catAx>
      <c:valAx>
        <c:axId val="114713152"/>
        <c:scaling>
          <c:orientation val="minMax"/>
        </c:scaling>
        <c:delete val="0"/>
        <c:axPos val="l"/>
        <c:majorGridlines/>
        <c:title>
          <c:tx>
            <c:rich>
              <a:bodyPr/>
              <a:lstStyle/>
              <a:p>
                <a:pPr>
                  <a:defRPr sz="1000" b="1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r>
                  <a:rPr lang="en-US"/>
                  <a:t>Number of Visits</a:t>
                </a:r>
              </a:p>
            </c:rich>
          </c:tx>
          <c:layout/>
          <c:overlay val="0"/>
          <c:spPr>
            <a:noFill/>
            <a:ln w="25400">
              <a:noFill/>
            </a:ln>
          </c:spPr>
        </c:title>
        <c:numFmt formatCode="#,##0" sourceLinked="1"/>
        <c:majorTickMark val="out"/>
        <c:minorTickMark val="none"/>
        <c:tickLblPos val="nextTo"/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35181056"/>
        <c:crosses val="autoZero"/>
        <c:crossBetween val="between"/>
      </c:valAx>
      <c:dTable>
        <c:showHorzBorder val="1"/>
        <c:showVertBorder val="1"/>
        <c:showOutline val="1"/>
        <c:showKeys val="1"/>
        <c:spPr>
          <a:ln w="3175">
            <a:solidFill>
              <a:srgbClr val="000000"/>
            </a:solidFill>
            <a:prstDash val="solid"/>
          </a:ln>
        </c:spPr>
        <c:txPr>
          <a:bodyPr/>
          <a:lstStyle/>
          <a:p>
            <a:pPr rtl="0"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</c:plotArea>
    <c:plotVisOnly val="1"/>
    <c:dispBlanksAs val="gap"/>
    <c:showDLblsOverMax val="0"/>
  </c:chart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8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 sz="1800" b="1" i="0" u="none" strike="noStrike" baseline="0">
                <a:effectLst/>
              </a:rPr>
              <a:t>June </a:t>
            </a:r>
            <a:r>
              <a:rPr lang="en-US"/>
              <a:t>2016 Traffic Sources - BU Main Sites</a:t>
            </a:r>
          </a:p>
        </c:rich>
      </c:tx>
      <c:layout>
        <c:manualLayout>
          <c:xMode val="edge"/>
          <c:yMode val="edge"/>
          <c:x val="0.21875008867134896"/>
          <c:y val="1.8006686858192641E-3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14491704565178512"/>
          <c:y val="0.16666708400211341"/>
          <c:w val="0.85508295434821491"/>
          <c:h val="0.5179500148988771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'Traffic Sources'!$C$1</c:f>
              <c:strCache>
                <c:ptCount val="1"/>
                <c:pt idx="0">
                  <c:v>Search Engine</c:v>
                </c:pt>
              </c:strCache>
            </c:strRef>
          </c:tx>
          <c:spPr>
            <a:solidFill>
              <a:srgbClr val="FF0000"/>
            </a:solidFill>
            <a:ln w="25400">
              <a:noFill/>
            </a:ln>
          </c:spPr>
          <c:invertIfNegative val="0"/>
          <c:cat>
            <c:strRef>
              <c:f>'Traffic Sources'!$B$2:$B$8</c:f>
              <c:strCache>
                <c:ptCount val="7"/>
                <c:pt idx="0">
                  <c:v>aux.usc.edu</c:v>
                </c:pt>
                <c:pt idx="1">
                  <c:v>Bookstore</c:v>
                </c:pt>
                <c:pt idx="2">
                  <c:v>Housing</c:v>
                </c:pt>
                <c:pt idx="3">
                  <c:v>Hospitality</c:v>
                </c:pt>
                <c:pt idx="4">
                  <c:v>Transportation</c:v>
                </c:pt>
                <c:pt idx="5">
                  <c:v>BKS - Other</c:v>
                </c:pt>
                <c:pt idx="6">
                  <c:v>Coliseum</c:v>
                </c:pt>
              </c:strCache>
            </c:strRef>
          </c:cat>
          <c:val>
            <c:numRef>
              <c:f>'Traffic Sources'!$C$2:$C$8</c:f>
              <c:numCache>
                <c:formatCode>#,##0</c:formatCode>
                <c:ptCount val="7"/>
                <c:pt idx="0">
                  <c:v>687</c:v>
                </c:pt>
                <c:pt idx="1">
                  <c:v>14023</c:v>
                </c:pt>
                <c:pt idx="2" formatCode="General">
                  <c:v>22829</c:v>
                </c:pt>
                <c:pt idx="3">
                  <c:v>7291</c:v>
                </c:pt>
                <c:pt idx="4">
                  <c:v>25261</c:v>
                </c:pt>
                <c:pt idx="5">
                  <c:v>0</c:v>
                </c:pt>
                <c:pt idx="6">
                  <c:v>23002</c:v>
                </c:pt>
              </c:numCache>
            </c:numRef>
          </c:val>
        </c:ser>
        <c:ser>
          <c:idx val="1"/>
          <c:order val="1"/>
          <c:tx>
            <c:strRef>
              <c:f>'Traffic Sources'!$D$1</c:f>
              <c:strCache>
                <c:ptCount val="1"/>
                <c:pt idx="0">
                  <c:v>Referring Sites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'Traffic Sources'!$B$2:$B$8</c:f>
              <c:strCache>
                <c:ptCount val="7"/>
                <c:pt idx="0">
                  <c:v>aux.usc.edu</c:v>
                </c:pt>
                <c:pt idx="1">
                  <c:v>Bookstore</c:v>
                </c:pt>
                <c:pt idx="2">
                  <c:v>Housing</c:v>
                </c:pt>
                <c:pt idx="3">
                  <c:v>Hospitality</c:v>
                </c:pt>
                <c:pt idx="4">
                  <c:v>Transportation</c:v>
                </c:pt>
                <c:pt idx="5">
                  <c:v>BKS - Other</c:v>
                </c:pt>
                <c:pt idx="6">
                  <c:v>Coliseum</c:v>
                </c:pt>
              </c:strCache>
            </c:strRef>
          </c:cat>
          <c:val>
            <c:numRef>
              <c:f>'Traffic Sources'!$D$2:$D$8</c:f>
              <c:numCache>
                <c:formatCode>#,##0</c:formatCode>
                <c:ptCount val="7"/>
                <c:pt idx="0">
                  <c:v>202</c:v>
                </c:pt>
                <c:pt idx="1">
                  <c:v>1655</c:v>
                </c:pt>
                <c:pt idx="2">
                  <c:v>5909</c:v>
                </c:pt>
                <c:pt idx="3">
                  <c:v>1577</c:v>
                </c:pt>
                <c:pt idx="4">
                  <c:v>4654</c:v>
                </c:pt>
                <c:pt idx="5">
                  <c:v>0</c:v>
                </c:pt>
                <c:pt idx="6">
                  <c:v>2335</c:v>
                </c:pt>
              </c:numCache>
            </c:numRef>
          </c:val>
        </c:ser>
        <c:ser>
          <c:idx val="2"/>
          <c:order val="2"/>
          <c:tx>
            <c:strRef>
              <c:f>'Traffic Sources'!$E$1</c:f>
              <c:strCache>
                <c:ptCount val="1"/>
                <c:pt idx="0">
                  <c:v>Direct Traffic</c:v>
                </c:pt>
              </c:strCache>
            </c:strRef>
          </c:tx>
          <c:spPr>
            <a:solidFill>
              <a:srgbClr val="008000"/>
            </a:solidFill>
            <a:ln w="25400">
              <a:noFill/>
            </a:ln>
          </c:spPr>
          <c:invertIfNegative val="0"/>
          <c:cat>
            <c:strRef>
              <c:f>'Traffic Sources'!$B$2:$B$8</c:f>
              <c:strCache>
                <c:ptCount val="7"/>
                <c:pt idx="0">
                  <c:v>aux.usc.edu</c:v>
                </c:pt>
                <c:pt idx="1">
                  <c:v>Bookstore</c:v>
                </c:pt>
                <c:pt idx="2">
                  <c:v>Housing</c:v>
                </c:pt>
                <c:pt idx="3">
                  <c:v>Hospitality</c:v>
                </c:pt>
                <c:pt idx="4">
                  <c:v>Transportation</c:v>
                </c:pt>
                <c:pt idx="5">
                  <c:v>BKS - Other</c:v>
                </c:pt>
                <c:pt idx="6">
                  <c:v>Coliseum</c:v>
                </c:pt>
              </c:strCache>
            </c:strRef>
          </c:cat>
          <c:val>
            <c:numRef>
              <c:f>'Traffic Sources'!$E$2:$E$8</c:f>
              <c:numCache>
                <c:formatCode>#,##0</c:formatCode>
                <c:ptCount val="7"/>
                <c:pt idx="0">
                  <c:v>73</c:v>
                </c:pt>
                <c:pt idx="1">
                  <c:v>3888</c:v>
                </c:pt>
                <c:pt idx="2">
                  <c:v>4399</c:v>
                </c:pt>
                <c:pt idx="3">
                  <c:v>1294</c:v>
                </c:pt>
                <c:pt idx="4">
                  <c:v>7666</c:v>
                </c:pt>
                <c:pt idx="5">
                  <c:v>0</c:v>
                </c:pt>
                <c:pt idx="6">
                  <c:v>5257</c:v>
                </c:pt>
              </c:numCache>
            </c:numRef>
          </c:val>
        </c:ser>
        <c:ser>
          <c:idx val="3"/>
          <c:order val="3"/>
          <c:tx>
            <c:strRef>
              <c:f>'Traffic Sources'!$F$1</c:f>
              <c:strCache>
                <c:ptCount val="1"/>
                <c:pt idx="0">
                  <c:v>Campaigns</c:v>
                </c:pt>
              </c:strCache>
            </c:strRef>
          </c:tx>
          <c:spPr>
            <a:solidFill>
              <a:srgbClr val="CCFFFF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'Traffic Sources'!$B$2:$B$8</c:f>
              <c:strCache>
                <c:ptCount val="7"/>
                <c:pt idx="0">
                  <c:v>aux.usc.edu</c:v>
                </c:pt>
                <c:pt idx="1">
                  <c:v>Bookstore</c:v>
                </c:pt>
                <c:pt idx="2">
                  <c:v>Housing</c:v>
                </c:pt>
                <c:pt idx="3">
                  <c:v>Hospitality</c:v>
                </c:pt>
                <c:pt idx="4">
                  <c:v>Transportation</c:v>
                </c:pt>
                <c:pt idx="5">
                  <c:v>BKS - Other</c:v>
                </c:pt>
                <c:pt idx="6">
                  <c:v>Coliseum</c:v>
                </c:pt>
              </c:strCache>
            </c:strRef>
          </c:cat>
          <c:val>
            <c:numRef>
              <c:f>'Traffic Sources'!$F$2:$F$8</c:f>
              <c:numCache>
                <c:formatCode>#,##0</c:formatCode>
                <c:ptCount val="7"/>
                <c:pt idx="0">
                  <c:v>0</c:v>
                </c:pt>
                <c:pt idx="1">
                  <c:v>3308</c:v>
                </c:pt>
                <c:pt idx="2">
                  <c:v>0</c:v>
                </c:pt>
                <c:pt idx="3">
                  <c:v>0</c:v>
                </c:pt>
                <c:pt idx="4">
                  <c:v>2</c:v>
                </c:pt>
                <c:pt idx="5">
                  <c:v>0</c:v>
                </c:pt>
                <c:pt idx="6">
                  <c:v>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46962688"/>
        <c:axId val="114718336"/>
      </c:barChart>
      <c:catAx>
        <c:axId val="4696268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114718336"/>
        <c:crosses val="autoZero"/>
        <c:auto val="1"/>
        <c:lblAlgn val="ctr"/>
        <c:lblOffset val="100"/>
        <c:noMultiLvlLbl val="0"/>
      </c:catAx>
      <c:valAx>
        <c:axId val="114718336"/>
        <c:scaling>
          <c:orientation val="minMax"/>
        </c:scaling>
        <c:delete val="0"/>
        <c:axPos val="l"/>
        <c:majorGridlines/>
        <c:numFmt formatCode="#,##0" sourceLinked="1"/>
        <c:majorTickMark val="none"/>
        <c:minorTickMark val="none"/>
        <c:tickLblPos val="nextTo"/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46962688"/>
        <c:crosses val="autoZero"/>
        <c:crossBetween val="between"/>
      </c:valAx>
      <c:dTable>
        <c:showHorzBorder val="1"/>
        <c:showVertBorder val="1"/>
        <c:showOutline val="1"/>
        <c:showKeys val="1"/>
        <c:txPr>
          <a:bodyPr/>
          <a:lstStyle/>
          <a:p>
            <a:pPr rtl="0">
              <a:defRPr sz="10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</c:plotArea>
    <c:plotVisOnly val="1"/>
    <c:dispBlanksAs val="gap"/>
    <c:showDLblsOverMax val="0"/>
  </c:chart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8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 sz="1800" b="1" i="0" u="none" strike="noStrike" baseline="0">
                <a:effectLst/>
              </a:rPr>
              <a:t>June </a:t>
            </a:r>
            <a:r>
              <a:rPr lang="en-US"/>
              <a:t>2016 Traffic Sources - HSP Micro Sites </a:t>
            </a:r>
          </a:p>
        </c:rich>
      </c:tx>
      <c:layout>
        <c:manualLayout>
          <c:xMode val="edge"/>
          <c:yMode val="edge"/>
          <c:x val="0.17311274834902921"/>
          <c:y val="4.0230186743898402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16545441968947289"/>
          <c:y val="0.1982764184750429"/>
          <c:w val="0.83454558031052717"/>
          <c:h val="0.3994264082323340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'Traffic Sources'!$C$13</c:f>
              <c:strCache>
                <c:ptCount val="1"/>
                <c:pt idx="0">
                  <c:v>Search Engine</c:v>
                </c:pt>
              </c:strCache>
            </c:strRef>
          </c:tx>
          <c:spPr>
            <a:solidFill>
              <a:srgbClr val="FF0000"/>
            </a:solidFill>
            <a:ln w="25400">
              <a:noFill/>
            </a:ln>
          </c:spPr>
          <c:invertIfNegative val="0"/>
          <c:cat>
            <c:strRef>
              <c:f>'Traffic Sources'!$B$14:$B$21</c:f>
              <c:strCache>
                <c:ptCount val="8"/>
                <c:pt idx="0">
                  <c:v>McKays</c:v>
                </c:pt>
                <c:pt idx="1">
                  <c:v>The Lab</c:v>
                </c:pt>
                <c:pt idx="2">
                  <c:v>Moreton Fig</c:v>
                </c:pt>
                <c:pt idx="3">
                  <c:v>Weddings at USC</c:v>
                </c:pt>
                <c:pt idx="4">
                  <c:v>Rosso Oro's Pizzeria</c:v>
                </c:pt>
                <c:pt idx="5">
                  <c:v>Seeds Marketplace</c:v>
                </c:pt>
                <c:pt idx="6">
                  <c:v>Traditions</c:v>
                </c:pt>
                <c:pt idx="7">
                  <c:v>The Edmondson</c:v>
                </c:pt>
              </c:strCache>
            </c:strRef>
          </c:cat>
          <c:val>
            <c:numRef>
              <c:f>'Traffic Sources'!$C$14:$C$21</c:f>
              <c:numCache>
                <c:formatCode>#,##0</c:formatCode>
                <c:ptCount val="8"/>
                <c:pt idx="0">
                  <c:v>496</c:v>
                </c:pt>
                <c:pt idx="1">
                  <c:v>1201</c:v>
                </c:pt>
                <c:pt idx="2">
                  <c:v>520</c:v>
                </c:pt>
                <c:pt idx="3">
                  <c:v>0</c:v>
                </c:pt>
                <c:pt idx="4">
                  <c:v>223</c:v>
                </c:pt>
                <c:pt idx="5">
                  <c:v>217</c:v>
                </c:pt>
                <c:pt idx="6">
                  <c:v>181</c:v>
                </c:pt>
                <c:pt idx="7">
                  <c:v>8</c:v>
                </c:pt>
              </c:numCache>
            </c:numRef>
          </c:val>
        </c:ser>
        <c:ser>
          <c:idx val="1"/>
          <c:order val="1"/>
          <c:tx>
            <c:strRef>
              <c:f>'Traffic Sources'!$D$13</c:f>
              <c:strCache>
                <c:ptCount val="1"/>
                <c:pt idx="0">
                  <c:v>Referring Sites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'Traffic Sources'!$B$14:$B$21</c:f>
              <c:strCache>
                <c:ptCount val="8"/>
                <c:pt idx="0">
                  <c:v>McKays</c:v>
                </c:pt>
                <c:pt idx="1">
                  <c:v>The Lab</c:v>
                </c:pt>
                <c:pt idx="2">
                  <c:v>Moreton Fig</c:v>
                </c:pt>
                <c:pt idx="3">
                  <c:v>Weddings at USC</c:v>
                </c:pt>
                <c:pt idx="4">
                  <c:v>Rosso Oro's Pizzeria</c:v>
                </c:pt>
                <c:pt idx="5">
                  <c:v>Seeds Marketplace</c:v>
                </c:pt>
                <c:pt idx="6">
                  <c:v>Traditions</c:v>
                </c:pt>
                <c:pt idx="7">
                  <c:v>The Edmondson</c:v>
                </c:pt>
              </c:strCache>
            </c:strRef>
          </c:cat>
          <c:val>
            <c:numRef>
              <c:f>'Traffic Sources'!$D$14:$D$21</c:f>
              <c:numCache>
                <c:formatCode>#,##0</c:formatCode>
                <c:ptCount val="8"/>
                <c:pt idx="0">
                  <c:v>605</c:v>
                </c:pt>
                <c:pt idx="1">
                  <c:v>1086</c:v>
                </c:pt>
                <c:pt idx="2">
                  <c:v>369</c:v>
                </c:pt>
                <c:pt idx="3">
                  <c:v>0</c:v>
                </c:pt>
                <c:pt idx="4">
                  <c:v>101</c:v>
                </c:pt>
                <c:pt idx="5">
                  <c:v>294</c:v>
                </c:pt>
                <c:pt idx="6">
                  <c:v>151</c:v>
                </c:pt>
                <c:pt idx="7">
                  <c:v>41</c:v>
                </c:pt>
              </c:numCache>
            </c:numRef>
          </c:val>
        </c:ser>
        <c:ser>
          <c:idx val="2"/>
          <c:order val="2"/>
          <c:tx>
            <c:strRef>
              <c:f>'Traffic Sources'!$E$13</c:f>
              <c:strCache>
                <c:ptCount val="1"/>
                <c:pt idx="0">
                  <c:v>Direct Traffic</c:v>
                </c:pt>
              </c:strCache>
            </c:strRef>
          </c:tx>
          <c:spPr>
            <a:solidFill>
              <a:srgbClr val="008000"/>
            </a:solidFill>
            <a:ln w="25400">
              <a:noFill/>
            </a:ln>
          </c:spPr>
          <c:invertIfNegative val="0"/>
          <c:cat>
            <c:strRef>
              <c:f>'Traffic Sources'!$B$14:$B$21</c:f>
              <c:strCache>
                <c:ptCount val="8"/>
                <c:pt idx="0">
                  <c:v>McKays</c:v>
                </c:pt>
                <c:pt idx="1">
                  <c:v>The Lab</c:v>
                </c:pt>
                <c:pt idx="2">
                  <c:v>Moreton Fig</c:v>
                </c:pt>
                <c:pt idx="3">
                  <c:v>Weddings at USC</c:v>
                </c:pt>
                <c:pt idx="4">
                  <c:v>Rosso Oro's Pizzeria</c:v>
                </c:pt>
                <c:pt idx="5">
                  <c:v>Seeds Marketplace</c:v>
                </c:pt>
                <c:pt idx="6">
                  <c:v>Traditions</c:v>
                </c:pt>
                <c:pt idx="7">
                  <c:v>The Edmondson</c:v>
                </c:pt>
              </c:strCache>
            </c:strRef>
          </c:cat>
          <c:val>
            <c:numRef>
              <c:f>'Traffic Sources'!$E$14:$E$21</c:f>
              <c:numCache>
                <c:formatCode>#,##0</c:formatCode>
                <c:ptCount val="8"/>
                <c:pt idx="0">
                  <c:v>80</c:v>
                </c:pt>
                <c:pt idx="1">
                  <c:v>194</c:v>
                </c:pt>
                <c:pt idx="2">
                  <c:v>64</c:v>
                </c:pt>
                <c:pt idx="3">
                  <c:v>0</c:v>
                </c:pt>
                <c:pt idx="4">
                  <c:v>72</c:v>
                </c:pt>
                <c:pt idx="5">
                  <c:v>89</c:v>
                </c:pt>
                <c:pt idx="6">
                  <c:v>26</c:v>
                </c:pt>
                <c:pt idx="7">
                  <c:v>42</c:v>
                </c:pt>
              </c:numCache>
            </c:numRef>
          </c:val>
        </c:ser>
        <c:ser>
          <c:idx val="3"/>
          <c:order val="3"/>
          <c:tx>
            <c:strRef>
              <c:f>'Traffic Sources'!$F$13</c:f>
              <c:strCache>
                <c:ptCount val="1"/>
                <c:pt idx="0">
                  <c:v>Campaigns</c:v>
                </c:pt>
              </c:strCache>
            </c:strRef>
          </c:tx>
          <c:spPr>
            <a:solidFill>
              <a:srgbClr val="CCFFFF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'Traffic Sources'!$B$14:$B$21</c:f>
              <c:strCache>
                <c:ptCount val="8"/>
                <c:pt idx="0">
                  <c:v>McKays</c:v>
                </c:pt>
                <c:pt idx="1">
                  <c:v>The Lab</c:v>
                </c:pt>
                <c:pt idx="2">
                  <c:v>Moreton Fig</c:v>
                </c:pt>
                <c:pt idx="3">
                  <c:v>Weddings at USC</c:v>
                </c:pt>
                <c:pt idx="4">
                  <c:v>Rosso Oro's Pizzeria</c:v>
                </c:pt>
                <c:pt idx="5">
                  <c:v>Seeds Marketplace</c:v>
                </c:pt>
                <c:pt idx="6">
                  <c:v>Traditions</c:v>
                </c:pt>
                <c:pt idx="7">
                  <c:v>The Edmondson</c:v>
                </c:pt>
              </c:strCache>
            </c:strRef>
          </c:cat>
          <c:val>
            <c:numRef>
              <c:f>'Traffic Sources'!$F$14:$F$21</c:f>
              <c:numCache>
                <c:formatCode>#,##0</c:formatCode>
                <c:ptCount val="8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42240000"/>
        <c:axId val="114720064"/>
      </c:barChart>
      <c:catAx>
        <c:axId val="4224000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114720064"/>
        <c:crosses val="autoZero"/>
        <c:auto val="1"/>
        <c:lblAlgn val="ctr"/>
        <c:lblOffset val="100"/>
        <c:noMultiLvlLbl val="0"/>
      </c:catAx>
      <c:valAx>
        <c:axId val="114720064"/>
        <c:scaling>
          <c:orientation val="minMax"/>
        </c:scaling>
        <c:delete val="0"/>
        <c:axPos val="l"/>
        <c:majorGridlines/>
        <c:numFmt formatCode="#,##0" sourceLinked="1"/>
        <c:majorTickMark val="none"/>
        <c:minorTickMark val="none"/>
        <c:tickLblPos val="nextTo"/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42240000"/>
        <c:crosses val="autoZero"/>
        <c:crossBetween val="between"/>
      </c:valAx>
      <c:dTable>
        <c:showHorzBorder val="1"/>
        <c:showVertBorder val="1"/>
        <c:showOutline val="1"/>
        <c:showKeys val="1"/>
        <c:txPr>
          <a:bodyPr/>
          <a:lstStyle/>
          <a:p>
            <a:pPr rtl="0">
              <a:defRPr sz="10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</c:plotArea>
    <c:plotVisOnly val="1"/>
    <c:dispBlanksAs val="gap"/>
    <c:showDLblsOverMax val="0"/>
  </c:chart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  <c:userShapes r:id="rId2"/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8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 sz="1800" b="1" i="0" u="none" strike="noStrike" baseline="0">
                <a:effectLst/>
              </a:rPr>
              <a:t>June 2016 </a:t>
            </a:r>
            <a:r>
              <a:rPr lang="en-US"/>
              <a:t>Traffic Sources - Other Sites </a:t>
            </a:r>
          </a:p>
        </c:rich>
      </c:tx>
      <c:layout>
        <c:manualLayout>
          <c:xMode val="edge"/>
          <c:yMode val="edge"/>
          <c:x val="0.21875003631926138"/>
          <c:y val="3.8194469877311843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15959984690006798"/>
          <c:y val="0.20639534883720997"/>
          <c:w val="0.81925297059949265"/>
          <c:h val="0.36337209302325729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'Traffic Sources'!$C$23</c:f>
              <c:strCache>
                <c:ptCount val="1"/>
                <c:pt idx="0">
                  <c:v>Search Engine</c:v>
                </c:pt>
              </c:strCache>
            </c:strRef>
          </c:tx>
          <c:spPr>
            <a:solidFill>
              <a:srgbClr val="FF0000"/>
            </a:solidFill>
            <a:ln w="25400">
              <a:noFill/>
            </a:ln>
          </c:spPr>
          <c:invertIfNegative val="0"/>
          <c:cat>
            <c:strRef>
              <c:f>'Traffic Sources'!$B$25:$B$29</c:f>
              <c:strCache>
                <c:ptCount val="5"/>
                <c:pt idx="0">
                  <c:v>Figueroa Press</c:v>
                </c:pt>
                <c:pt idx="1">
                  <c:v>Gamble-house Store</c:v>
                </c:pt>
                <c:pt idx="2">
                  <c:v>Weddings at USC</c:v>
                </c:pt>
                <c:pt idx="3">
                  <c:v>USC Radisson Event</c:v>
                </c:pt>
                <c:pt idx="4">
                  <c:v>Custom-publishing</c:v>
                </c:pt>
              </c:strCache>
            </c:strRef>
          </c:cat>
          <c:val>
            <c:numRef>
              <c:f>'Traffic Sources'!$C$25:$C$29</c:f>
              <c:numCache>
                <c:formatCode>#,##0</c:formatCode>
                <c:ptCount val="5"/>
                <c:pt idx="0">
                  <c:v>46</c:v>
                </c:pt>
                <c:pt idx="1">
                  <c:v>72</c:v>
                </c:pt>
                <c:pt idx="2">
                  <c:v>0</c:v>
                </c:pt>
                <c:pt idx="3">
                  <c:v>40</c:v>
                </c:pt>
                <c:pt idx="4">
                  <c:v>42</c:v>
                </c:pt>
              </c:numCache>
            </c:numRef>
          </c:val>
        </c:ser>
        <c:ser>
          <c:idx val="1"/>
          <c:order val="1"/>
          <c:tx>
            <c:strRef>
              <c:f>'Traffic Sources'!$D$23</c:f>
              <c:strCache>
                <c:ptCount val="1"/>
                <c:pt idx="0">
                  <c:v>Referring Sites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'Traffic Sources'!$B$25:$B$29</c:f>
              <c:strCache>
                <c:ptCount val="5"/>
                <c:pt idx="0">
                  <c:v>Figueroa Press</c:v>
                </c:pt>
                <c:pt idx="1">
                  <c:v>Gamble-house Store</c:v>
                </c:pt>
                <c:pt idx="2">
                  <c:v>Weddings at USC</c:v>
                </c:pt>
                <c:pt idx="3">
                  <c:v>USC Radisson Event</c:v>
                </c:pt>
                <c:pt idx="4">
                  <c:v>Custom-publishing</c:v>
                </c:pt>
              </c:strCache>
            </c:strRef>
          </c:cat>
          <c:val>
            <c:numRef>
              <c:f>'Traffic Sources'!$D$25:$D$29</c:f>
              <c:numCache>
                <c:formatCode>#,##0</c:formatCode>
                <c:ptCount val="5"/>
                <c:pt idx="0">
                  <c:v>30</c:v>
                </c:pt>
                <c:pt idx="1">
                  <c:v>107</c:v>
                </c:pt>
                <c:pt idx="2">
                  <c:v>0</c:v>
                </c:pt>
                <c:pt idx="3">
                  <c:v>51</c:v>
                </c:pt>
                <c:pt idx="4">
                  <c:v>108</c:v>
                </c:pt>
              </c:numCache>
            </c:numRef>
          </c:val>
        </c:ser>
        <c:ser>
          <c:idx val="2"/>
          <c:order val="2"/>
          <c:tx>
            <c:strRef>
              <c:f>'Traffic Sources'!$E$23</c:f>
              <c:strCache>
                <c:ptCount val="1"/>
                <c:pt idx="0">
                  <c:v>Direct Traffic</c:v>
                </c:pt>
              </c:strCache>
            </c:strRef>
          </c:tx>
          <c:spPr>
            <a:solidFill>
              <a:srgbClr val="008000"/>
            </a:solidFill>
            <a:ln w="25400">
              <a:noFill/>
            </a:ln>
          </c:spPr>
          <c:invertIfNegative val="0"/>
          <c:cat>
            <c:strRef>
              <c:f>'Traffic Sources'!$B$25:$B$29</c:f>
              <c:strCache>
                <c:ptCount val="5"/>
                <c:pt idx="0">
                  <c:v>Figueroa Press</c:v>
                </c:pt>
                <c:pt idx="1">
                  <c:v>Gamble-house Store</c:v>
                </c:pt>
                <c:pt idx="2">
                  <c:v>Weddings at USC</c:v>
                </c:pt>
                <c:pt idx="3">
                  <c:v>USC Radisson Event</c:v>
                </c:pt>
                <c:pt idx="4">
                  <c:v>Custom-publishing</c:v>
                </c:pt>
              </c:strCache>
            </c:strRef>
          </c:cat>
          <c:val>
            <c:numRef>
              <c:f>'Traffic Sources'!$E$25:$E$29</c:f>
              <c:numCache>
                <c:formatCode>#,##0</c:formatCode>
                <c:ptCount val="5"/>
                <c:pt idx="0">
                  <c:v>20</c:v>
                </c:pt>
                <c:pt idx="1">
                  <c:v>30</c:v>
                </c:pt>
                <c:pt idx="2">
                  <c:v>0</c:v>
                </c:pt>
                <c:pt idx="3">
                  <c:v>15</c:v>
                </c:pt>
                <c:pt idx="4">
                  <c:v>155</c:v>
                </c:pt>
              </c:numCache>
            </c:numRef>
          </c:val>
        </c:ser>
        <c:ser>
          <c:idx val="3"/>
          <c:order val="3"/>
          <c:tx>
            <c:strRef>
              <c:f>'Traffic Sources'!$F$23</c:f>
              <c:strCache>
                <c:ptCount val="1"/>
                <c:pt idx="0">
                  <c:v>Campaigns</c:v>
                </c:pt>
              </c:strCache>
            </c:strRef>
          </c:tx>
          <c:spPr>
            <a:solidFill>
              <a:srgbClr val="CCFFFF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'Traffic Sources'!$B$25:$B$29</c:f>
              <c:strCache>
                <c:ptCount val="5"/>
                <c:pt idx="0">
                  <c:v>Figueroa Press</c:v>
                </c:pt>
                <c:pt idx="1">
                  <c:v>Gamble-house Store</c:v>
                </c:pt>
                <c:pt idx="2">
                  <c:v>Weddings at USC</c:v>
                </c:pt>
                <c:pt idx="3">
                  <c:v>USC Radisson Event</c:v>
                </c:pt>
                <c:pt idx="4">
                  <c:v>Custom-publishing</c:v>
                </c:pt>
              </c:strCache>
            </c:strRef>
          </c:cat>
          <c:val>
            <c:numRef>
              <c:f>'Traffic Sources'!$F$25:$F$29</c:f>
              <c:numCache>
                <c:formatCode>#,##0</c:formatCode>
                <c:ptCount val="5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74152192"/>
        <c:axId val="170937152"/>
      </c:barChart>
      <c:catAx>
        <c:axId val="17415219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170937152"/>
        <c:crosses val="autoZero"/>
        <c:auto val="1"/>
        <c:lblAlgn val="ctr"/>
        <c:lblOffset val="100"/>
        <c:noMultiLvlLbl val="0"/>
      </c:catAx>
      <c:valAx>
        <c:axId val="170937152"/>
        <c:scaling>
          <c:orientation val="minMax"/>
        </c:scaling>
        <c:delete val="0"/>
        <c:axPos val="l"/>
        <c:majorGridlines/>
        <c:numFmt formatCode="#,##0" sourceLinked="1"/>
        <c:majorTickMark val="none"/>
        <c:minorTickMark val="none"/>
        <c:tickLblPos val="nextTo"/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174152192"/>
        <c:crosses val="autoZero"/>
        <c:crossBetween val="between"/>
      </c:valAx>
      <c:dTable>
        <c:showHorzBorder val="1"/>
        <c:showVertBorder val="1"/>
        <c:showOutline val="1"/>
        <c:showKeys val="1"/>
        <c:txPr>
          <a:bodyPr/>
          <a:lstStyle/>
          <a:p>
            <a:pPr rtl="0">
              <a:defRPr sz="10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</c:plotArea>
    <c:plotVisOnly val="1"/>
    <c:dispBlanksAs val="gap"/>
    <c:showDLblsOverMax val="0"/>
  </c:chart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  <c:userShapes r:id="rId2"/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title>
      <c:tx>
        <c:rich>
          <a:bodyPr/>
          <a:lstStyle/>
          <a:p>
            <a:pPr>
              <a:defRPr sz="14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/>
              <a:t>Average Time Spent on Website - BU Main Sites</a:t>
            </a:r>
          </a:p>
        </c:rich>
      </c:tx>
      <c:layout>
        <c:manualLayout>
          <c:xMode val="edge"/>
          <c:yMode val="edge"/>
          <c:x val="0.2307326683588295"/>
          <c:y val="4.3195895967549511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12980789545756879"/>
          <c:y val="0.17632263500009224"/>
          <c:w val="0.83653977072655428"/>
          <c:h val="0.48362779885739587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'Average Time on Site'!$C$7</c:f>
              <c:strCache>
                <c:ptCount val="1"/>
                <c:pt idx="0">
                  <c:v>Jan-16</c:v>
                </c:pt>
              </c:strCache>
            </c:strRef>
          </c:tx>
          <c:spPr>
            <a:solidFill>
              <a:srgbClr val="FF0000"/>
            </a:solidFill>
            <a:ln w="25400">
              <a:noFill/>
            </a:ln>
          </c:spPr>
          <c:invertIfNegative val="0"/>
          <c:cat>
            <c:strRef>
              <c:f>'Average Time on Site'!$B$8:$B$14</c:f>
              <c:strCache>
                <c:ptCount val="7"/>
                <c:pt idx="0">
                  <c:v>aux.usc.edu</c:v>
                </c:pt>
                <c:pt idx="1">
                  <c:v>Bookstore</c:v>
                </c:pt>
                <c:pt idx="2">
                  <c:v>Housing</c:v>
                </c:pt>
                <c:pt idx="3">
                  <c:v>Hospitality</c:v>
                </c:pt>
                <c:pt idx="4">
                  <c:v>Transportation</c:v>
                </c:pt>
                <c:pt idx="5">
                  <c:v>BKS - Other</c:v>
                </c:pt>
                <c:pt idx="6">
                  <c:v>Coliseum</c:v>
                </c:pt>
              </c:strCache>
            </c:strRef>
          </c:cat>
          <c:val>
            <c:numRef>
              <c:f>'Average Time on Site'!$C$8:$C$14</c:f>
              <c:numCache>
                <c:formatCode>h:mm</c:formatCode>
                <c:ptCount val="7"/>
                <c:pt idx="0">
                  <c:v>5.2777777777777778E-2</c:v>
                </c:pt>
                <c:pt idx="1">
                  <c:v>0.13958333333333334</c:v>
                </c:pt>
                <c:pt idx="2">
                  <c:v>0.34583333333333338</c:v>
                </c:pt>
                <c:pt idx="3">
                  <c:v>5.7638888888888885E-2</c:v>
                </c:pt>
                <c:pt idx="4">
                  <c:v>0.12152777777777778</c:v>
                </c:pt>
                <c:pt idx="5">
                  <c:v>0</c:v>
                </c:pt>
                <c:pt idx="6">
                  <c:v>5.9722222222222225E-2</c:v>
                </c:pt>
              </c:numCache>
            </c:numRef>
          </c:val>
        </c:ser>
        <c:ser>
          <c:idx val="1"/>
          <c:order val="1"/>
          <c:tx>
            <c:strRef>
              <c:f>'Average Time on Site'!$D$7</c:f>
              <c:strCache>
                <c:ptCount val="1"/>
                <c:pt idx="0">
                  <c:v>Feb-16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'Average Time on Site'!$B$8:$B$14</c:f>
              <c:strCache>
                <c:ptCount val="7"/>
                <c:pt idx="0">
                  <c:v>aux.usc.edu</c:v>
                </c:pt>
                <c:pt idx="1">
                  <c:v>Bookstore</c:v>
                </c:pt>
                <c:pt idx="2">
                  <c:v>Housing</c:v>
                </c:pt>
                <c:pt idx="3">
                  <c:v>Hospitality</c:v>
                </c:pt>
                <c:pt idx="4">
                  <c:v>Transportation</c:v>
                </c:pt>
                <c:pt idx="5">
                  <c:v>BKS - Other</c:v>
                </c:pt>
                <c:pt idx="6">
                  <c:v>Coliseum</c:v>
                </c:pt>
              </c:strCache>
            </c:strRef>
          </c:cat>
          <c:val>
            <c:numRef>
              <c:f>'Average Time on Site'!$D$8:$D$14</c:f>
              <c:numCache>
                <c:formatCode>h:mm</c:formatCode>
                <c:ptCount val="7"/>
                <c:pt idx="0">
                  <c:v>4.4444444444444446E-2</c:v>
                </c:pt>
                <c:pt idx="1">
                  <c:v>0.14166666666666666</c:v>
                </c:pt>
                <c:pt idx="2">
                  <c:v>0.32916666666666666</c:v>
                </c:pt>
                <c:pt idx="3">
                  <c:v>4.8611111111111112E-2</c:v>
                </c:pt>
                <c:pt idx="4">
                  <c:v>0.16597222222222222</c:v>
                </c:pt>
                <c:pt idx="5">
                  <c:v>0</c:v>
                </c:pt>
                <c:pt idx="6">
                  <c:v>6.805555555555555E-2</c:v>
                </c:pt>
              </c:numCache>
            </c:numRef>
          </c:val>
        </c:ser>
        <c:ser>
          <c:idx val="2"/>
          <c:order val="2"/>
          <c:tx>
            <c:strRef>
              <c:f>'Average Time on Site'!$E$7</c:f>
              <c:strCache>
                <c:ptCount val="1"/>
                <c:pt idx="0">
                  <c:v>Mar-16</c:v>
                </c:pt>
              </c:strCache>
            </c:strRef>
          </c:tx>
          <c:invertIfNegative val="0"/>
          <c:cat>
            <c:strRef>
              <c:f>'Average Time on Site'!$B$8:$B$14</c:f>
              <c:strCache>
                <c:ptCount val="7"/>
                <c:pt idx="0">
                  <c:v>aux.usc.edu</c:v>
                </c:pt>
                <c:pt idx="1">
                  <c:v>Bookstore</c:v>
                </c:pt>
                <c:pt idx="2">
                  <c:v>Housing</c:v>
                </c:pt>
                <c:pt idx="3">
                  <c:v>Hospitality</c:v>
                </c:pt>
                <c:pt idx="4">
                  <c:v>Transportation</c:v>
                </c:pt>
                <c:pt idx="5">
                  <c:v>BKS - Other</c:v>
                </c:pt>
                <c:pt idx="6">
                  <c:v>Coliseum</c:v>
                </c:pt>
              </c:strCache>
            </c:strRef>
          </c:cat>
          <c:val>
            <c:numRef>
              <c:f>'Average Time on Site'!$E$8:$E$14</c:f>
              <c:numCache>
                <c:formatCode>h:mm</c:formatCode>
                <c:ptCount val="7"/>
                <c:pt idx="0">
                  <c:v>5.0694444444444452E-2</c:v>
                </c:pt>
                <c:pt idx="1">
                  <c:v>0.15486111111111112</c:v>
                </c:pt>
                <c:pt idx="2" formatCode="h:mm;@">
                  <c:v>0.15208333333333332</c:v>
                </c:pt>
                <c:pt idx="3">
                  <c:v>5.347222222222222E-2</c:v>
                </c:pt>
                <c:pt idx="4">
                  <c:v>7.1527777777777787E-2</c:v>
                </c:pt>
                <c:pt idx="5">
                  <c:v>0</c:v>
                </c:pt>
                <c:pt idx="6">
                  <c:v>7.9166666666666663E-2</c:v>
                </c:pt>
              </c:numCache>
            </c:numRef>
          </c:val>
        </c:ser>
        <c:ser>
          <c:idx val="3"/>
          <c:order val="3"/>
          <c:tx>
            <c:strRef>
              <c:f>'Average Time on Site'!$F$7</c:f>
              <c:strCache>
                <c:ptCount val="1"/>
                <c:pt idx="0">
                  <c:v>April-16</c:v>
                </c:pt>
              </c:strCache>
            </c:strRef>
          </c:tx>
          <c:invertIfNegative val="0"/>
          <c:cat>
            <c:strRef>
              <c:f>'Average Time on Site'!$B$8:$B$14</c:f>
              <c:strCache>
                <c:ptCount val="7"/>
                <c:pt idx="0">
                  <c:v>aux.usc.edu</c:v>
                </c:pt>
                <c:pt idx="1">
                  <c:v>Bookstore</c:v>
                </c:pt>
                <c:pt idx="2">
                  <c:v>Housing</c:v>
                </c:pt>
                <c:pt idx="3">
                  <c:v>Hospitality</c:v>
                </c:pt>
                <c:pt idx="4">
                  <c:v>Transportation</c:v>
                </c:pt>
                <c:pt idx="5">
                  <c:v>BKS - Other</c:v>
                </c:pt>
                <c:pt idx="6">
                  <c:v>Coliseum</c:v>
                </c:pt>
              </c:strCache>
            </c:strRef>
          </c:cat>
          <c:val>
            <c:numRef>
              <c:f>'Average Time on Site'!$F$8:$F$14</c:f>
              <c:numCache>
                <c:formatCode>h:mm</c:formatCode>
                <c:ptCount val="7"/>
                <c:pt idx="0">
                  <c:v>5.2777777777777778E-2</c:v>
                </c:pt>
                <c:pt idx="1">
                  <c:v>0.20833333333333334</c:v>
                </c:pt>
                <c:pt idx="2">
                  <c:v>0.13055555555555556</c:v>
                </c:pt>
                <c:pt idx="3">
                  <c:v>5.0694444444444452E-2</c:v>
                </c:pt>
                <c:pt idx="4">
                  <c:v>0.14305555555555557</c:v>
                </c:pt>
                <c:pt idx="5">
                  <c:v>0</c:v>
                </c:pt>
                <c:pt idx="6">
                  <c:v>6.805555555555555E-2</c:v>
                </c:pt>
              </c:numCache>
            </c:numRef>
          </c:val>
        </c:ser>
        <c:ser>
          <c:idx val="4"/>
          <c:order val="4"/>
          <c:tx>
            <c:strRef>
              <c:f>'Average Time on Site'!$G$7</c:f>
              <c:strCache>
                <c:ptCount val="1"/>
                <c:pt idx="0">
                  <c:v>May-16</c:v>
                </c:pt>
              </c:strCache>
            </c:strRef>
          </c:tx>
          <c:invertIfNegative val="0"/>
          <c:cat>
            <c:strRef>
              <c:f>'Average Time on Site'!$B$8:$B$14</c:f>
              <c:strCache>
                <c:ptCount val="7"/>
                <c:pt idx="0">
                  <c:v>aux.usc.edu</c:v>
                </c:pt>
                <c:pt idx="1">
                  <c:v>Bookstore</c:v>
                </c:pt>
                <c:pt idx="2">
                  <c:v>Housing</c:v>
                </c:pt>
                <c:pt idx="3">
                  <c:v>Hospitality</c:v>
                </c:pt>
                <c:pt idx="4">
                  <c:v>Transportation</c:v>
                </c:pt>
                <c:pt idx="5">
                  <c:v>BKS - Other</c:v>
                </c:pt>
                <c:pt idx="6">
                  <c:v>Coliseum</c:v>
                </c:pt>
              </c:strCache>
            </c:strRef>
          </c:cat>
          <c:val>
            <c:numRef>
              <c:f>'Average Time on Site'!$G$8:$G$14</c:f>
              <c:numCache>
                <c:formatCode>h:mm</c:formatCode>
                <c:ptCount val="7"/>
                <c:pt idx="0">
                  <c:v>6.1111111111111116E-2</c:v>
                </c:pt>
                <c:pt idx="1">
                  <c:v>0.19097222222222221</c:v>
                </c:pt>
                <c:pt idx="2">
                  <c:v>0.16874999999999998</c:v>
                </c:pt>
                <c:pt idx="3">
                  <c:v>5.6944444444444443E-2</c:v>
                </c:pt>
                <c:pt idx="4">
                  <c:v>0.20416666666666669</c:v>
                </c:pt>
                <c:pt idx="5">
                  <c:v>0</c:v>
                </c:pt>
                <c:pt idx="6">
                  <c:v>6.3888888888888884E-2</c:v>
                </c:pt>
              </c:numCache>
            </c:numRef>
          </c:val>
        </c:ser>
        <c:ser>
          <c:idx val="5"/>
          <c:order val="5"/>
          <c:tx>
            <c:strRef>
              <c:f>'Average Time on Site'!$H$7</c:f>
              <c:strCache>
                <c:ptCount val="1"/>
                <c:pt idx="0">
                  <c:v>June-16</c:v>
                </c:pt>
              </c:strCache>
            </c:strRef>
          </c:tx>
          <c:invertIfNegative val="0"/>
          <c:cat>
            <c:strRef>
              <c:f>'Average Time on Site'!$B$8:$B$14</c:f>
              <c:strCache>
                <c:ptCount val="7"/>
                <c:pt idx="0">
                  <c:v>aux.usc.edu</c:v>
                </c:pt>
                <c:pt idx="1">
                  <c:v>Bookstore</c:v>
                </c:pt>
                <c:pt idx="2">
                  <c:v>Housing</c:v>
                </c:pt>
                <c:pt idx="3">
                  <c:v>Hospitality</c:v>
                </c:pt>
                <c:pt idx="4">
                  <c:v>Transportation</c:v>
                </c:pt>
                <c:pt idx="5">
                  <c:v>BKS - Other</c:v>
                </c:pt>
                <c:pt idx="6">
                  <c:v>Coliseum</c:v>
                </c:pt>
              </c:strCache>
            </c:strRef>
          </c:cat>
          <c:val>
            <c:numRef>
              <c:f>'Average Time on Site'!$H$8:$H$14</c:f>
              <c:numCache>
                <c:formatCode>h:mm</c:formatCode>
                <c:ptCount val="7"/>
                <c:pt idx="0">
                  <c:v>4.7222222222222221E-2</c:v>
                </c:pt>
                <c:pt idx="1">
                  <c:v>0.20277777777777781</c:v>
                </c:pt>
                <c:pt idx="2">
                  <c:v>0.15</c:v>
                </c:pt>
                <c:pt idx="3">
                  <c:v>7.9861111111111105E-2</c:v>
                </c:pt>
                <c:pt idx="4">
                  <c:v>0.15069444444444444</c:v>
                </c:pt>
                <c:pt idx="5">
                  <c:v>0</c:v>
                </c:pt>
                <c:pt idx="6">
                  <c:v>7.0833333333333331E-2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15351040"/>
        <c:axId val="115281856"/>
      </c:barChart>
      <c:catAx>
        <c:axId val="11535104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115281856"/>
        <c:crosses val="autoZero"/>
        <c:auto val="1"/>
        <c:lblAlgn val="ctr"/>
        <c:lblOffset val="100"/>
        <c:noMultiLvlLbl val="0"/>
      </c:catAx>
      <c:valAx>
        <c:axId val="115281856"/>
        <c:scaling>
          <c:orientation val="minMax"/>
        </c:scaling>
        <c:delete val="0"/>
        <c:axPos val="l"/>
        <c:majorGridlines/>
        <c:title>
          <c:tx>
            <c:rich>
              <a:bodyPr/>
              <a:lstStyle/>
              <a:p>
                <a:pPr>
                  <a:defRPr sz="1000" b="1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r>
                  <a:rPr lang="en-US"/>
                  <a:t>Time (in hours)</a:t>
                </a:r>
              </a:p>
            </c:rich>
          </c:tx>
          <c:layout/>
          <c:overlay val="0"/>
          <c:spPr>
            <a:noFill/>
            <a:ln w="25400">
              <a:noFill/>
            </a:ln>
          </c:spPr>
        </c:title>
        <c:numFmt formatCode="h:mm" sourceLinked="1"/>
        <c:majorTickMark val="none"/>
        <c:minorTickMark val="none"/>
        <c:tickLblPos val="nextTo"/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115351040"/>
        <c:crosses val="autoZero"/>
        <c:crossBetween val="between"/>
      </c:valAx>
      <c:dTable>
        <c:showHorzBorder val="1"/>
        <c:showVertBorder val="1"/>
        <c:showOutline val="1"/>
        <c:showKeys val="1"/>
        <c:txPr>
          <a:bodyPr/>
          <a:lstStyle/>
          <a:p>
            <a:pPr rtl="0"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</c:plotArea>
    <c:plotVisOnly val="1"/>
    <c:dispBlanksAs val="gap"/>
    <c:showDLblsOverMax val="0"/>
  </c:chart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title>
      <c:tx>
        <c:rich>
          <a:bodyPr/>
          <a:lstStyle/>
          <a:p>
            <a:pPr>
              <a:defRPr sz="14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/>
              <a:t>Average Time Spent on Website - HSP Micro Sites </a:t>
            </a:r>
          </a:p>
        </c:rich>
      </c:tx>
      <c:layout>
        <c:manualLayout>
          <c:xMode val="edge"/>
          <c:yMode val="edge"/>
          <c:x val="0.19897156651986203"/>
          <c:y val="5.6321552406787795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12143936926022042"/>
          <c:y val="0.16582914572864318"/>
          <c:w val="0.84707708187684616"/>
          <c:h val="0.49497487437186127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'Average Time on Site'!$C$18</c:f>
              <c:strCache>
                <c:ptCount val="1"/>
                <c:pt idx="0">
                  <c:v>Jan-16</c:v>
                </c:pt>
              </c:strCache>
            </c:strRef>
          </c:tx>
          <c:spPr>
            <a:solidFill>
              <a:srgbClr val="FF0000"/>
            </a:solidFill>
            <a:ln w="25400">
              <a:noFill/>
            </a:ln>
          </c:spPr>
          <c:invertIfNegative val="0"/>
          <c:cat>
            <c:strRef>
              <c:f>'Average Time on Site'!$B$19:$B$27</c:f>
              <c:strCache>
                <c:ptCount val="9"/>
                <c:pt idx="0">
                  <c:v>McKays</c:v>
                </c:pt>
                <c:pt idx="1">
                  <c:v>The Lab</c:v>
                </c:pt>
                <c:pt idx="2">
                  <c:v>Weddings at USC</c:v>
                </c:pt>
                <c:pt idx="3">
                  <c:v>USC Radisson Event</c:v>
                </c:pt>
                <c:pt idx="4">
                  <c:v>Moreton Fig</c:v>
                </c:pt>
                <c:pt idx="5">
                  <c:v>Rosso Oro's Pizzeria</c:v>
                </c:pt>
                <c:pt idx="6">
                  <c:v>Seeds Marketplace</c:v>
                </c:pt>
                <c:pt idx="7">
                  <c:v>Traditions</c:v>
                </c:pt>
                <c:pt idx="8">
                  <c:v>The Edmondson</c:v>
                </c:pt>
              </c:strCache>
            </c:strRef>
          </c:cat>
          <c:val>
            <c:numRef>
              <c:f>'Average Time on Site'!$C$19:$C$27</c:f>
              <c:numCache>
                <c:formatCode>h:mm</c:formatCode>
                <c:ptCount val="9"/>
                <c:pt idx="0">
                  <c:v>0.13125000000000001</c:v>
                </c:pt>
                <c:pt idx="1">
                  <c:v>0.1013888888888889</c:v>
                </c:pt>
                <c:pt idx="2">
                  <c:v>9.930555555555555E-2</c:v>
                </c:pt>
                <c:pt idx="3">
                  <c:v>4.0972222222222222E-2</c:v>
                </c:pt>
                <c:pt idx="4">
                  <c:v>8.1944444444444445E-2</c:v>
                </c:pt>
                <c:pt idx="5">
                  <c:v>5.7638888888888885E-2</c:v>
                </c:pt>
                <c:pt idx="6">
                  <c:v>8.4722222222222213E-2</c:v>
                </c:pt>
                <c:pt idx="7">
                  <c:v>5.9722222222222225E-2</c:v>
                </c:pt>
                <c:pt idx="8">
                  <c:v>4.0972222222222222E-2</c:v>
                </c:pt>
              </c:numCache>
            </c:numRef>
          </c:val>
        </c:ser>
        <c:ser>
          <c:idx val="1"/>
          <c:order val="1"/>
          <c:tx>
            <c:strRef>
              <c:f>'Average Time on Site'!$D$18</c:f>
              <c:strCache>
                <c:ptCount val="1"/>
                <c:pt idx="0">
                  <c:v>Feb-16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'Average Time on Site'!$B$19:$B$27</c:f>
              <c:strCache>
                <c:ptCount val="9"/>
                <c:pt idx="0">
                  <c:v>McKays</c:v>
                </c:pt>
                <c:pt idx="1">
                  <c:v>The Lab</c:v>
                </c:pt>
                <c:pt idx="2">
                  <c:v>Weddings at USC</c:v>
                </c:pt>
                <c:pt idx="3">
                  <c:v>USC Radisson Event</c:v>
                </c:pt>
                <c:pt idx="4">
                  <c:v>Moreton Fig</c:v>
                </c:pt>
                <c:pt idx="5">
                  <c:v>Rosso Oro's Pizzeria</c:v>
                </c:pt>
                <c:pt idx="6">
                  <c:v>Seeds Marketplace</c:v>
                </c:pt>
                <c:pt idx="7">
                  <c:v>Traditions</c:v>
                </c:pt>
                <c:pt idx="8">
                  <c:v>The Edmondson</c:v>
                </c:pt>
              </c:strCache>
            </c:strRef>
          </c:cat>
          <c:val>
            <c:numRef>
              <c:f>'Average Time on Site'!$D$19:$D$27</c:f>
              <c:numCache>
                <c:formatCode>h:mm</c:formatCode>
                <c:ptCount val="9"/>
                <c:pt idx="0">
                  <c:v>0.11666666666666665</c:v>
                </c:pt>
                <c:pt idx="1">
                  <c:v>0.10486111111111111</c:v>
                </c:pt>
                <c:pt idx="2">
                  <c:v>9.0277777777777776E-2</c:v>
                </c:pt>
                <c:pt idx="3">
                  <c:v>3.125E-2</c:v>
                </c:pt>
                <c:pt idx="4">
                  <c:v>8.819444444444445E-2</c:v>
                </c:pt>
                <c:pt idx="5">
                  <c:v>5.8333333333333327E-2</c:v>
                </c:pt>
                <c:pt idx="6">
                  <c:v>7.5694444444444439E-2</c:v>
                </c:pt>
                <c:pt idx="7">
                  <c:v>9.0972222222222218E-2</c:v>
                </c:pt>
                <c:pt idx="8">
                  <c:v>4.9305555555555554E-2</c:v>
                </c:pt>
              </c:numCache>
            </c:numRef>
          </c:val>
        </c:ser>
        <c:ser>
          <c:idx val="2"/>
          <c:order val="2"/>
          <c:tx>
            <c:strRef>
              <c:f>'Average Time on Site'!$E$18</c:f>
              <c:strCache>
                <c:ptCount val="1"/>
                <c:pt idx="0">
                  <c:v>Mar-16</c:v>
                </c:pt>
              </c:strCache>
            </c:strRef>
          </c:tx>
          <c:spPr>
            <a:solidFill>
              <a:srgbClr val="008000"/>
            </a:solidFill>
            <a:ln w="25400">
              <a:noFill/>
            </a:ln>
          </c:spPr>
          <c:invertIfNegative val="0"/>
          <c:cat>
            <c:strRef>
              <c:f>'Average Time on Site'!$B$19:$B$27</c:f>
              <c:strCache>
                <c:ptCount val="9"/>
                <c:pt idx="0">
                  <c:v>McKays</c:v>
                </c:pt>
                <c:pt idx="1">
                  <c:v>The Lab</c:v>
                </c:pt>
                <c:pt idx="2">
                  <c:v>Weddings at USC</c:v>
                </c:pt>
                <c:pt idx="3">
                  <c:v>USC Radisson Event</c:v>
                </c:pt>
                <c:pt idx="4">
                  <c:v>Moreton Fig</c:v>
                </c:pt>
                <c:pt idx="5">
                  <c:v>Rosso Oro's Pizzeria</c:v>
                </c:pt>
                <c:pt idx="6">
                  <c:v>Seeds Marketplace</c:v>
                </c:pt>
                <c:pt idx="7">
                  <c:v>Traditions</c:v>
                </c:pt>
                <c:pt idx="8">
                  <c:v>The Edmondson</c:v>
                </c:pt>
              </c:strCache>
            </c:strRef>
          </c:cat>
          <c:val>
            <c:numRef>
              <c:f>'Average Time on Site'!$E$19:$E$27</c:f>
              <c:numCache>
                <c:formatCode>h:mm</c:formatCode>
                <c:ptCount val="9"/>
                <c:pt idx="0">
                  <c:v>6.9444444444444434E-2</c:v>
                </c:pt>
                <c:pt idx="1">
                  <c:v>5.5555555555555552E-2</c:v>
                </c:pt>
                <c:pt idx="2">
                  <c:v>0</c:v>
                </c:pt>
                <c:pt idx="3">
                  <c:v>5.486111111111111E-2</c:v>
                </c:pt>
                <c:pt idx="4">
                  <c:v>3.6111111111111115E-2</c:v>
                </c:pt>
                <c:pt idx="5">
                  <c:v>5.486111111111111E-2</c:v>
                </c:pt>
                <c:pt idx="6">
                  <c:v>4.8611111111111112E-2</c:v>
                </c:pt>
                <c:pt idx="7">
                  <c:v>3.3333333333333333E-2</c:v>
                </c:pt>
                <c:pt idx="8">
                  <c:v>6.1111111111111116E-2</c:v>
                </c:pt>
              </c:numCache>
            </c:numRef>
          </c:val>
        </c:ser>
        <c:ser>
          <c:idx val="3"/>
          <c:order val="3"/>
          <c:tx>
            <c:strRef>
              <c:f>'Average Time on Site'!$F$18</c:f>
              <c:strCache>
                <c:ptCount val="1"/>
                <c:pt idx="0">
                  <c:v>April-16</c:v>
                </c:pt>
              </c:strCache>
            </c:strRef>
          </c:tx>
          <c:spPr>
            <a:solidFill>
              <a:srgbClr val="CCFFFF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'Average Time on Site'!$B$19:$B$27</c:f>
              <c:strCache>
                <c:ptCount val="9"/>
                <c:pt idx="0">
                  <c:v>McKays</c:v>
                </c:pt>
                <c:pt idx="1">
                  <c:v>The Lab</c:v>
                </c:pt>
                <c:pt idx="2">
                  <c:v>Weddings at USC</c:v>
                </c:pt>
                <c:pt idx="3">
                  <c:v>USC Radisson Event</c:v>
                </c:pt>
                <c:pt idx="4">
                  <c:v>Moreton Fig</c:v>
                </c:pt>
                <c:pt idx="5">
                  <c:v>Rosso Oro's Pizzeria</c:v>
                </c:pt>
                <c:pt idx="6">
                  <c:v>Seeds Marketplace</c:v>
                </c:pt>
                <c:pt idx="7">
                  <c:v>Traditions</c:v>
                </c:pt>
                <c:pt idx="8">
                  <c:v>The Edmondson</c:v>
                </c:pt>
              </c:strCache>
            </c:strRef>
          </c:cat>
          <c:val>
            <c:numRef>
              <c:f>'Average Time on Site'!$F$19:$F$27</c:f>
              <c:numCache>
                <c:formatCode>h:mm</c:formatCode>
                <c:ptCount val="9"/>
                <c:pt idx="0">
                  <c:v>5.0347222222222224E-2</c:v>
                </c:pt>
                <c:pt idx="1">
                  <c:v>4.2708333333333334E-2</c:v>
                </c:pt>
                <c:pt idx="2">
                  <c:v>0</c:v>
                </c:pt>
                <c:pt idx="3">
                  <c:v>0.11041666666666666</c:v>
                </c:pt>
                <c:pt idx="4">
                  <c:v>5.5208333333333331E-2</c:v>
                </c:pt>
                <c:pt idx="5">
                  <c:v>6.25E-2</c:v>
                </c:pt>
                <c:pt idx="6">
                  <c:v>4.1666666666666671E-2</c:v>
                </c:pt>
                <c:pt idx="7">
                  <c:v>3.2638888888888891E-2</c:v>
                </c:pt>
                <c:pt idx="8">
                  <c:v>7.5694444444444439E-2</c:v>
                </c:pt>
              </c:numCache>
            </c:numRef>
          </c:val>
        </c:ser>
        <c:ser>
          <c:idx val="4"/>
          <c:order val="4"/>
          <c:tx>
            <c:strRef>
              <c:f>'Average Time on Site'!$G$18</c:f>
              <c:strCache>
                <c:ptCount val="1"/>
                <c:pt idx="0">
                  <c:v>May-16</c:v>
                </c:pt>
              </c:strCache>
            </c:strRef>
          </c:tx>
          <c:invertIfNegative val="0"/>
          <c:cat>
            <c:strRef>
              <c:f>'Average Time on Site'!$B$19:$B$27</c:f>
              <c:strCache>
                <c:ptCount val="9"/>
                <c:pt idx="0">
                  <c:v>McKays</c:v>
                </c:pt>
                <c:pt idx="1">
                  <c:v>The Lab</c:v>
                </c:pt>
                <c:pt idx="2">
                  <c:v>Weddings at USC</c:v>
                </c:pt>
                <c:pt idx="3">
                  <c:v>USC Radisson Event</c:v>
                </c:pt>
                <c:pt idx="4">
                  <c:v>Moreton Fig</c:v>
                </c:pt>
                <c:pt idx="5">
                  <c:v>Rosso Oro's Pizzeria</c:v>
                </c:pt>
                <c:pt idx="6">
                  <c:v>Seeds Marketplace</c:v>
                </c:pt>
                <c:pt idx="7">
                  <c:v>Traditions</c:v>
                </c:pt>
                <c:pt idx="8">
                  <c:v>The Edmondson</c:v>
                </c:pt>
              </c:strCache>
            </c:strRef>
          </c:cat>
          <c:val>
            <c:numRef>
              <c:f>'Average Time on Site'!$G$19:$G$27</c:f>
              <c:numCache>
                <c:formatCode>h:mm</c:formatCode>
                <c:ptCount val="9"/>
                <c:pt idx="0">
                  <c:v>0.1125</c:v>
                </c:pt>
                <c:pt idx="1">
                  <c:v>0.10347222222222223</c:v>
                </c:pt>
                <c:pt idx="2">
                  <c:v>0</c:v>
                </c:pt>
                <c:pt idx="3">
                  <c:v>3.4722222222222224E-2</c:v>
                </c:pt>
                <c:pt idx="4">
                  <c:v>7.9166666666666663E-2</c:v>
                </c:pt>
                <c:pt idx="5">
                  <c:v>5.0694444444444452E-2</c:v>
                </c:pt>
                <c:pt idx="6">
                  <c:v>7.4999999999999997E-2</c:v>
                </c:pt>
                <c:pt idx="7">
                  <c:v>4.2361111111111106E-2</c:v>
                </c:pt>
                <c:pt idx="8">
                  <c:v>6.1805555555555558E-2</c:v>
                </c:pt>
              </c:numCache>
            </c:numRef>
          </c:val>
        </c:ser>
        <c:ser>
          <c:idx val="5"/>
          <c:order val="5"/>
          <c:tx>
            <c:strRef>
              <c:f>'Average Time on Site'!$H$18</c:f>
              <c:strCache>
                <c:ptCount val="1"/>
                <c:pt idx="0">
                  <c:v>June-16</c:v>
                </c:pt>
              </c:strCache>
            </c:strRef>
          </c:tx>
          <c:invertIfNegative val="0"/>
          <c:cat>
            <c:strRef>
              <c:f>'Average Time on Site'!$B$19:$B$27</c:f>
              <c:strCache>
                <c:ptCount val="9"/>
                <c:pt idx="0">
                  <c:v>McKays</c:v>
                </c:pt>
                <c:pt idx="1">
                  <c:v>The Lab</c:v>
                </c:pt>
                <c:pt idx="2">
                  <c:v>Weddings at USC</c:v>
                </c:pt>
                <c:pt idx="3">
                  <c:v>USC Radisson Event</c:v>
                </c:pt>
                <c:pt idx="4">
                  <c:v>Moreton Fig</c:v>
                </c:pt>
                <c:pt idx="5">
                  <c:v>Rosso Oro's Pizzeria</c:v>
                </c:pt>
                <c:pt idx="6">
                  <c:v>Seeds Marketplace</c:v>
                </c:pt>
                <c:pt idx="7">
                  <c:v>Traditions</c:v>
                </c:pt>
                <c:pt idx="8">
                  <c:v>The Edmondson</c:v>
                </c:pt>
              </c:strCache>
            </c:strRef>
          </c:cat>
          <c:val>
            <c:numRef>
              <c:f>'Average Time on Site'!$H$19:$H$27</c:f>
              <c:numCache>
                <c:formatCode>h:mm</c:formatCode>
                <c:ptCount val="9"/>
                <c:pt idx="0">
                  <c:v>0.10486111111111111</c:v>
                </c:pt>
                <c:pt idx="1">
                  <c:v>0.10347222222222223</c:v>
                </c:pt>
                <c:pt idx="2">
                  <c:v>0</c:v>
                </c:pt>
                <c:pt idx="3">
                  <c:v>2.2222222222222223E-2</c:v>
                </c:pt>
                <c:pt idx="4">
                  <c:v>8.4027777777777771E-2</c:v>
                </c:pt>
                <c:pt idx="5">
                  <c:v>3.9583333333333331E-2</c:v>
                </c:pt>
                <c:pt idx="6">
                  <c:v>7.9861111111111105E-2</c:v>
                </c:pt>
                <c:pt idx="7">
                  <c:v>4.9305555555555554E-2</c:v>
                </c:pt>
                <c:pt idx="8">
                  <c:v>0.17847222222222223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6590592"/>
        <c:axId val="170938880"/>
      </c:barChart>
      <c:catAx>
        <c:axId val="3659059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170938880"/>
        <c:crosses val="autoZero"/>
        <c:auto val="1"/>
        <c:lblAlgn val="ctr"/>
        <c:lblOffset val="100"/>
        <c:noMultiLvlLbl val="0"/>
      </c:catAx>
      <c:valAx>
        <c:axId val="170938880"/>
        <c:scaling>
          <c:orientation val="minMax"/>
        </c:scaling>
        <c:delete val="0"/>
        <c:axPos val="l"/>
        <c:majorGridlines/>
        <c:title>
          <c:tx>
            <c:rich>
              <a:bodyPr/>
              <a:lstStyle/>
              <a:p>
                <a:pPr>
                  <a:defRPr sz="1000" b="1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r>
                  <a:rPr lang="en-US"/>
                  <a:t>Time (in hours)</a:t>
                </a:r>
              </a:p>
            </c:rich>
          </c:tx>
          <c:layout/>
          <c:overlay val="0"/>
          <c:spPr>
            <a:noFill/>
            <a:ln w="25400">
              <a:noFill/>
            </a:ln>
          </c:spPr>
        </c:title>
        <c:numFmt formatCode="h:mm" sourceLinked="1"/>
        <c:majorTickMark val="none"/>
        <c:minorTickMark val="none"/>
        <c:tickLblPos val="nextTo"/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36590592"/>
        <c:crosses val="autoZero"/>
        <c:crossBetween val="between"/>
      </c:valAx>
      <c:dTable>
        <c:showHorzBorder val="1"/>
        <c:showVertBorder val="1"/>
        <c:showOutline val="1"/>
        <c:showKeys val="1"/>
        <c:txPr>
          <a:bodyPr/>
          <a:lstStyle/>
          <a:p>
            <a:pPr rtl="0"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</c:plotArea>
    <c:plotVisOnly val="1"/>
    <c:dispBlanksAs val="gap"/>
    <c:showDLblsOverMax val="0"/>
  </c:chart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title>
      <c:tx>
        <c:rich>
          <a:bodyPr/>
          <a:lstStyle/>
          <a:p>
            <a:pPr>
              <a:defRPr sz="14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/>
              <a:t>Average Time Spent on Website - Other Sites </a:t>
            </a:r>
          </a:p>
        </c:rich>
      </c:tx>
      <c:layout>
        <c:manualLayout>
          <c:xMode val="edge"/>
          <c:yMode val="edge"/>
          <c:x val="0.23372330773468131"/>
          <c:y val="4.475188648293963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14210550662264687"/>
          <c:y val="0.17678123039303506"/>
          <c:w val="0.82280842723483461"/>
          <c:h val="0.56992157858053161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'Average Time on Site'!$C$30</c:f>
              <c:strCache>
                <c:ptCount val="1"/>
                <c:pt idx="0">
                  <c:v>Jan-16</c:v>
                </c:pt>
              </c:strCache>
            </c:strRef>
          </c:tx>
          <c:spPr>
            <a:solidFill>
              <a:srgbClr val="FF0000"/>
            </a:solidFill>
            <a:ln w="25400">
              <a:noFill/>
            </a:ln>
          </c:spPr>
          <c:invertIfNegative val="0"/>
          <c:cat>
            <c:strRef>
              <c:f>'Average Time on Site'!$B$32:$B$36</c:f>
              <c:strCache>
                <c:ptCount val="5"/>
                <c:pt idx="0">
                  <c:v>Figueroa Press</c:v>
                </c:pt>
                <c:pt idx="1">
                  <c:v>Gamble-house Store</c:v>
                </c:pt>
                <c:pt idx="2">
                  <c:v>USC Radisson Event</c:v>
                </c:pt>
                <c:pt idx="3">
                  <c:v>Weddings at USC</c:v>
                </c:pt>
                <c:pt idx="4">
                  <c:v>Custom-publishing</c:v>
                </c:pt>
              </c:strCache>
            </c:strRef>
          </c:cat>
          <c:val>
            <c:numRef>
              <c:f>'Average Time on Site'!$C$32:$C$36</c:f>
              <c:numCache>
                <c:formatCode>h:mm</c:formatCode>
                <c:ptCount val="5"/>
                <c:pt idx="0">
                  <c:v>4.1666666666666664E-2</c:v>
                </c:pt>
                <c:pt idx="1">
                  <c:v>0.13333333333333333</c:v>
                </c:pt>
                <c:pt idx="2">
                  <c:v>4.0972222222222222E-2</c:v>
                </c:pt>
                <c:pt idx="3">
                  <c:v>9.930555555555555E-2</c:v>
                </c:pt>
                <c:pt idx="4">
                  <c:v>0.24513888888888888</c:v>
                </c:pt>
              </c:numCache>
            </c:numRef>
          </c:val>
        </c:ser>
        <c:ser>
          <c:idx val="1"/>
          <c:order val="1"/>
          <c:tx>
            <c:strRef>
              <c:f>'Average Time on Site'!$D$30</c:f>
              <c:strCache>
                <c:ptCount val="1"/>
                <c:pt idx="0">
                  <c:v>Feb-16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'Average Time on Site'!$B$32:$B$36</c:f>
              <c:strCache>
                <c:ptCount val="5"/>
                <c:pt idx="0">
                  <c:v>Figueroa Press</c:v>
                </c:pt>
                <c:pt idx="1">
                  <c:v>Gamble-house Store</c:v>
                </c:pt>
                <c:pt idx="2">
                  <c:v>USC Radisson Event</c:v>
                </c:pt>
                <c:pt idx="3">
                  <c:v>Weddings at USC</c:v>
                </c:pt>
                <c:pt idx="4">
                  <c:v>Custom-publishing</c:v>
                </c:pt>
              </c:strCache>
            </c:strRef>
          </c:cat>
          <c:val>
            <c:numRef>
              <c:f>'Average Time on Site'!$D$32:$D$36</c:f>
              <c:numCache>
                <c:formatCode>h:mm</c:formatCode>
                <c:ptCount val="5"/>
                <c:pt idx="0">
                  <c:v>4.7916666666666663E-2</c:v>
                </c:pt>
                <c:pt idx="1">
                  <c:v>0.12847222222222224</c:v>
                </c:pt>
                <c:pt idx="2">
                  <c:v>3.125E-2</c:v>
                </c:pt>
                <c:pt idx="3">
                  <c:v>9.0277777777777776E-2</c:v>
                </c:pt>
                <c:pt idx="4">
                  <c:v>0.12569444444444444</c:v>
                </c:pt>
              </c:numCache>
            </c:numRef>
          </c:val>
        </c:ser>
        <c:ser>
          <c:idx val="2"/>
          <c:order val="2"/>
          <c:tx>
            <c:strRef>
              <c:f>'Average Time on Site'!$E$30</c:f>
              <c:strCache>
                <c:ptCount val="1"/>
                <c:pt idx="0">
                  <c:v>Mar-16</c:v>
                </c:pt>
              </c:strCache>
            </c:strRef>
          </c:tx>
          <c:spPr>
            <a:solidFill>
              <a:srgbClr val="008000"/>
            </a:solidFill>
            <a:ln w="25400">
              <a:noFill/>
            </a:ln>
          </c:spPr>
          <c:invertIfNegative val="0"/>
          <c:cat>
            <c:strRef>
              <c:f>'Average Time on Site'!$B$32:$B$36</c:f>
              <c:strCache>
                <c:ptCount val="5"/>
                <c:pt idx="0">
                  <c:v>Figueroa Press</c:v>
                </c:pt>
                <c:pt idx="1">
                  <c:v>Gamble-house Store</c:v>
                </c:pt>
                <c:pt idx="2">
                  <c:v>USC Radisson Event</c:v>
                </c:pt>
                <c:pt idx="3">
                  <c:v>Weddings at USC</c:v>
                </c:pt>
                <c:pt idx="4">
                  <c:v>Custom-publishing</c:v>
                </c:pt>
              </c:strCache>
            </c:strRef>
          </c:cat>
          <c:val>
            <c:numRef>
              <c:f>'Average Time on Site'!$E$32:$E$36</c:f>
              <c:numCache>
                <c:formatCode>h:mm</c:formatCode>
                <c:ptCount val="5"/>
                <c:pt idx="0">
                  <c:v>6.7361111111111108E-2</c:v>
                </c:pt>
                <c:pt idx="1">
                  <c:v>7.9166666666666663E-2</c:v>
                </c:pt>
                <c:pt idx="2">
                  <c:v>5.486111111111111E-2</c:v>
                </c:pt>
                <c:pt idx="3">
                  <c:v>0</c:v>
                </c:pt>
                <c:pt idx="4">
                  <c:v>0.17013888888888887</c:v>
                </c:pt>
              </c:numCache>
            </c:numRef>
          </c:val>
        </c:ser>
        <c:ser>
          <c:idx val="3"/>
          <c:order val="3"/>
          <c:tx>
            <c:strRef>
              <c:f>'Average Time on Site'!$F$30</c:f>
              <c:strCache>
                <c:ptCount val="1"/>
                <c:pt idx="0">
                  <c:v>April-16</c:v>
                </c:pt>
              </c:strCache>
            </c:strRef>
          </c:tx>
          <c:spPr>
            <a:solidFill>
              <a:srgbClr val="CCFFFF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'Average Time on Site'!$B$32:$B$36</c:f>
              <c:strCache>
                <c:ptCount val="5"/>
                <c:pt idx="0">
                  <c:v>Figueroa Press</c:v>
                </c:pt>
                <c:pt idx="1">
                  <c:v>Gamble-house Store</c:v>
                </c:pt>
                <c:pt idx="2">
                  <c:v>USC Radisson Event</c:v>
                </c:pt>
                <c:pt idx="3">
                  <c:v>Weddings at USC</c:v>
                </c:pt>
                <c:pt idx="4">
                  <c:v>Custom-publishing</c:v>
                </c:pt>
              </c:strCache>
            </c:strRef>
          </c:cat>
          <c:val>
            <c:numRef>
              <c:f>'Average Time on Site'!$F$32:$F$36</c:f>
              <c:numCache>
                <c:formatCode>h:mm</c:formatCode>
                <c:ptCount val="5"/>
                <c:pt idx="0">
                  <c:v>4.7916666666666663E-2</c:v>
                </c:pt>
                <c:pt idx="1">
                  <c:v>0.10347222222222223</c:v>
                </c:pt>
                <c:pt idx="2">
                  <c:v>0.11041666666666666</c:v>
                </c:pt>
                <c:pt idx="3">
                  <c:v>0</c:v>
                </c:pt>
                <c:pt idx="4">
                  <c:v>0.14722222222222223</c:v>
                </c:pt>
              </c:numCache>
            </c:numRef>
          </c:val>
        </c:ser>
        <c:ser>
          <c:idx val="4"/>
          <c:order val="4"/>
          <c:tx>
            <c:strRef>
              <c:f>'Average Time on Site'!$G$30</c:f>
              <c:strCache>
                <c:ptCount val="1"/>
                <c:pt idx="0">
                  <c:v>May-16</c:v>
                </c:pt>
              </c:strCache>
            </c:strRef>
          </c:tx>
          <c:invertIfNegative val="0"/>
          <c:cat>
            <c:strRef>
              <c:f>'Average Time on Site'!$B$32:$B$36</c:f>
              <c:strCache>
                <c:ptCount val="5"/>
                <c:pt idx="0">
                  <c:v>Figueroa Press</c:v>
                </c:pt>
                <c:pt idx="1">
                  <c:v>Gamble-house Store</c:v>
                </c:pt>
                <c:pt idx="2">
                  <c:v>USC Radisson Event</c:v>
                </c:pt>
                <c:pt idx="3">
                  <c:v>Weddings at USC</c:v>
                </c:pt>
                <c:pt idx="4">
                  <c:v>Custom-publishing</c:v>
                </c:pt>
              </c:strCache>
            </c:strRef>
          </c:cat>
          <c:val>
            <c:numRef>
              <c:f>'Average Time on Site'!$G$32:$G$36</c:f>
              <c:numCache>
                <c:formatCode>h:mm</c:formatCode>
                <c:ptCount val="5"/>
                <c:pt idx="0">
                  <c:v>2.9861111111111113E-2</c:v>
                </c:pt>
                <c:pt idx="1">
                  <c:v>0.12222222222222223</c:v>
                </c:pt>
                <c:pt idx="2">
                  <c:v>3.4722222222222224E-2</c:v>
                </c:pt>
                <c:pt idx="3">
                  <c:v>0</c:v>
                </c:pt>
                <c:pt idx="4">
                  <c:v>0.19027777777777777</c:v>
                </c:pt>
              </c:numCache>
            </c:numRef>
          </c:val>
        </c:ser>
        <c:ser>
          <c:idx val="5"/>
          <c:order val="5"/>
          <c:tx>
            <c:strRef>
              <c:f>'Average Time on Site'!$H$30</c:f>
              <c:strCache>
                <c:ptCount val="1"/>
                <c:pt idx="0">
                  <c:v>June-16</c:v>
                </c:pt>
              </c:strCache>
            </c:strRef>
          </c:tx>
          <c:invertIfNegative val="0"/>
          <c:cat>
            <c:strRef>
              <c:f>'Average Time on Site'!$B$32:$B$36</c:f>
              <c:strCache>
                <c:ptCount val="5"/>
                <c:pt idx="0">
                  <c:v>Figueroa Press</c:v>
                </c:pt>
                <c:pt idx="1">
                  <c:v>Gamble-house Store</c:v>
                </c:pt>
                <c:pt idx="2">
                  <c:v>USC Radisson Event</c:v>
                </c:pt>
                <c:pt idx="3">
                  <c:v>Weddings at USC</c:v>
                </c:pt>
                <c:pt idx="4">
                  <c:v>Custom-publishing</c:v>
                </c:pt>
              </c:strCache>
            </c:strRef>
          </c:cat>
          <c:val>
            <c:numRef>
              <c:f>'Average Time on Site'!$H$32:$H$36</c:f>
              <c:numCache>
                <c:formatCode>h:mm</c:formatCode>
                <c:ptCount val="5"/>
                <c:pt idx="0">
                  <c:v>4.027777777777778E-2</c:v>
                </c:pt>
                <c:pt idx="1">
                  <c:v>9.7222222222222224E-2</c:v>
                </c:pt>
                <c:pt idx="2">
                  <c:v>2.2222222222222223E-2</c:v>
                </c:pt>
                <c:pt idx="3">
                  <c:v>0</c:v>
                </c:pt>
                <c:pt idx="4">
                  <c:v>0.10486111111111111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46479872"/>
        <c:axId val="170940032"/>
      </c:barChart>
      <c:catAx>
        <c:axId val="4647987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170940032"/>
        <c:crosses val="autoZero"/>
        <c:auto val="1"/>
        <c:lblAlgn val="ctr"/>
        <c:lblOffset val="100"/>
        <c:noMultiLvlLbl val="0"/>
      </c:catAx>
      <c:valAx>
        <c:axId val="170940032"/>
        <c:scaling>
          <c:orientation val="minMax"/>
        </c:scaling>
        <c:delete val="0"/>
        <c:axPos val="l"/>
        <c:majorGridlines/>
        <c:title>
          <c:tx>
            <c:rich>
              <a:bodyPr/>
              <a:lstStyle/>
              <a:p>
                <a:pPr>
                  <a:defRPr sz="1000" b="1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r>
                  <a:rPr lang="en-US"/>
                  <a:t>Time (in hours)</a:t>
                </a:r>
              </a:p>
            </c:rich>
          </c:tx>
          <c:layout>
            <c:manualLayout>
              <c:xMode val="edge"/>
              <c:yMode val="edge"/>
              <c:x val="3.3340925784066833E-2"/>
              <c:y val="0.35544463226445916"/>
            </c:manualLayout>
          </c:layout>
          <c:overlay val="0"/>
          <c:spPr>
            <a:noFill/>
            <a:ln w="25400">
              <a:noFill/>
            </a:ln>
          </c:spPr>
        </c:title>
        <c:numFmt formatCode="h:mm" sourceLinked="1"/>
        <c:majorTickMark val="none"/>
        <c:minorTickMark val="none"/>
        <c:tickLblPos val="nextTo"/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46479872"/>
        <c:crosses val="autoZero"/>
        <c:crossBetween val="between"/>
      </c:valAx>
      <c:dTable>
        <c:showHorzBorder val="1"/>
        <c:showVertBorder val="1"/>
        <c:showOutline val="1"/>
        <c:showKeys val="1"/>
        <c:txPr>
          <a:bodyPr/>
          <a:lstStyle/>
          <a:p>
            <a:pPr rtl="0"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</c:plotArea>
    <c:plotVisOnly val="1"/>
    <c:dispBlanksAs val="gap"/>
    <c:showDLblsOverMax val="0"/>
  </c:chart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2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/>
              <a:t>Bookstore Charts
10 Most Searched Items - </a:t>
            </a:r>
            <a:r>
              <a:rPr lang="en-US" sz="1200" b="1" i="0" u="none" strike="noStrike" baseline="0">
                <a:effectLst/>
              </a:rPr>
              <a:t>June </a:t>
            </a:r>
            <a:r>
              <a:rPr lang="en-US"/>
              <a:t>2016</a:t>
            </a:r>
          </a:p>
        </c:rich>
      </c:tx>
      <c:layout>
        <c:manualLayout>
          <c:xMode val="edge"/>
          <c:yMode val="edge"/>
          <c:x val="0.30321023954284199"/>
          <c:y val="7.9613919227838462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14077692148456697"/>
          <c:y val="0.22037914691943128"/>
          <c:w val="0.83657090123587563"/>
          <c:h val="0.5189573459715621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'BKS Details'!$C$5</c:f>
              <c:strCache>
                <c:ptCount val="1"/>
                <c:pt idx="0">
                  <c:v>Number of Unique Searches</c:v>
                </c:pt>
              </c:strCache>
            </c:strRef>
          </c:tx>
          <c:spPr>
            <a:solidFill>
              <a:srgbClr val="9999FF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'BKS Details'!$B$6:$B$15</c:f>
              <c:strCache>
                <c:ptCount val="10"/>
                <c:pt idx="0">
                  <c:v>lunar</c:v>
                </c:pt>
                <c:pt idx="1">
                  <c:v>dad</c:v>
                </c:pt>
                <c:pt idx="2">
                  <c:v>mom</c:v>
                </c:pt>
                <c:pt idx="3">
                  <c:v>lanyard</c:v>
                </c:pt>
                <c:pt idx="4">
                  <c:v>usc dad</c:v>
                </c:pt>
                <c:pt idx="5">
                  <c:v>backpack</c:v>
                </c:pt>
                <c:pt idx="6">
                  <c:v>star wars</c:v>
                </c:pt>
                <c:pt idx="7">
                  <c:v>jersey</c:v>
                </c:pt>
                <c:pt idx="8">
                  <c:v>water bottle</c:v>
                </c:pt>
                <c:pt idx="9">
                  <c:v>bag</c:v>
                </c:pt>
              </c:strCache>
            </c:strRef>
          </c:cat>
          <c:val>
            <c:numRef>
              <c:f>'BKS Details'!$C$6:$C$15</c:f>
              <c:numCache>
                <c:formatCode>General</c:formatCode>
                <c:ptCount val="10"/>
                <c:pt idx="0">
                  <c:v>692</c:v>
                </c:pt>
                <c:pt idx="1">
                  <c:v>52</c:v>
                </c:pt>
                <c:pt idx="2">
                  <c:v>45</c:v>
                </c:pt>
                <c:pt idx="3">
                  <c:v>44</c:v>
                </c:pt>
                <c:pt idx="4">
                  <c:v>30</c:v>
                </c:pt>
                <c:pt idx="5">
                  <c:v>29</c:v>
                </c:pt>
                <c:pt idx="6">
                  <c:v>26</c:v>
                </c:pt>
                <c:pt idx="7">
                  <c:v>24</c:v>
                </c:pt>
                <c:pt idx="8">
                  <c:v>23</c:v>
                </c:pt>
                <c:pt idx="9">
                  <c:v>21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14997760"/>
        <c:axId val="118846528"/>
      </c:barChart>
      <c:catAx>
        <c:axId val="11499776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3175">
            <a:solidFill>
              <a:srgbClr val="000000"/>
            </a:solidFill>
            <a:prstDash val="solid"/>
          </a:ln>
        </c:spPr>
        <c:txPr>
          <a:bodyPr rot="-1920000" vert="horz"/>
          <a:lstStyle/>
          <a:p>
            <a:pPr>
              <a:defRPr sz="11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118846528"/>
        <c:crosses val="autoZero"/>
        <c:auto val="0"/>
        <c:lblAlgn val="ctr"/>
        <c:lblOffset val="100"/>
        <c:tickLblSkip val="1"/>
        <c:tickMarkSkip val="1"/>
        <c:noMultiLvlLbl val="0"/>
      </c:catAx>
      <c:valAx>
        <c:axId val="118846528"/>
        <c:scaling>
          <c:orientation val="minMax"/>
        </c:scaling>
        <c:delete val="0"/>
        <c:axPos val="l"/>
        <c:majorGridlines>
          <c:spPr>
            <a:ln w="3175">
              <a:solidFill>
                <a:srgbClr val="000000"/>
              </a:solidFill>
              <a:prstDash val="solid"/>
            </a:ln>
          </c:spPr>
        </c:majorGridlines>
        <c:title>
          <c:tx>
            <c:rich>
              <a:bodyPr/>
              <a:lstStyle/>
              <a:p>
                <a:pPr>
                  <a:defRPr sz="1000" b="1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r>
                  <a:rPr lang="en-US"/>
                  <a:t>Number of Unique Searches</a:t>
                </a:r>
              </a:p>
            </c:rich>
          </c:tx>
          <c:layout>
            <c:manualLayout>
              <c:xMode val="edge"/>
              <c:yMode val="edge"/>
              <c:x val="2.5889967637540531E-2"/>
              <c:y val="0.26303317535545101"/>
            </c:manualLayout>
          </c:layout>
          <c:overlay val="0"/>
          <c:spPr>
            <a:noFill/>
            <a:ln w="25400">
              <a:noFill/>
            </a:ln>
          </c:spPr>
        </c:title>
        <c:numFmt formatCode="General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114997760"/>
        <c:crosses val="autoZero"/>
        <c:crossBetween val="between"/>
      </c:valAx>
      <c:spPr>
        <a:solidFill>
          <a:srgbClr val="C0C0C0"/>
        </a:solidFill>
        <a:ln w="12700">
          <a:solidFill>
            <a:srgbClr val="808080"/>
          </a:solidFill>
          <a:prstDash val="solid"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000000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en-US"/>
    </a:p>
  </c:txPr>
  <c:externalData r:id="rId1">
    <c:autoUpdate val="0"/>
  </c:externalData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2503508771929825"/>
          <c:y val="0.20083050694845028"/>
          <c:w val="0.85566666666666669"/>
          <c:h val="0.5716083723044700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'BKS Details'!$C$33</c:f>
              <c:strCache>
                <c:ptCount val="1"/>
                <c:pt idx="0">
                  <c:v>Pageviews</c:v>
                </c:pt>
              </c:strCache>
            </c:strRef>
          </c:tx>
          <c:spPr>
            <a:solidFill>
              <a:srgbClr val="9999FF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'BKS Details'!$B$34:$B$44</c:f>
              <c:strCache>
                <c:ptCount val="10"/>
                <c:pt idx="0">
                  <c:v>Hats | Men's Apparel | USC Bookstores</c:v>
                </c:pt>
                <c:pt idx="1">
                  <c:v>Tops | Women's Apparel | USC Bookstores</c:v>
                </c:pt>
                <c:pt idx="2">
                  <c:v>T-Shirts | Tops | USC Bookstores</c:v>
                </c:pt>
                <c:pt idx="3">
                  <c:v>Men's Nike | Nike | USC Bookstores</c:v>
                </c:pt>
                <c:pt idx="4">
                  <c:v>Jackets/Fleece | Men's Apparel | USC Bookstores</c:v>
                </c:pt>
                <c:pt idx="5">
                  <c:v>Glassware &amp; Mugs | Gifts | USC Bookstores</c:v>
                </c:pt>
                <c:pt idx="6">
                  <c:v>Jackets/Fleece | Women's Apparel | USC Bookstores</c:v>
                </c:pt>
                <c:pt idx="7">
                  <c:v>New Items | USC Bookstores</c:v>
                </c:pt>
                <c:pt idx="8">
                  <c:v>Men's Apparel | USC Bookstores</c:v>
                </c:pt>
                <c:pt idx="9">
                  <c:v>Auto Accessories | Gifts | USC Bookstores</c:v>
                </c:pt>
              </c:strCache>
            </c:strRef>
          </c:cat>
          <c:val>
            <c:numRef>
              <c:f>'BKS Details'!$C$34:$C$43</c:f>
              <c:numCache>
                <c:formatCode>#,##0</c:formatCode>
                <c:ptCount val="10"/>
                <c:pt idx="0">
                  <c:v>15431</c:v>
                </c:pt>
                <c:pt idx="1">
                  <c:v>14688</c:v>
                </c:pt>
                <c:pt idx="2">
                  <c:v>13667</c:v>
                </c:pt>
                <c:pt idx="3">
                  <c:v>7208</c:v>
                </c:pt>
                <c:pt idx="4">
                  <c:v>7193</c:v>
                </c:pt>
                <c:pt idx="5">
                  <c:v>6051</c:v>
                </c:pt>
                <c:pt idx="6">
                  <c:v>4623</c:v>
                </c:pt>
                <c:pt idx="7">
                  <c:v>4596</c:v>
                </c:pt>
                <c:pt idx="8">
                  <c:v>3484</c:v>
                </c:pt>
                <c:pt idx="9">
                  <c:v>3470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17074432"/>
        <c:axId val="141373952"/>
      </c:barChart>
      <c:catAx>
        <c:axId val="11707443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-2700000" vert="horz"/>
          <a:lstStyle/>
          <a:p>
            <a:pPr>
              <a:defRPr sz="8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141373952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141373952"/>
        <c:scaling>
          <c:orientation val="minMax"/>
        </c:scaling>
        <c:delete val="0"/>
        <c:axPos val="l"/>
        <c:majorGridlines>
          <c:spPr>
            <a:ln w="3175">
              <a:solidFill>
                <a:srgbClr val="000000"/>
              </a:solidFill>
              <a:prstDash val="solid"/>
            </a:ln>
          </c:spPr>
        </c:majorGridlines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/>
                  <a:t>Number</a:t>
                </a:r>
                <a:r>
                  <a:rPr lang="en-US" baseline="0"/>
                  <a:t> of Page views</a:t>
                </a:r>
                <a:endParaRPr lang="en-US"/>
              </a:p>
            </c:rich>
          </c:tx>
          <c:layout>
            <c:manualLayout>
              <c:xMode val="edge"/>
              <c:yMode val="edge"/>
              <c:x val="1.1380024865312888E-2"/>
              <c:y val="0.35799319663333101"/>
            </c:manualLayout>
          </c:layout>
          <c:overlay val="0"/>
        </c:title>
        <c:numFmt formatCode="#,##0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1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117074432"/>
        <c:crosses val="autoZero"/>
        <c:crossBetween val="between"/>
      </c:valAx>
      <c:spPr>
        <a:solidFill>
          <a:srgbClr val="C0C0C0"/>
        </a:solidFill>
        <a:ln w="12700">
          <a:solidFill>
            <a:srgbClr val="808080"/>
          </a:solidFill>
          <a:prstDash val="solid"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000000"/>
      </a:solidFill>
      <a:prstDash val="solid"/>
    </a:ln>
  </c:spPr>
  <c:txPr>
    <a:bodyPr/>
    <a:lstStyle/>
    <a:p>
      <a:pPr>
        <a:defRPr sz="110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en-US"/>
    </a:p>
  </c:txPr>
  <c:externalData r:id="rId1">
    <c:autoUpdate val="0"/>
  </c:externalData>
  <c:userShapes r:id="rId2"/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075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/>
              <a:t>Bookstore Charts</a:t>
            </a:r>
          </a:p>
          <a:p>
            <a:pPr>
              <a:defRPr sz="1075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/>
              <a:t>10 Most Purchased Products </a:t>
            </a:r>
            <a:r>
              <a:rPr lang="en-US" sz="1075" b="1" i="0" u="none" strike="noStrike" baseline="0">
                <a:effectLst/>
              </a:rPr>
              <a:t>June 2016</a:t>
            </a:r>
            <a:endParaRPr lang="en-US" baseline="0"/>
          </a:p>
        </c:rich>
      </c:tx>
      <c:layout>
        <c:manualLayout>
          <c:xMode val="edge"/>
          <c:yMode val="edge"/>
          <c:x val="0.33362868993227701"/>
          <c:y val="4.915859902758056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7.8599793566309903E-2"/>
          <c:y val="0.17060424033670304"/>
          <c:w val="0.6021953414772665"/>
          <c:h val="0.7840535300580396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'BKS Details'!$B$68</c:f>
              <c:strCache>
                <c:ptCount val="1"/>
                <c:pt idx="0">
                  <c:v>USC Cardinal Shield Large Gift Bag</c:v>
                </c:pt>
              </c:strCache>
            </c:strRef>
          </c:tx>
          <c:spPr>
            <a:solidFill>
              <a:srgbClr val="9999FF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'BKS Details'!$C$67</c:f>
              <c:strCache>
                <c:ptCount val="1"/>
                <c:pt idx="0">
                  <c:v>Quantity</c:v>
                </c:pt>
              </c:strCache>
            </c:strRef>
          </c:cat>
          <c:val>
            <c:numRef>
              <c:f>'BKS Details'!$C$68</c:f>
              <c:numCache>
                <c:formatCode>General</c:formatCode>
                <c:ptCount val="1"/>
                <c:pt idx="0">
                  <c:v>101</c:v>
                </c:pt>
              </c:numCache>
            </c:numRef>
          </c:val>
        </c:ser>
        <c:ser>
          <c:idx val="1"/>
          <c:order val="1"/>
          <c:tx>
            <c:strRef>
              <c:f>'BKS Details'!$B$69</c:f>
              <c:strCache>
                <c:ptCount val="1"/>
                <c:pt idx="0">
                  <c:v>USC Alumni Heavy Chrome Shield License Frame 13K</c:v>
                </c:pt>
              </c:strCache>
            </c:strRef>
          </c:tx>
          <c:spPr>
            <a:solidFill>
              <a:srgbClr val="993366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'BKS Details'!$C$67</c:f>
              <c:strCache>
                <c:ptCount val="1"/>
                <c:pt idx="0">
                  <c:v>Quantity</c:v>
                </c:pt>
              </c:strCache>
            </c:strRef>
          </c:cat>
          <c:val>
            <c:numRef>
              <c:f>'BKS Details'!$C$69</c:f>
              <c:numCache>
                <c:formatCode>General</c:formatCode>
                <c:ptCount val="1"/>
                <c:pt idx="0">
                  <c:v>56</c:v>
                </c:pt>
              </c:numCache>
            </c:numRef>
          </c:val>
        </c:ser>
        <c:ser>
          <c:idx val="3"/>
          <c:order val="2"/>
          <c:tx>
            <c:strRef>
              <c:f>'BKS Details'!$B$70</c:f>
              <c:strCache>
                <c:ptCount val="1"/>
                <c:pt idx="0">
                  <c:v>USC Cardinal Spellout Dorchester Mug</c:v>
                </c:pt>
              </c:strCache>
            </c:strRef>
          </c:tx>
          <c:spPr>
            <a:solidFill>
              <a:srgbClr val="CCFFFF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'BKS Details'!$C$67</c:f>
              <c:strCache>
                <c:ptCount val="1"/>
                <c:pt idx="0">
                  <c:v>Quantity</c:v>
                </c:pt>
              </c:strCache>
            </c:strRef>
          </c:cat>
          <c:val>
            <c:numRef>
              <c:f>'BKS Details'!$C$70</c:f>
              <c:numCache>
                <c:formatCode>General</c:formatCode>
                <c:ptCount val="1"/>
                <c:pt idx="0">
                  <c:v>37</c:v>
                </c:pt>
              </c:numCache>
            </c:numRef>
          </c:val>
        </c:ser>
        <c:ser>
          <c:idx val="4"/>
          <c:order val="3"/>
          <c:tx>
            <c:strRef>
              <c:f>'BKS Details'!$B$71</c:f>
              <c:strCache>
                <c:ptCount val="1"/>
                <c:pt idx="0">
                  <c:v>USC Mini Foam Finger</c:v>
                </c:pt>
              </c:strCache>
            </c:strRef>
          </c:tx>
          <c:spPr>
            <a:solidFill>
              <a:srgbClr val="660066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'BKS Details'!$C$67</c:f>
              <c:strCache>
                <c:ptCount val="1"/>
                <c:pt idx="0">
                  <c:v>Quantity</c:v>
                </c:pt>
              </c:strCache>
            </c:strRef>
          </c:cat>
          <c:val>
            <c:numRef>
              <c:f>'BKS Details'!$C$71</c:f>
              <c:numCache>
                <c:formatCode>General</c:formatCode>
                <c:ptCount val="1"/>
                <c:pt idx="0">
                  <c:v>28</c:v>
                </c:pt>
              </c:numCache>
            </c:numRef>
          </c:val>
        </c:ser>
        <c:ser>
          <c:idx val="5"/>
          <c:order val="4"/>
          <c:tx>
            <c:strRef>
              <c:f>'BKS Details'!$B$72</c:f>
              <c:strCache>
                <c:ptCount val="1"/>
                <c:pt idx="0">
                  <c:v>USC Athletic Grey Old Glory T-Shirt</c:v>
                </c:pt>
              </c:strCache>
            </c:strRef>
          </c:tx>
          <c:spPr>
            <a:solidFill>
              <a:srgbClr val="FF8080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'BKS Details'!$C$67</c:f>
              <c:strCache>
                <c:ptCount val="1"/>
                <c:pt idx="0">
                  <c:v>Quantity</c:v>
                </c:pt>
              </c:strCache>
            </c:strRef>
          </c:cat>
          <c:val>
            <c:numRef>
              <c:f>'BKS Details'!$C$72</c:f>
              <c:numCache>
                <c:formatCode>General</c:formatCode>
                <c:ptCount val="1"/>
                <c:pt idx="0">
                  <c:v>25</c:v>
                </c:pt>
              </c:numCache>
            </c:numRef>
          </c:val>
        </c:ser>
        <c:ser>
          <c:idx val="6"/>
          <c:order val="5"/>
          <c:tx>
            <c:strRef>
              <c:f>'BKS Details'!$B$73</c:f>
              <c:strCache>
                <c:ptCount val="1"/>
                <c:pt idx="0">
                  <c:v>USC Alumni Solid Brass Shield License Frame 13K</c:v>
                </c:pt>
              </c:strCache>
            </c:strRef>
          </c:tx>
          <c:spPr>
            <a:solidFill>
              <a:srgbClr val="0066CC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'BKS Details'!$C$67</c:f>
              <c:strCache>
                <c:ptCount val="1"/>
                <c:pt idx="0">
                  <c:v>Quantity</c:v>
                </c:pt>
              </c:strCache>
            </c:strRef>
          </c:cat>
          <c:val>
            <c:numRef>
              <c:f>'BKS Details'!$C$73</c:f>
              <c:numCache>
                <c:formatCode>General</c:formatCode>
                <c:ptCount val="1"/>
                <c:pt idx="0">
                  <c:v>22</c:v>
                </c:pt>
              </c:numCache>
            </c:numRef>
          </c:val>
        </c:ser>
        <c:ser>
          <c:idx val="7"/>
          <c:order val="6"/>
          <c:tx>
            <c:strRef>
              <c:f>'BKS Details'!$B$74</c:f>
              <c:strCache>
                <c:ptCount val="1"/>
                <c:pt idx="0">
                  <c:v>USC Cardinal Keck School of Medicine Coffee Mug</c:v>
                </c:pt>
              </c:strCache>
            </c:strRef>
          </c:tx>
          <c:spPr>
            <a:solidFill>
              <a:srgbClr val="CCCCFF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'BKS Details'!$C$67</c:f>
              <c:strCache>
                <c:ptCount val="1"/>
                <c:pt idx="0">
                  <c:v>Quantity</c:v>
                </c:pt>
              </c:strCache>
            </c:strRef>
          </c:cat>
          <c:val>
            <c:numRef>
              <c:f>'BKS Details'!$C$74</c:f>
              <c:numCache>
                <c:formatCode>General</c:formatCode>
                <c:ptCount val="1"/>
                <c:pt idx="0">
                  <c:v>22</c:v>
                </c:pt>
              </c:numCache>
            </c:numRef>
          </c:val>
        </c:ser>
        <c:ser>
          <c:idx val="8"/>
          <c:order val="7"/>
          <c:tx>
            <c:strRef>
              <c:f>'BKS Details'!$B$75</c:f>
              <c:strCache>
                <c:ptCount val="1"/>
                <c:pt idx="0">
                  <c:v>USC Cardinal Thin Spellout Lanyard</c:v>
                </c:pt>
              </c:strCache>
            </c:strRef>
          </c:tx>
          <c:spPr>
            <a:solidFill>
              <a:srgbClr val="000080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'BKS Details'!$C$67</c:f>
              <c:strCache>
                <c:ptCount val="1"/>
                <c:pt idx="0">
                  <c:v>Quantity</c:v>
                </c:pt>
              </c:strCache>
            </c:strRef>
          </c:cat>
          <c:val>
            <c:numRef>
              <c:f>'BKS Details'!$C$75</c:f>
              <c:numCache>
                <c:formatCode>General</c:formatCode>
                <c:ptCount val="1"/>
                <c:pt idx="0">
                  <c:v>22</c:v>
                </c:pt>
              </c:numCache>
            </c:numRef>
          </c:val>
        </c:ser>
        <c:ser>
          <c:idx val="9"/>
          <c:order val="8"/>
          <c:tx>
            <c:strRef>
              <c:f>'BKS Details'!$B$76</c:f>
              <c:strCache>
                <c:ptCount val="1"/>
                <c:pt idx="0">
                  <c:v>USC Trojans Heavy Chrome Shield License Frame 13J</c:v>
                </c:pt>
              </c:strCache>
            </c:strRef>
          </c:tx>
          <c:spPr>
            <a:solidFill>
              <a:srgbClr val="FF00FF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'BKS Details'!$C$67</c:f>
              <c:strCache>
                <c:ptCount val="1"/>
                <c:pt idx="0">
                  <c:v>Quantity</c:v>
                </c:pt>
              </c:strCache>
            </c:strRef>
          </c:cat>
          <c:val>
            <c:numRef>
              <c:f>'BKS Details'!$C$76</c:f>
              <c:numCache>
                <c:formatCode>General</c:formatCode>
                <c:ptCount val="1"/>
                <c:pt idx="0">
                  <c:v>22</c:v>
                </c:pt>
              </c:numCache>
            </c:numRef>
          </c:val>
        </c:ser>
        <c:ser>
          <c:idx val="2"/>
          <c:order val="9"/>
          <c:tx>
            <c:strRef>
              <c:f>'BKS Details'!$B$77</c:f>
              <c:strCache>
                <c:ptCount val="1"/>
                <c:pt idx="0">
                  <c:v>USC Cardinal Shield Medium Gift Bag</c:v>
                </c:pt>
              </c:strCache>
            </c:strRef>
          </c:tx>
          <c:invertIfNegative val="0"/>
          <c:cat>
            <c:strRef>
              <c:f>'BKS Details'!$C$67</c:f>
              <c:strCache>
                <c:ptCount val="1"/>
                <c:pt idx="0">
                  <c:v>Quantity</c:v>
                </c:pt>
              </c:strCache>
            </c:strRef>
          </c:cat>
          <c:val>
            <c:numRef>
              <c:f>'BKS Details'!$C$77</c:f>
              <c:numCache>
                <c:formatCode>General</c:formatCode>
                <c:ptCount val="1"/>
                <c:pt idx="0">
                  <c:v>18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18911488"/>
        <c:axId val="129588544"/>
      </c:barChart>
      <c:catAx>
        <c:axId val="118911488"/>
        <c:scaling>
          <c:orientation val="minMax"/>
        </c:scaling>
        <c:delete val="1"/>
        <c:axPos val="b"/>
        <c:numFmt formatCode="General" sourceLinked="0"/>
        <c:majorTickMark val="out"/>
        <c:minorTickMark val="none"/>
        <c:tickLblPos val="none"/>
        <c:crossAx val="129588544"/>
        <c:crosses val="autoZero"/>
        <c:auto val="1"/>
        <c:lblAlgn val="ctr"/>
        <c:lblOffset val="100"/>
        <c:noMultiLvlLbl val="0"/>
      </c:catAx>
      <c:valAx>
        <c:axId val="129588544"/>
        <c:scaling>
          <c:orientation val="minMax"/>
        </c:scaling>
        <c:delete val="0"/>
        <c:axPos val="l"/>
        <c:majorGridlines>
          <c:spPr>
            <a:ln w="3175">
              <a:solidFill>
                <a:srgbClr val="000000"/>
              </a:solidFill>
              <a:prstDash val="solid"/>
            </a:ln>
          </c:spPr>
        </c:majorGridlines>
        <c:title>
          <c:tx>
            <c:rich>
              <a:bodyPr/>
              <a:lstStyle/>
              <a:p>
                <a:pPr>
                  <a:defRPr sz="1000" b="0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r>
                  <a:rPr lang="en-US"/>
                  <a:t>Quantity</a:t>
                </a:r>
              </a:p>
            </c:rich>
          </c:tx>
          <c:layout>
            <c:manualLayout>
              <c:xMode val="edge"/>
              <c:yMode val="edge"/>
              <c:x val="1.9347672230209476E-2"/>
              <c:y val="0.51544269307534352"/>
            </c:manualLayout>
          </c:layout>
          <c:overlay val="0"/>
          <c:spPr>
            <a:noFill/>
            <a:ln w="25400">
              <a:noFill/>
            </a:ln>
          </c:spPr>
        </c:title>
        <c:numFmt formatCode="General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118911488"/>
        <c:crosses val="autoZero"/>
        <c:crossBetween val="between"/>
      </c:valAx>
      <c:spPr>
        <a:solidFill>
          <a:srgbClr val="C0C0C0"/>
        </a:solidFill>
        <a:ln w="12700">
          <a:solidFill>
            <a:srgbClr val="808080"/>
          </a:solidFill>
          <a:prstDash val="solid"/>
        </a:ln>
      </c:spPr>
    </c:plotArea>
    <c:legend>
      <c:legendPos val="r"/>
      <c:layout>
        <c:manualLayout>
          <c:xMode val="edge"/>
          <c:yMode val="edge"/>
          <c:x val="0.69409667806034525"/>
          <c:y val="0.22686730401893956"/>
          <c:w val="0.30587496074733833"/>
          <c:h val="0.64667030081854482"/>
        </c:manualLayout>
      </c:layout>
      <c:overlay val="0"/>
      <c:spPr>
        <a:solidFill>
          <a:srgbClr val="FFFFFF"/>
        </a:solidFill>
        <a:ln w="3175">
          <a:solidFill>
            <a:srgbClr val="000000"/>
          </a:solidFill>
          <a:prstDash val="solid"/>
        </a:ln>
      </c:spPr>
      <c:txPr>
        <a:bodyPr/>
        <a:lstStyle/>
        <a:p>
          <a:pPr>
            <a:defRPr sz="1000" b="0" i="0" u="none" strike="noStrike" baseline="0">
              <a:solidFill>
                <a:srgbClr val="000000"/>
              </a:solidFill>
              <a:latin typeface="Calibri"/>
              <a:ea typeface="Calibri"/>
              <a:cs typeface="Calibri"/>
            </a:defRPr>
          </a:pPr>
          <a:endParaRPr lang="en-US"/>
        </a:p>
      </c:txPr>
    </c:legend>
    <c:plotVisOnly val="1"/>
    <c:dispBlanksAs val="gap"/>
    <c:showDLblsOverMax val="0"/>
  </c:chart>
  <c:spPr>
    <a:solidFill>
      <a:srgbClr val="FFFFFF"/>
    </a:solidFill>
    <a:ln w="3175">
      <a:solidFill>
        <a:srgbClr val="000000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8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/>
              <a:t>Total New Vs Closed Requests</a:t>
            </a:r>
          </a:p>
        </c:rich>
      </c:tx>
      <c:layout>
        <c:manualLayout>
          <c:xMode val="edge"/>
          <c:yMode val="edge"/>
          <c:x val="0.36331735935225229"/>
          <c:y val="4.5886735311932166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26951697323435847"/>
          <c:y val="0.17839195979899508"/>
          <c:w val="0.702602868155775"/>
          <c:h val="0.57035175879396949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'Issue Counts'!$B$4</c:f>
              <c:strCache>
                <c:ptCount val="1"/>
                <c:pt idx="0">
                  <c:v>Total Requests</c:v>
                </c:pt>
              </c:strCache>
            </c:strRef>
          </c:tx>
          <c:spPr>
            <a:solidFill>
              <a:srgbClr val="FF0000"/>
            </a:solidFill>
            <a:ln w="25400">
              <a:noFill/>
            </a:ln>
          </c:spPr>
          <c:invertIfNegative val="0"/>
          <c:cat>
            <c:strRef>
              <c:f>'Issue Counts'!$A$5:$A$18</c:f>
              <c:strCache>
                <c:ptCount val="14"/>
                <c:pt idx="0">
                  <c:v>BKS</c:v>
                </c:pt>
                <c:pt idx="1">
                  <c:v>HOU</c:v>
                </c:pt>
                <c:pt idx="2">
                  <c:v>RAD</c:v>
                </c:pt>
                <c:pt idx="3">
                  <c:v>HSP</c:v>
                </c:pt>
                <c:pt idx="4">
                  <c:v>TRX</c:v>
                </c:pt>
                <c:pt idx="5">
                  <c:v>EXEC</c:v>
                </c:pt>
                <c:pt idx="6">
                  <c:v>SS-HR</c:v>
                </c:pt>
                <c:pt idx="7">
                  <c:v>SS-FIN</c:v>
                </c:pt>
                <c:pt idx="8">
                  <c:v>OTHER</c:v>
                </c:pt>
                <c:pt idx="9">
                  <c:v>SS-IT</c:v>
                </c:pt>
                <c:pt idx="10">
                  <c:v>ATH</c:v>
                </c:pt>
                <c:pt idx="11">
                  <c:v>DES</c:v>
                </c:pt>
                <c:pt idx="12">
                  <c:v>CUST</c:v>
                </c:pt>
                <c:pt idx="13">
                  <c:v>Coli</c:v>
                </c:pt>
              </c:strCache>
            </c:strRef>
          </c:cat>
          <c:val>
            <c:numRef>
              <c:f>'Issue Counts'!$B$5:$B$18</c:f>
              <c:numCache>
                <c:formatCode>0</c:formatCode>
                <c:ptCount val="14"/>
                <c:pt idx="0">
                  <c:v>48</c:v>
                </c:pt>
                <c:pt idx="1">
                  <c:v>42</c:v>
                </c:pt>
                <c:pt idx="2">
                  <c:v>31</c:v>
                </c:pt>
                <c:pt idx="3">
                  <c:v>123</c:v>
                </c:pt>
                <c:pt idx="4">
                  <c:v>25</c:v>
                </c:pt>
                <c:pt idx="5">
                  <c:v>5</c:v>
                </c:pt>
                <c:pt idx="6">
                  <c:v>85</c:v>
                </c:pt>
                <c:pt idx="7">
                  <c:v>32</c:v>
                </c:pt>
                <c:pt idx="8">
                  <c:v>244</c:v>
                </c:pt>
                <c:pt idx="9">
                  <c:v>145</c:v>
                </c:pt>
                <c:pt idx="10">
                  <c:v>0</c:v>
                </c:pt>
                <c:pt idx="11">
                  <c:v>4</c:v>
                </c:pt>
                <c:pt idx="12">
                  <c:v>1</c:v>
                </c:pt>
                <c:pt idx="13">
                  <c:v>1</c:v>
                </c:pt>
              </c:numCache>
            </c:numRef>
          </c:val>
        </c:ser>
        <c:ser>
          <c:idx val="3"/>
          <c:order val="1"/>
          <c:tx>
            <c:strRef>
              <c:f>'Issue Counts'!$F$4</c:f>
              <c:strCache>
                <c:ptCount val="1"/>
                <c:pt idx="0">
                  <c:v>Closed Requests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'Issue Counts'!$A$5:$A$18</c:f>
              <c:strCache>
                <c:ptCount val="14"/>
                <c:pt idx="0">
                  <c:v>BKS</c:v>
                </c:pt>
                <c:pt idx="1">
                  <c:v>HOU</c:v>
                </c:pt>
                <c:pt idx="2">
                  <c:v>RAD</c:v>
                </c:pt>
                <c:pt idx="3">
                  <c:v>HSP</c:v>
                </c:pt>
                <c:pt idx="4">
                  <c:v>TRX</c:v>
                </c:pt>
                <c:pt idx="5">
                  <c:v>EXEC</c:v>
                </c:pt>
                <c:pt idx="6">
                  <c:v>SS-HR</c:v>
                </c:pt>
                <c:pt idx="7">
                  <c:v>SS-FIN</c:v>
                </c:pt>
                <c:pt idx="8">
                  <c:v>OTHER</c:v>
                </c:pt>
                <c:pt idx="9">
                  <c:v>SS-IT</c:v>
                </c:pt>
                <c:pt idx="10">
                  <c:v>ATH</c:v>
                </c:pt>
                <c:pt idx="11">
                  <c:v>DES</c:v>
                </c:pt>
                <c:pt idx="12">
                  <c:v>CUST</c:v>
                </c:pt>
                <c:pt idx="13">
                  <c:v>Coli</c:v>
                </c:pt>
              </c:strCache>
            </c:strRef>
          </c:cat>
          <c:val>
            <c:numRef>
              <c:f>'Issue Counts'!$F$5:$F$18</c:f>
              <c:numCache>
                <c:formatCode>0</c:formatCode>
                <c:ptCount val="14"/>
                <c:pt idx="0">
                  <c:v>45</c:v>
                </c:pt>
                <c:pt idx="1">
                  <c:v>40</c:v>
                </c:pt>
                <c:pt idx="2">
                  <c:v>25</c:v>
                </c:pt>
                <c:pt idx="3">
                  <c:v>100</c:v>
                </c:pt>
                <c:pt idx="4">
                  <c:v>24</c:v>
                </c:pt>
                <c:pt idx="5">
                  <c:v>4</c:v>
                </c:pt>
                <c:pt idx="6">
                  <c:v>81</c:v>
                </c:pt>
                <c:pt idx="7">
                  <c:v>29</c:v>
                </c:pt>
                <c:pt idx="8">
                  <c:v>244</c:v>
                </c:pt>
                <c:pt idx="9">
                  <c:v>56</c:v>
                </c:pt>
                <c:pt idx="10">
                  <c:v>0</c:v>
                </c:pt>
                <c:pt idx="11">
                  <c:v>2</c:v>
                </c:pt>
                <c:pt idx="12">
                  <c:v>0</c:v>
                </c:pt>
                <c:pt idx="13">
                  <c:v>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05481216"/>
        <c:axId val="47506560"/>
      </c:barChart>
      <c:catAx>
        <c:axId val="10548121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crossAx val="47506560"/>
        <c:crosses val="autoZero"/>
        <c:auto val="1"/>
        <c:lblAlgn val="ctr"/>
        <c:lblOffset val="100"/>
        <c:noMultiLvlLbl val="0"/>
      </c:catAx>
      <c:valAx>
        <c:axId val="47506560"/>
        <c:scaling>
          <c:orientation val="minMax"/>
          <c:max val="200"/>
          <c:min val="0"/>
        </c:scaling>
        <c:delete val="0"/>
        <c:axPos val="l"/>
        <c:majorGridlines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Number of Requests</a:t>
                </a:r>
              </a:p>
            </c:rich>
          </c:tx>
          <c:layout/>
          <c:overlay val="0"/>
          <c:spPr>
            <a:noFill/>
            <a:ln w="25400">
              <a:noFill/>
            </a:ln>
          </c:spPr>
        </c:title>
        <c:numFmt formatCode="0" sourceLinked="1"/>
        <c:majorTickMark val="none"/>
        <c:minorTickMark val="none"/>
        <c:tickLblPos val="nextTo"/>
        <c:crossAx val="105481216"/>
        <c:crosses val="autoZero"/>
        <c:crossBetween val="between"/>
        <c:majorUnit val="30"/>
      </c:valAx>
      <c:dTable>
        <c:showHorzBorder val="1"/>
        <c:showVertBorder val="1"/>
        <c:showOutline val="1"/>
        <c:showKeys val="1"/>
        <c:txPr>
          <a:bodyPr/>
          <a:lstStyle/>
          <a:p>
            <a:pPr rtl="0">
              <a:defRPr sz="800"/>
            </a:pPr>
            <a:endParaRPr lang="en-US"/>
          </a:p>
        </c:txPr>
      </c:dTable>
    </c:plotArea>
    <c:plotVisOnly val="1"/>
    <c:dispBlanksAs val="gap"/>
    <c:showDLblsOverMax val="0"/>
  </c:chart>
  <c:externalData r:id="rId1">
    <c:autoUpdate val="0"/>
  </c:externalData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0234898959308408"/>
          <c:y val="0.20707876212935089"/>
          <c:w val="0.68668243818574848"/>
          <c:h val="0.7016360830432676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Usage</c:v>
                </c:pt>
              </c:strCache>
            </c:strRef>
          </c:tx>
          <c:spPr>
            <a:solidFill>
              <a:schemeClr val="bg1">
                <a:lumMod val="65000"/>
              </a:schemeClr>
            </a:solidFill>
            <a:ln>
              <a:solidFill>
                <a:schemeClr val="accent2">
                  <a:lumMod val="75000"/>
                </a:schemeClr>
              </a:solidFill>
            </a:ln>
          </c:spPr>
          <c:invertIfNegative val="0"/>
          <c:dPt>
            <c:idx val="0"/>
            <c:invertIfNegative val="0"/>
            <c:bubble3D val="0"/>
          </c:dPt>
          <c:dLbls>
            <c:dLbl>
              <c:idx val="5"/>
              <c:layout>
                <c:manualLayout>
                  <c:x val="0"/>
                  <c:y val="0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Sheet1!$B$1:$H$1</c:f>
              <c:strCache>
                <c:ptCount val="7"/>
                <c:pt idx="0">
                  <c:v>Dec-15</c:v>
                </c:pt>
                <c:pt idx="1">
                  <c:v>Jan-16</c:v>
                </c:pt>
                <c:pt idx="2">
                  <c:v>Feb-16</c:v>
                </c:pt>
                <c:pt idx="3">
                  <c:v>Mar-16</c:v>
                </c:pt>
                <c:pt idx="4">
                  <c:v>Apr-16</c:v>
                </c:pt>
                <c:pt idx="5">
                  <c:v>May-16</c:v>
                </c:pt>
                <c:pt idx="6">
                  <c:v>June-16</c:v>
                </c:pt>
              </c:strCache>
            </c:strRef>
          </c:cat>
          <c:val>
            <c:numRef>
              <c:f>Sheet1!$B$2:$H$2</c:f>
              <c:numCache>
                <c:formatCode>General</c:formatCode>
                <c:ptCount val="7"/>
                <c:pt idx="0">
                  <c:v>34</c:v>
                </c:pt>
                <c:pt idx="1">
                  <c:v>31</c:v>
                </c:pt>
                <c:pt idx="2">
                  <c:v>30</c:v>
                </c:pt>
                <c:pt idx="3">
                  <c:v>27</c:v>
                </c:pt>
                <c:pt idx="4">
                  <c:v>25</c:v>
                </c:pt>
                <c:pt idx="5">
                  <c:v>14</c:v>
                </c:pt>
                <c:pt idx="6">
                  <c:v>12</c:v>
                </c:pt>
              </c:numCache>
            </c:numRef>
          </c:val>
        </c:ser>
        <c:ser>
          <c:idx val="1"/>
          <c:order val="1"/>
          <c:tx>
            <c:strRef>
              <c:f>Sheet1!$A$3</c:f>
              <c:strCache>
                <c:ptCount val="1"/>
                <c:pt idx="0">
                  <c:v># of Downloads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1.1655011655011656E-2"/>
                  <c:y val="-3.0030022929223021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6.993006993006993E-3"/>
                  <c:y val="0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1.3986013986013901E-2"/>
                  <c:y val="3.0030022929224119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layout>
                <c:manualLayout>
                  <c:x val="1.3986013986013986E-2"/>
                  <c:y val="0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5"/>
              <c:layout>
                <c:manualLayout>
                  <c:x val="1.1655011655011569E-2"/>
                  <c:y val="-1.1010881208742455E-16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Sheet1!$B$1:$H$1</c:f>
              <c:strCache>
                <c:ptCount val="7"/>
                <c:pt idx="0">
                  <c:v>Dec-15</c:v>
                </c:pt>
                <c:pt idx="1">
                  <c:v>Jan-16</c:v>
                </c:pt>
                <c:pt idx="2">
                  <c:v>Feb-16</c:v>
                </c:pt>
                <c:pt idx="3">
                  <c:v>Mar-16</c:v>
                </c:pt>
                <c:pt idx="4">
                  <c:v>Apr-16</c:v>
                </c:pt>
                <c:pt idx="5">
                  <c:v>May-16</c:v>
                </c:pt>
                <c:pt idx="6">
                  <c:v>June-16</c:v>
                </c:pt>
              </c:strCache>
            </c:strRef>
          </c:cat>
          <c:val>
            <c:numRef>
              <c:f>Sheet1!$B$3:$H$3</c:f>
              <c:numCache>
                <c:formatCode>General</c:formatCode>
                <c:ptCount val="7"/>
                <c:pt idx="0">
                  <c:v>278</c:v>
                </c:pt>
                <c:pt idx="1">
                  <c:v>497</c:v>
                </c:pt>
                <c:pt idx="2">
                  <c:v>250</c:v>
                </c:pt>
                <c:pt idx="3">
                  <c:v>262</c:v>
                </c:pt>
                <c:pt idx="4">
                  <c:v>283</c:v>
                </c:pt>
                <c:pt idx="5">
                  <c:v>260</c:v>
                </c:pt>
                <c:pt idx="6">
                  <c:v>340</c:v>
                </c:pt>
              </c:numCache>
            </c:numRef>
          </c:val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171469824"/>
        <c:axId val="170941760"/>
      </c:barChart>
      <c:catAx>
        <c:axId val="17146982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170941760"/>
        <c:crosses val="autoZero"/>
        <c:auto val="1"/>
        <c:lblAlgn val="ctr"/>
        <c:lblOffset val="100"/>
        <c:noMultiLvlLbl val="1"/>
      </c:catAx>
      <c:valAx>
        <c:axId val="170941760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71469824"/>
        <c:crosses val="autoZero"/>
        <c:crossBetween val="between"/>
      </c:valAx>
    </c:plotArea>
    <c:legend>
      <c:legendPos val="r"/>
      <c:layout/>
      <c:overlay val="0"/>
      <c:spPr>
        <a:noFill/>
      </c:spPr>
    </c:legend>
    <c:plotVisOnly val="1"/>
    <c:dispBlanksAs val="gap"/>
    <c:showDLblsOverMax val="0"/>
  </c:chart>
  <c:externalData r:id="rId1">
    <c:autoUpdate val="0"/>
  </c:externalData>
  <c:userShapes r:id="rId2"/>
</c:chartSpace>
</file>

<file path=ppt/charts/chart2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2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 sz="1200" b="0" i="0" u="none" strike="noStrike" baseline="0">
                <a:effectLst/>
              </a:rPr>
              <a:t>Add Beats to Your Summer with Apple &amp; USC</a:t>
            </a:r>
            <a:r>
              <a:rPr lang="en-US" sz="1200" b="1" i="0" u="none" strike="noStrike" baseline="0"/>
              <a:t> </a:t>
            </a:r>
            <a:r>
              <a:rPr lang="en-US" sz="1200" b="0" i="0" u="none" strike="noStrike" baseline="0">
                <a:effectLst/>
              </a:rPr>
              <a:t> </a:t>
            </a:r>
            <a:endParaRPr lang="en-US" b="0" u="none" baseline="0"/>
          </a:p>
        </c:rich>
      </c:tx>
      <c:layout>
        <c:manualLayout>
          <c:xMode val="edge"/>
          <c:yMode val="edge"/>
          <c:x val="0.312144351584213"/>
          <c:y val="8.1432597564648684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23582873735638754"/>
          <c:y val="0.20047846074891992"/>
          <c:w val="0.76417126264361246"/>
          <c:h val="0.6603996354082081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'E-Mail Blast reports'!$E$5</c:f>
              <c:strCache>
                <c:ptCount val="1"/>
                <c:pt idx="0">
                  <c:v>BKS List (Unsaved segment)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'E-Mail Blast reports'!$F$4:$J$4</c:f>
              <c:strCache>
                <c:ptCount val="5"/>
                <c:pt idx="0">
                  <c:v>Total Sent</c:v>
                </c:pt>
                <c:pt idx="1">
                  <c:v>Total delivered</c:v>
                </c:pt>
                <c:pt idx="2">
                  <c:v>Unique Opens</c:v>
                </c:pt>
                <c:pt idx="3">
                  <c:v>Unique Clicks</c:v>
                </c:pt>
                <c:pt idx="4">
                  <c:v>Unsubscribes</c:v>
                </c:pt>
              </c:strCache>
            </c:strRef>
          </c:cat>
          <c:val>
            <c:numRef>
              <c:f>'E-Mail Blast reports'!$F$5:$J$5</c:f>
              <c:numCache>
                <c:formatCode>#,##0</c:formatCode>
                <c:ptCount val="5"/>
                <c:pt idx="0">
                  <c:v>7335</c:v>
                </c:pt>
                <c:pt idx="1">
                  <c:v>7334</c:v>
                </c:pt>
                <c:pt idx="2">
                  <c:v>3190</c:v>
                </c:pt>
                <c:pt idx="3">
                  <c:v>542</c:v>
                </c:pt>
                <c:pt idx="4">
                  <c:v>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21349120"/>
        <c:axId val="120819072"/>
      </c:barChart>
      <c:catAx>
        <c:axId val="12134912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120819072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120819072"/>
        <c:scaling>
          <c:orientation val="minMax"/>
        </c:scaling>
        <c:delete val="0"/>
        <c:axPos val="l"/>
        <c:majorGridlines>
          <c:spPr>
            <a:ln w="3175">
              <a:solidFill>
                <a:srgbClr val="808080"/>
              </a:solidFill>
              <a:prstDash val="solid"/>
            </a:ln>
          </c:spPr>
        </c:majorGridlines>
        <c:numFmt formatCode="#,##0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121349120"/>
        <c:crosses val="autoZero"/>
        <c:crossBetween val="between"/>
      </c:valAx>
      <c:dTable>
        <c:showHorzBorder val="1"/>
        <c:showVertBorder val="1"/>
        <c:showOutline val="1"/>
        <c:showKeys val="1"/>
        <c:spPr>
          <a:ln w="3175">
            <a:solidFill>
              <a:srgbClr val="000000"/>
            </a:solidFill>
            <a:prstDash val="solid"/>
          </a:ln>
        </c:spPr>
        <c:txPr>
          <a:bodyPr/>
          <a:lstStyle/>
          <a:p>
            <a:pPr rtl="0">
              <a:defRPr sz="10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  <c:spPr>
        <a:solidFill>
          <a:srgbClr val="FFFFFF"/>
        </a:solidFill>
        <a:ln w="25400">
          <a:noFill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808080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</c:chartSpace>
</file>

<file path=ppt/charts/chart2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2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 sz="1200" b="0" i="0" u="none" strike="noStrike" baseline="0">
                <a:effectLst/>
              </a:rPr>
              <a:t>Red, White and Blue Trojan Spirit</a:t>
            </a:r>
            <a:r>
              <a:rPr lang="en-US" sz="1200" b="0" i="0" u="none" strike="noStrike" baseline="0"/>
              <a:t> </a:t>
            </a:r>
            <a:endParaRPr lang="en-US" b="0" u="none" baseline="0"/>
          </a:p>
        </c:rich>
      </c:tx>
      <c:layout>
        <c:manualLayout>
          <c:xMode val="edge"/>
          <c:yMode val="edge"/>
          <c:x val="0.31511539433617458"/>
          <c:y val="4.4389698630355391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20786263912291186"/>
          <c:y val="0.20047846074891992"/>
          <c:w val="0.76925543612416281"/>
          <c:h val="0.6603996354082081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'E-Mail Blast reports'!$E$8</c:f>
              <c:strCache>
                <c:ptCount val="1"/>
                <c:pt idx="0">
                  <c:v>BKS List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'E-Mail Blast reports'!$F$4:$J$4</c:f>
              <c:strCache>
                <c:ptCount val="5"/>
                <c:pt idx="0">
                  <c:v>Total Sent</c:v>
                </c:pt>
                <c:pt idx="1">
                  <c:v>Total delivered</c:v>
                </c:pt>
                <c:pt idx="2">
                  <c:v>Unique Opens</c:v>
                </c:pt>
                <c:pt idx="3">
                  <c:v>Unique Clicks</c:v>
                </c:pt>
                <c:pt idx="4">
                  <c:v>Unsubscribes</c:v>
                </c:pt>
              </c:strCache>
            </c:strRef>
          </c:cat>
          <c:val>
            <c:numRef>
              <c:f>'E-Mail Blast reports'!$F$8:$J$8</c:f>
              <c:numCache>
                <c:formatCode>#,##0</c:formatCode>
                <c:ptCount val="5"/>
                <c:pt idx="0">
                  <c:v>49957</c:v>
                </c:pt>
                <c:pt idx="1">
                  <c:v>49917</c:v>
                </c:pt>
                <c:pt idx="2">
                  <c:v>12889</c:v>
                </c:pt>
                <c:pt idx="3">
                  <c:v>1221</c:v>
                </c:pt>
                <c:pt idx="4" formatCode="General">
                  <c:v>10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17736448"/>
        <c:axId val="120821952"/>
      </c:barChart>
      <c:catAx>
        <c:axId val="11773644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120821952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120821952"/>
        <c:scaling>
          <c:orientation val="minMax"/>
        </c:scaling>
        <c:delete val="0"/>
        <c:axPos val="l"/>
        <c:majorGridlines>
          <c:spPr>
            <a:ln w="3175">
              <a:solidFill>
                <a:srgbClr val="808080"/>
              </a:solidFill>
              <a:prstDash val="solid"/>
            </a:ln>
          </c:spPr>
        </c:majorGridlines>
        <c:numFmt formatCode="#,##0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117736448"/>
        <c:crosses val="autoZero"/>
        <c:crossBetween val="between"/>
      </c:valAx>
      <c:dTable>
        <c:showHorzBorder val="1"/>
        <c:showVertBorder val="1"/>
        <c:showOutline val="1"/>
        <c:showKeys val="1"/>
        <c:spPr>
          <a:ln w="3175">
            <a:solidFill>
              <a:srgbClr val="000000"/>
            </a:solidFill>
            <a:prstDash val="solid"/>
          </a:ln>
        </c:spPr>
        <c:txPr>
          <a:bodyPr/>
          <a:lstStyle/>
          <a:p>
            <a:pPr rtl="0">
              <a:defRPr sz="10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  <c:spPr>
        <a:solidFill>
          <a:srgbClr val="FFFFFF"/>
        </a:solidFill>
        <a:ln w="25400">
          <a:noFill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808080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</c:chartSpace>
</file>

<file path=ppt/charts/chart2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2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 sz="1200" b="0" i="0" u="none" strike="noStrike" baseline="0">
                <a:effectLst/>
              </a:rPr>
              <a:t>Score with USC's Newest Nike Golf Shoe</a:t>
            </a:r>
            <a:r>
              <a:rPr lang="en-US" sz="1200" b="0" i="0" u="none" strike="noStrike" baseline="0"/>
              <a:t> </a:t>
            </a:r>
            <a:endParaRPr lang="en-US" b="0" u="none" baseline="0"/>
          </a:p>
        </c:rich>
      </c:tx>
      <c:layout>
        <c:manualLayout>
          <c:xMode val="edge"/>
          <c:yMode val="edge"/>
          <c:x val="0.31511539433617458"/>
          <c:y val="4.4389698630355391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20786263912291186"/>
          <c:y val="0.20047846074891992"/>
          <c:w val="0.76925543612416281"/>
          <c:h val="0.6603996354082081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'E-Mail Blast reports'!$E$11</c:f>
              <c:strCache>
                <c:ptCount val="1"/>
                <c:pt idx="0">
                  <c:v>BKS List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'E-Mail Blast reports'!$F$4:$J$4</c:f>
              <c:strCache>
                <c:ptCount val="5"/>
                <c:pt idx="0">
                  <c:v>Total Sent</c:v>
                </c:pt>
                <c:pt idx="1">
                  <c:v>Total delivered</c:v>
                </c:pt>
                <c:pt idx="2">
                  <c:v>Unique Opens</c:v>
                </c:pt>
                <c:pt idx="3">
                  <c:v>Unique Clicks</c:v>
                </c:pt>
                <c:pt idx="4">
                  <c:v>Unsubscribes</c:v>
                </c:pt>
              </c:strCache>
            </c:strRef>
          </c:cat>
          <c:val>
            <c:numRef>
              <c:f>'E-Mail Blast reports'!$F$11:$J$11</c:f>
              <c:numCache>
                <c:formatCode>#,##0</c:formatCode>
                <c:ptCount val="5"/>
                <c:pt idx="0">
                  <c:v>50046</c:v>
                </c:pt>
                <c:pt idx="1">
                  <c:v>49991</c:v>
                </c:pt>
                <c:pt idx="2">
                  <c:v>11105</c:v>
                </c:pt>
                <c:pt idx="3" formatCode="General">
                  <c:v>919</c:v>
                </c:pt>
                <c:pt idx="4" formatCode="General">
                  <c:v>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18807552"/>
        <c:axId val="121528896"/>
      </c:barChart>
      <c:catAx>
        <c:axId val="11880755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121528896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121528896"/>
        <c:scaling>
          <c:orientation val="minMax"/>
        </c:scaling>
        <c:delete val="0"/>
        <c:axPos val="l"/>
        <c:majorGridlines>
          <c:spPr>
            <a:ln w="3175">
              <a:solidFill>
                <a:srgbClr val="808080"/>
              </a:solidFill>
              <a:prstDash val="solid"/>
            </a:ln>
          </c:spPr>
        </c:majorGridlines>
        <c:numFmt formatCode="#,##0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118807552"/>
        <c:crosses val="autoZero"/>
        <c:crossBetween val="between"/>
      </c:valAx>
      <c:dTable>
        <c:showHorzBorder val="1"/>
        <c:showVertBorder val="1"/>
        <c:showOutline val="1"/>
        <c:showKeys val="1"/>
        <c:spPr>
          <a:ln w="3175">
            <a:solidFill>
              <a:srgbClr val="000000"/>
            </a:solidFill>
            <a:prstDash val="solid"/>
          </a:ln>
        </c:spPr>
        <c:txPr>
          <a:bodyPr/>
          <a:lstStyle/>
          <a:p>
            <a:pPr rtl="0">
              <a:defRPr sz="10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  <c:spPr>
        <a:solidFill>
          <a:srgbClr val="FFFFFF"/>
        </a:solidFill>
        <a:ln w="25400">
          <a:noFill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808080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</c:chartSpace>
</file>

<file path=ppt/charts/chart2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2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 sz="1200" b="0" i="0" u="none" strike="noStrike" baseline="0">
                <a:effectLst/>
              </a:rPr>
              <a:t>Toast to the Dark with USC Blackout Glassware</a:t>
            </a:r>
            <a:r>
              <a:rPr lang="en-US" sz="1200" b="0" i="0" u="none" strike="noStrike" baseline="0"/>
              <a:t> </a:t>
            </a:r>
            <a:endParaRPr lang="en-US" b="0" u="none" baseline="0"/>
          </a:p>
        </c:rich>
      </c:tx>
      <c:layout>
        <c:manualLayout>
          <c:xMode val="edge"/>
          <c:yMode val="edge"/>
          <c:x val="0.31511539433617458"/>
          <c:y val="4.4389698630355391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20786263912291186"/>
          <c:y val="0.20047846074891992"/>
          <c:w val="0.76925543612416281"/>
          <c:h val="0.6603996354082081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'E-Mail Blast reports'!$E$14</c:f>
              <c:strCache>
                <c:ptCount val="1"/>
                <c:pt idx="0">
                  <c:v>BKS List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'E-Mail Blast reports'!$F$4:$J$4</c:f>
              <c:strCache>
                <c:ptCount val="5"/>
                <c:pt idx="0">
                  <c:v>Total Sent</c:v>
                </c:pt>
                <c:pt idx="1">
                  <c:v>Total delivered</c:v>
                </c:pt>
                <c:pt idx="2">
                  <c:v>Unique Opens</c:v>
                </c:pt>
                <c:pt idx="3">
                  <c:v>Unique Clicks</c:v>
                </c:pt>
                <c:pt idx="4">
                  <c:v>Unsubscribes</c:v>
                </c:pt>
              </c:strCache>
            </c:strRef>
          </c:cat>
          <c:val>
            <c:numRef>
              <c:f>'E-Mail Blast reports'!$F$14:$J$14</c:f>
              <c:numCache>
                <c:formatCode>#,##0</c:formatCode>
                <c:ptCount val="5"/>
                <c:pt idx="0">
                  <c:v>50028</c:v>
                </c:pt>
                <c:pt idx="1">
                  <c:v>49969</c:v>
                </c:pt>
                <c:pt idx="2">
                  <c:v>14708</c:v>
                </c:pt>
                <c:pt idx="3" formatCode="General">
                  <c:v>1172</c:v>
                </c:pt>
                <c:pt idx="4" formatCode="General">
                  <c:v>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20882176"/>
        <c:axId val="121531776"/>
      </c:barChart>
      <c:catAx>
        <c:axId val="12088217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121531776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121531776"/>
        <c:scaling>
          <c:orientation val="minMax"/>
        </c:scaling>
        <c:delete val="0"/>
        <c:axPos val="l"/>
        <c:majorGridlines>
          <c:spPr>
            <a:ln w="3175">
              <a:solidFill>
                <a:srgbClr val="808080"/>
              </a:solidFill>
              <a:prstDash val="solid"/>
            </a:ln>
          </c:spPr>
        </c:majorGridlines>
        <c:numFmt formatCode="#,##0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120882176"/>
        <c:crosses val="autoZero"/>
        <c:crossBetween val="between"/>
      </c:valAx>
      <c:dTable>
        <c:showHorzBorder val="1"/>
        <c:showVertBorder val="1"/>
        <c:showOutline val="1"/>
        <c:showKeys val="1"/>
        <c:spPr>
          <a:ln w="3175">
            <a:solidFill>
              <a:srgbClr val="000000"/>
            </a:solidFill>
            <a:prstDash val="solid"/>
          </a:ln>
        </c:spPr>
        <c:txPr>
          <a:bodyPr/>
          <a:lstStyle/>
          <a:p>
            <a:pPr rtl="0">
              <a:defRPr sz="10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  <c:spPr>
        <a:solidFill>
          <a:srgbClr val="FFFFFF"/>
        </a:solidFill>
        <a:ln w="25400">
          <a:noFill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808080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</c:chartSpace>
</file>

<file path=ppt/charts/chart2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050" b="1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lang="en-US"/>
              <a:t>Customer Satisfaction</a:t>
            </a:r>
          </a:p>
        </c:rich>
      </c:tx>
      <c:layout>
        <c:manualLayout>
          <c:xMode val="edge"/>
          <c:yMode val="edge"/>
          <c:x val="0.38285264822666398"/>
          <c:y val="6.5311846612393809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1326862938130402"/>
          <c:y val="0.17015728556181181"/>
          <c:w val="0.84466152890740187"/>
          <c:h val="0.59162379287645317"/>
        </c:manualLayout>
      </c:layout>
      <c:barChart>
        <c:barDir val="col"/>
        <c:grouping val="stacked"/>
        <c:varyColors val="0"/>
        <c:ser>
          <c:idx val="0"/>
          <c:order val="0"/>
          <c:spPr>
            <a:solidFill>
              <a:srgbClr val="9999FF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numRef>
              <c:f>Sheet1!$A$30:$A$39</c:f>
              <c:numCache>
                <c:formatCode>[$-409]mmm\-yy;@</c:formatCode>
                <c:ptCount val="10"/>
                <c:pt idx="0">
                  <c:v>42262</c:v>
                </c:pt>
                <c:pt idx="1">
                  <c:v>42292</c:v>
                </c:pt>
                <c:pt idx="2">
                  <c:v>42323</c:v>
                </c:pt>
                <c:pt idx="3">
                  <c:v>42353</c:v>
                </c:pt>
                <c:pt idx="4">
                  <c:v>42385</c:v>
                </c:pt>
                <c:pt idx="5">
                  <c:v>42417</c:v>
                </c:pt>
                <c:pt idx="6">
                  <c:v>42446</c:v>
                </c:pt>
                <c:pt idx="7">
                  <c:v>42477</c:v>
                </c:pt>
                <c:pt idx="8">
                  <c:v>42521</c:v>
                </c:pt>
                <c:pt idx="9">
                  <c:v>42536</c:v>
                </c:pt>
              </c:numCache>
            </c:numRef>
          </c:cat>
          <c:val>
            <c:numRef>
              <c:f>Sheet1!$B$30:$B$39</c:f>
              <c:numCache>
                <c:formatCode>General</c:formatCode>
                <c:ptCount val="10"/>
                <c:pt idx="0">
                  <c:v>97</c:v>
                </c:pt>
                <c:pt idx="1">
                  <c:v>98</c:v>
                </c:pt>
                <c:pt idx="2">
                  <c:v>98</c:v>
                </c:pt>
                <c:pt idx="3">
                  <c:v>100</c:v>
                </c:pt>
                <c:pt idx="4">
                  <c:v>98</c:v>
                </c:pt>
                <c:pt idx="5">
                  <c:v>98</c:v>
                </c:pt>
                <c:pt idx="6">
                  <c:v>97</c:v>
                </c:pt>
                <c:pt idx="7">
                  <c:v>97</c:v>
                </c:pt>
                <c:pt idx="8">
                  <c:v>97</c:v>
                </c:pt>
                <c:pt idx="9">
                  <c:v>96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68174080"/>
        <c:axId val="121533504"/>
      </c:barChart>
      <c:dateAx>
        <c:axId val="168174080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 sz="875" b="1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r>
                  <a:rPr lang="en-US"/>
                  <a:t>Month</a:t>
                </a:r>
              </a:p>
            </c:rich>
          </c:tx>
          <c:layout>
            <c:manualLayout>
              <c:xMode val="edge"/>
              <c:yMode val="edge"/>
              <c:x val="0.52427267311493908"/>
              <c:y val="0.90314251567423154"/>
            </c:manualLayout>
          </c:layout>
          <c:overlay val="0"/>
          <c:spPr>
            <a:noFill/>
            <a:ln w="25400">
              <a:noFill/>
            </a:ln>
          </c:spPr>
        </c:title>
        <c:numFmt formatCode="mmm\-yy" sourceLinked="0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-2700000" vert="horz"/>
          <a:lstStyle/>
          <a:p>
            <a:pPr>
              <a:defRPr sz="900" b="1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121533504"/>
        <c:crosses val="autoZero"/>
        <c:auto val="1"/>
        <c:lblOffset val="100"/>
        <c:baseTimeUnit val="months"/>
        <c:majorUnit val="1"/>
        <c:majorTimeUnit val="months"/>
        <c:minorUnit val="1"/>
        <c:minorTimeUnit val="months"/>
      </c:dateAx>
      <c:valAx>
        <c:axId val="121533504"/>
        <c:scaling>
          <c:orientation val="minMax"/>
        </c:scaling>
        <c:delete val="0"/>
        <c:axPos val="l"/>
        <c:majorGridlines>
          <c:spPr>
            <a:ln w="3175">
              <a:solidFill>
                <a:srgbClr val="000000"/>
              </a:solidFill>
              <a:prstDash val="solid"/>
            </a:ln>
          </c:spPr>
        </c:majorGridlines>
        <c:title>
          <c:tx>
            <c:rich>
              <a:bodyPr/>
              <a:lstStyle/>
              <a:p>
                <a:pPr>
                  <a:defRPr sz="875" b="1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r>
                  <a:rPr lang="en-US"/>
                  <a:t>Percentage</a:t>
                </a:r>
              </a:p>
            </c:rich>
          </c:tx>
          <c:layout>
            <c:manualLayout>
              <c:xMode val="edge"/>
              <c:yMode val="edge"/>
              <c:x val="2.589000854888588E-2"/>
              <c:y val="0.37434602823598595"/>
            </c:manualLayout>
          </c:layout>
          <c:overlay val="0"/>
          <c:spPr>
            <a:noFill/>
            <a:ln w="25400">
              <a:noFill/>
            </a:ln>
          </c:spPr>
        </c:title>
        <c:numFmt formatCode="General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9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168174080"/>
        <c:crosses val="autoZero"/>
        <c:crossBetween val="between"/>
      </c:valAx>
      <c:spPr>
        <a:solidFill>
          <a:srgbClr val="C0C0C0"/>
        </a:solidFill>
        <a:ln w="12700">
          <a:solidFill>
            <a:srgbClr val="808080"/>
          </a:solidFill>
          <a:prstDash val="solid"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000000"/>
      </a:solidFill>
      <a:prstDash val="solid"/>
    </a:ln>
  </c:spPr>
  <c:txPr>
    <a:bodyPr/>
    <a:lstStyle/>
    <a:p>
      <a:pPr>
        <a:defRPr sz="90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8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/>
              <a:t>Requests By BU System</a:t>
            </a:r>
          </a:p>
        </c:rich>
      </c:tx>
      <c:layout>
        <c:manualLayout>
          <c:xMode val="edge"/>
          <c:yMode val="edge"/>
          <c:x val="0.33122061802496594"/>
          <c:y val="3.4090909090909088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9.6463098233315336E-2"/>
          <c:y val="0.18990384615384628"/>
          <c:w val="0.85852157427650755"/>
          <c:h val="0.56490384615384681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'BU Systems'!$A$60</c:f>
              <c:strCache>
                <c:ptCount val="1"/>
                <c:pt idx="0">
                  <c:v># Tickets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'BU Systems'!$B$59:$F$59</c:f>
              <c:strCache>
                <c:ptCount val="5"/>
                <c:pt idx="0">
                  <c:v>Other</c:v>
                </c:pt>
                <c:pt idx="1">
                  <c:v>Delphi</c:v>
                </c:pt>
                <c:pt idx="2">
                  <c:v>Kronos</c:v>
                </c:pt>
                <c:pt idx="3">
                  <c:v>StarRez</c:v>
                </c:pt>
                <c:pt idx="4">
                  <c:v>VisualRatex</c:v>
                </c:pt>
              </c:strCache>
            </c:strRef>
          </c:cat>
          <c:val>
            <c:numRef>
              <c:f>'BU Systems'!$B$60:$F$60</c:f>
              <c:numCache>
                <c:formatCode>General</c:formatCode>
                <c:ptCount val="5"/>
                <c:pt idx="0">
                  <c:v>17</c:v>
                </c:pt>
                <c:pt idx="1">
                  <c:v>3</c:v>
                </c:pt>
                <c:pt idx="2">
                  <c:v>14</c:v>
                </c:pt>
                <c:pt idx="3">
                  <c:v>1</c:v>
                </c:pt>
                <c:pt idx="4">
                  <c:v>21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2696832"/>
        <c:axId val="57188352"/>
      </c:barChart>
      <c:catAx>
        <c:axId val="3269683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txPr>
          <a:bodyPr rot="-2700000" vert="horz"/>
          <a:lstStyle/>
          <a:p>
            <a:pPr>
              <a:defRPr sz="12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57188352"/>
        <c:crosses val="autoZero"/>
        <c:auto val="1"/>
        <c:lblAlgn val="ctr"/>
        <c:lblOffset val="100"/>
        <c:noMultiLvlLbl val="0"/>
      </c:catAx>
      <c:valAx>
        <c:axId val="57188352"/>
        <c:scaling>
          <c:orientation val="minMax"/>
          <c:max val="100"/>
        </c:scaling>
        <c:delete val="0"/>
        <c:axPos val="l"/>
        <c:majorGridlines/>
        <c:title>
          <c:tx>
            <c:rich>
              <a:bodyPr/>
              <a:lstStyle/>
              <a:p>
                <a:pPr>
                  <a:defRPr sz="1200" b="1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r>
                  <a:rPr lang="en-US"/>
                  <a:t>Number of Requests</a:t>
                </a:r>
              </a:p>
            </c:rich>
          </c:tx>
          <c:layout/>
          <c:overlay val="0"/>
          <c:spPr>
            <a:noFill/>
            <a:ln w="25400">
              <a:noFill/>
            </a:ln>
          </c:spPr>
        </c:title>
        <c:numFmt formatCode="General" sourceLinked="1"/>
        <c:majorTickMark val="none"/>
        <c:minorTickMark val="none"/>
        <c:tickLblPos val="nextTo"/>
        <c:txPr>
          <a:bodyPr rot="0" vert="horz"/>
          <a:lstStyle/>
          <a:p>
            <a:pPr>
              <a:defRPr sz="12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32696832"/>
        <c:crosses val="autoZero"/>
        <c:crossBetween val="between"/>
        <c:majorUnit val="10"/>
      </c:valAx>
    </c:plotArea>
    <c:plotVisOnly val="1"/>
    <c:dispBlanksAs val="gap"/>
    <c:showDLblsOverMax val="0"/>
  </c:chart>
  <c:txPr>
    <a:bodyPr/>
    <a:lstStyle/>
    <a:p>
      <a:pPr>
        <a:defRPr sz="1200" b="1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title>
      <c:tx>
        <c:rich>
          <a:bodyPr/>
          <a:lstStyle/>
          <a:p>
            <a:pPr>
              <a:defRPr sz="18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/>
              <a:t>Open Requests Aging Report</a:t>
            </a:r>
          </a:p>
        </c:rich>
      </c:tx>
      <c:layout>
        <c:manualLayout>
          <c:xMode val="edge"/>
          <c:yMode val="edge"/>
          <c:x val="0.26977008582073714"/>
          <c:y val="4.6189971762008647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19366213831266016"/>
          <c:y val="0.14868825831396101"/>
          <c:w val="0.76584572878188339"/>
          <c:h val="0.6763858025262540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Summary!$B$1</c:f>
              <c:strCache>
                <c:ptCount val="1"/>
                <c:pt idx="0">
                  <c:v># of requests</c:v>
                </c:pt>
              </c:strCache>
            </c:strRef>
          </c:tx>
          <c:spPr>
            <a:solidFill>
              <a:srgbClr val="000090"/>
            </a:solidFill>
            <a:ln w="3175">
              <a:solidFill>
                <a:srgbClr val="808080"/>
              </a:solidFill>
              <a:prstDash val="solid"/>
            </a:ln>
          </c:spPr>
          <c:invertIfNegative val="0"/>
          <c:cat>
            <c:strRef>
              <c:f>Summary!$A$2:$A$5</c:f>
              <c:strCache>
                <c:ptCount val="4"/>
                <c:pt idx="0">
                  <c:v>0-7  Days</c:v>
                </c:pt>
                <c:pt idx="1">
                  <c:v>8-14 Days</c:v>
                </c:pt>
                <c:pt idx="2">
                  <c:v>15-21 Days</c:v>
                </c:pt>
                <c:pt idx="3">
                  <c:v>21+ Days</c:v>
                </c:pt>
              </c:strCache>
            </c:strRef>
          </c:cat>
          <c:val>
            <c:numRef>
              <c:f>Summary!$B$2:$B$5</c:f>
              <c:numCache>
                <c:formatCode>General</c:formatCode>
                <c:ptCount val="4"/>
                <c:pt idx="0">
                  <c:v>32</c:v>
                </c:pt>
                <c:pt idx="1">
                  <c:v>22</c:v>
                </c:pt>
                <c:pt idx="2">
                  <c:v>23</c:v>
                </c:pt>
                <c:pt idx="3">
                  <c:v>137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42205184"/>
        <c:axId val="129586240"/>
      </c:barChart>
      <c:catAx>
        <c:axId val="4220518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129586240"/>
        <c:crosses val="autoZero"/>
        <c:auto val="1"/>
        <c:lblAlgn val="ctr"/>
        <c:lblOffset val="100"/>
        <c:noMultiLvlLbl val="0"/>
      </c:catAx>
      <c:valAx>
        <c:axId val="129586240"/>
        <c:scaling>
          <c:orientation val="minMax"/>
        </c:scaling>
        <c:delete val="0"/>
        <c:axPos val="l"/>
        <c:majorGridlines>
          <c:spPr>
            <a:ln w="3175">
              <a:solidFill>
                <a:srgbClr val="808080"/>
              </a:solidFill>
              <a:prstDash val="solid"/>
            </a:ln>
          </c:spPr>
        </c:majorGridlines>
        <c:title>
          <c:tx>
            <c:rich>
              <a:bodyPr/>
              <a:lstStyle/>
              <a:p>
                <a:pPr>
                  <a:defRPr sz="1000" b="1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r>
                  <a:rPr lang="en-US"/>
                  <a:t># of Requests</a:t>
                </a:r>
              </a:p>
            </c:rich>
          </c:tx>
          <c:layout/>
          <c:overlay val="0"/>
          <c:spPr>
            <a:noFill/>
            <a:ln w="25400">
              <a:noFill/>
            </a:ln>
          </c:spPr>
        </c:title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42205184"/>
        <c:crosses val="autoZero"/>
        <c:crossBetween val="between"/>
      </c:valAx>
      <c:dTable>
        <c:showHorzBorder val="1"/>
        <c:showVertBorder val="1"/>
        <c:showOutline val="1"/>
        <c:showKeys val="1"/>
        <c:spPr>
          <a:ln w="3175">
            <a:solidFill>
              <a:srgbClr val="808080"/>
            </a:solidFill>
            <a:prstDash val="solid"/>
          </a:ln>
        </c:spPr>
        <c:txPr>
          <a:bodyPr/>
          <a:lstStyle/>
          <a:p>
            <a:pPr rtl="0"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  <c:spPr>
        <a:solidFill>
          <a:srgbClr val="FFFFFF"/>
        </a:solidFill>
        <a:ln w="25400">
          <a:noFill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808080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4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/>
              <a:t># of Web Requests Opened By Status</a:t>
            </a:r>
          </a:p>
        </c:rich>
      </c:tx>
      <c:layout>
        <c:manualLayout>
          <c:xMode val="edge"/>
          <c:yMode val="edge"/>
          <c:x val="0.26169866166819694"/>
          <c:y val="2.0270270270270278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8.8476939924495693E-2"/>
          <c:y val="0.1924755248446795"/>
          <c:w val="0.83782604760611823"/>
          <c:h val="0.68918918918918914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IssueList!$K$22:$K$27</c:f>
              <c:strCache>
                <c:ptCount val="6"/>
                <c:pt idx="0">
                  <c:v>Open</c:v>
                </c:pt>
                <c:pt idx="1">
                  <c:v>Completed</c:v>
                </c:pt>
                <c:pt idx="2">
                  <c:v>Assigned to Level 2</c:v>
                </c:pt>
                <c:pt idx="3">
                  <c:v>Assigned to Vendor</c:v>
                </c:pt>
                <c:pt idx="4">
                  <c:v>Waiting for User</c:v>
                </c:pt>
                <c:pt idx="5">
                  <c:v>No Response</c:v>
                </c:pt>
              </c:strCache>
            </c:strRef>
          </c:cat>
          <c:val>
            <c:numRef>
              <c:f>IssueList!$L$22:$L$27</c:f>
              <c:numCache>
                <c:formatCode>General</c:formatCode>
                <c:ptCount val="6"/>
                <c:pt idx="0">
                  <c:v>0</c:v>
                </c:pt>
                <c:pt idx="1">
                  <c:v>37</c:v>
                </c:pt>
                <c:pt idx="2">
                  <c:v>13</c:v>
                </c:pt>
                <c:pt idx="3">
                  <c:v>0</c:v>
                </c:pt>
                <c:pt idx="4">
                  <c:v>3</c:v>
                </c:pt>
                <c:pt idx="5">
                  <c:v>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5520512"/>
        <c:axId val="129605632"/>
      </c:barChart>
      <c:catAx>
        <c:axId val="3552051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crossAx val="129605632"/>
        <c:crosses val="autoZero"/>
        <c:auto val="1"/>
        <c:lblAlgn val="ctr"/>
        <c:lblOffset val="100"/>
        <c:noMultiLvlLbl val="0"/>
      </c:catAx>
      <c:valAx>
        <c:axId val="129605632"/>
        <c:scaling>
          <c:orientation val="minMax"/>
        </c:scaling>
        <c:delete val="0"/>
        <c:axPos val="l"/>
        <c:majorGridlines>
          <c:spPr>
            <a:ln w="3175">
              <a:solidFill>
                <a:srgbClr val="808080"/>
              </a:solidFill>
              <a:prstDash val="solid"/>
            </a:ln>
          </c:spPr>
        </c:majorGridlines>
        <c:numFmt formatCode="General" sourceLinked="1"/>
        <c:majorTickMark val="out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crossAx val="35520512"/>
        <c:crosses val="autoZero"/>
        <c:crossBetween val="between"/>
      </c:valAx>
      <c:spPr>
        <a:solidFill>
          <a:srgbClr val="FFFFFF"/>
        </a:solidFill>
        <a:ln w="25400">
          <a:noFill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808080"/>
      </a:solidFill>
      <a:prstDash val="solid"/>
    </a:ln>
  </c:sp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4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/>
              <a:t># of Web Requests Opened By Unit</a:t>
            </a:r>
          </a:p>
        </c:rich>
      </c:tx>
      <c:layout>
        <c:manualLayout>
          <c:xMode val="edge"/>
          <c:yMode val="edge"/>
          <c:x val="0.28849270664505677"/>
          <c:y val="3.0878895671225138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8.7911014024391984E-2"/>
          <c:y val="0.19189828922937366"/>
          <c:w val="0.89141004862236617"/>
          <c:h val="0.5463189234139829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IssueList!$L$1</c:f>
              <c:strCache>
                <c:ptCount val="1"/>
                <c:pt idx="0">
                  <c:v>#Tickets</c:v>
                </c:pt>
              </c:strCache>
            </c:strRef>
          </c:tx>
          <c:spPr>
            <a:solidFill>
              <a:srgbClr val="000090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IssueList!$K$2:$K$19</c:f>
              <c:strCache>
                <c:ptCount val="18"/>
                <c:pt idx="0">
                  <c:v>Bookstore</c:v>
                </c:pt>
                <c:pt idx="1">
                  <c:v>Custom Publishing</c:v>
                </c:pt>
                <c:pt idx="2">
                  <c:v>Accounting</c:v>
                </c:pt>
                <c:pt idx="3">
                  <c:v>Housing</c:v>
                </c:pt>
                <c:pt idx="4">
                  <c:v>Human Resources</c:v>
                </c:pt>
                <c:pt idx="5">
                  <c:v>Design Studio</c:v>
                </c:pt>
                <c:pt idx="6">
                  <c:v>Executive</c:v>
                </c:pt>
                <c:pt idx="7">
                  <c:v>Hospitality</c:v>
                </c:pt>
                <c:pt idx="8">
                  <c:v>Weddings</c:v>
                </c:pt>
                <c:pt idx="9">
                  <c:v>Transportation</c:v>
                </c:pt>
                <c:pt idx="10">
                  <c:v>Other</c:v>
                </c:pt>
                <c:pt idx="11">
                  <c:v>Athletics</c:v>
                </c:pt>
                <c:pt idx="12">
                  <c:v>Information Technology</c:v>
                </c:pt>
                <c:pt idx="13">
                  <c:v>Auxiliary Services</c:v>
                </c:pt>
                <c:pt idx="14">
                  <c:v>Flower Shop</c:v>
                </c:pt>
                <c:pt idx="15">
                  <c:v>Radisson</c:v>
                </c:pt>
                <c:pt idx="16">
                  <c:v>Coliseum</c:v>
                </c:pt>
                <c:pt idx="17">
                  <c:v>Figueroa Press</c:v>
                </c:pt>
              </c:strCache>
            </c:strRef>
          </c:cat>
          <c:val>
            <c:numRef>
              <c:f>IssueList!$L$2:$L$19</c:f>
              <c:numCache>
                <c:formatCode>General</c:formatCode>
                <c:ptCount val="18"/>
                <c:pt idx="0">
                  <c:v>7</c:v>
                </c:pt>
                <c:pt idx="1">
                  <c:v>0</c:v>
                </c:pt>
                <c:pt idx="2">
                  <c:v>0</c:v>
                </c:pt>
                <c:pt idx="3">
                  <c:v>4</c:v>
                </c:pt>
                <c:pt idx="4">
                  <c:v>0</c:v>
                </c:pt>
                <c:pt idx="5">
                  <c:v>2</c:v>
                </c:pt>
                <c:pt idx="6">
                  <c:v>0</c:v>
                </c:pt>
                <c:pt idx="7">
                  <c:v>29</c:v>
                </c:pt>
                <c:pt idx="8">
                  <c:v>0</c:v>
                </c:pt>
                <c:pt idx="9">
                  <c:v>6</c:v>
                </c:pt>
                <c:pt idx="10">
                  <c:v>1</c:v>
                </c:pt>
                <c:pt idx="11">
                  <c:v>0</c:v>
                </c:pt>
                <c:pt idx="12">
                  <c:v>0</c:v>
                </c:pt>
                <c:pt idx="13">
                  <c:v>1</c:v>
                </c:pt>
                <c:pt idx="14">
                  <c:v>0</c:v>
                </c:pt>
                <c:pt idx="15">
                  <c:v>0</c:v>
                </c:pt>
                <c:pt idx="16">
                  <c:v>2</c:v>
                </c:pt>
                <c:pt idx="17">
                  <c:v>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42206208"/>
        <c:axId val="111469696"/>
      </c:barChart>
      <c:catAx>
        <c:axId val="4220620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-270000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111469696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111469696"/>
        <c:scaling>
          <c:orientation val="minMax"/>
        </c:scaling>
        <c:delete val="0"/>
        <c:axPos val="l"/>
        <c:majorGridlines>
          <c:spPr>
            <a:ln w="3175">
              <a:solidFill>
                <a:srgbClr val="000000"/>
              </a:solidFill>
              <a:prstDash val="solid"/>
            </a:ln>
          </c:spPr>
        </c:majorGridlines>
        <c:numFmt formatCode="General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42206208"/>
        <c:crosses val="autoZero"/>
        <c:crossBetween val="between"/>
      </c:valAx>
      <c:spPr>
        <a:noFill/>
        <a:ln w="25400">
          <a:noFill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000000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en-US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4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/>
              <a:t># of Web Requests Closed By Unit</a:t>
            </a:r>
          </a:p>
        </c:rich>
      </c:tx>
      <c:layout>
        <c:manualLayout>
          <c:xMode val="edge"/>
          <c:yMode val="edge"/>
          <c:x val="0.30867946936497193"/>
          <c:y val="3.0878910406469461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7.579894145244627E-2"/>
          <c:y val="0.17988626421697287"/>
          <c:w val="0.89141004862236617"/>
          <c:h val="0.54631892341398292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rgbClr val="000090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'closed Web'!$J$4:$J$21</c:f>
              <c:strCache>
                <c:ptCount val="18"/>
                <c:pt idx="0">
                  <c:v>Bookstore</c:v>
                </c:pt>
                <c:pt idx="1">
                  <c:v>Custom Publishing</c:v>
                </c:pt>
                <c:pt idx="2">
                  <c:v>Accounting</c:v>
                </c:pt>
                <c:pt idx="3">
                  <c:v>Housing</c:v>
                </c:pt>
                <c:pt idx="4">
                  <c:v>Human Resources</c:v>
                </c:pt>
                <c:pt idx="5">
                  <c:v>Design Studio</c:v>
                </c:pt>
                <c:pt idx="6">
                  <c:v>Executive</c:v>
                </c:pt>
                <c:pt idx="7">
                  <c:v>Hospitality</c:v>
                </c:pt>
                <c:pt idx="8">
                  <c:v>Weddings</c:v>
                </c:pt>
                <c:pt idx="9">
                  <c:v>Transportation</c:v>
                </c:pt>
                <c:pt idx="10">
                  <c:v>Other</c:v>
                </c:pt>
                <c:pt idx="11">
                  <c:v>Athletics</c:v>
                </c:pt>
                <c:pt idx="12">
                  <c:v>Information Technology</c:v>
                </c:pt>
                <c:pt idx="13">
                  <c:v>Auxiliary Services</c:v>
                </c:pt>
                <c:pt idx="14">
                  <c:v>Flower Shop</c:v>
                </c:pt>
                <c:pt idx="15">
                  <c:v>Radisson</c:v>
                </c:pt>
                <c:pt idx="16">
                  <c:v>Coliseum</c:v>
                </c:pt>
                <c:pt idx="17">
                  <c:v>Figueroa Press</c:v>
                </c:pt>
              </c:strCache>
            </c:strRef>
          </c:cat>
          <c:val>
            <c:numRef>
              <c:f>'closed Web'!$K$4:$K$21</c:f>
              <c:numCache>
                <c:formatCode>General</c:formatCode>
                <c:ptCount val="18"/>
                <c:pt idx="0">
                  <c:v>9</c:v>
                </c:pt>
                <c:pt idx="1">
                  <c:v>0</c:v>
                </c:pt>
                <c:pt idx="2">
                  <c:v>0</c:v>
                </c:pt>
                <c:pt idx="3">
                  <c:v>7</c:v>
                </c:pt>
                <c:pt idx="4">
                  <c:v>0</c:v>
                </c:pt>
                <c:pt idx="5">
                  <c:v>1</c:v>
                </c:pt>
                <c:pt idx="6">
                  <c:v>0</c:v>
                </c:pt>
                <c:pt idx="7">
                  <c:v>16</c:v>
                </c:pt>
                <c:pt idx="8">
                  <c:v>0</c:v>
                </c:pt>
                <c:pt idx="9">
                  <c:v>6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  <c:pt idx="15">
                  <c:v>0</c:v>
                </c:pt>
                <c:pt idx="16">
                  <c:v>2</c:v>
                </c:pt>
                <c:pt idx="17">
                  <c:v>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8885376"/>
        <c:axId val="141375680"/>
      </c:barChart>
      <c:catAx>
        <c:axId val="3888537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-270000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141375680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141375680"/>
        <c:scaling>
          <c:orientation val="minMax"/>
        </c:scaling>
        <c:delete val="0"/>
        <c:axPos val="l"/>
        <c:majorGridlines>
          <c:spPr>
            <a:ln w="3175">
              <a:solidFill>
                <a:srgbClr val="000000"/>
              </a:solidFill>
              <a:prstDash val="solid"/>
            </a:ln>
          </c:spPr>
        </c:majorGridlines>
        <c:numFmt formatCode="General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38885376"/>
        <c:crosses val="autoZero"/>
        <c:crossBetween val="between"/>
      </c:valAx>
      <c:spPr>
        <a:noFill/>
        <a:ln w="25400">
          <a:noFill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000000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en-US"/>
    </a:p>
  </c:tx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8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/>
              <a:t>Web Visits Per Month - BU Main Sites</a:t>
            </a:r>
          </a:p>
        </c:rich>
      </c:tx>
      <c:layout>
        <c:manualLayout>
          <c:xMode val="edge"/>
          <c:yMode val="edge"/>
          <c:x val="0.17625913912368921"/>
          <c:y val="1.897023797475187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13548994706985598"/>
          <c:y val="0.10709676456208314"/>
          <c:w val="0.83460949464012546"/>
          <c:h val="0.4987146529562983"/>
        </c:manualLayout>
      </c:layout>
      <c:barChart>
        <c:barDir val="col"/>
        <c:grouping val="clustered"/>
        <c:varyColors val="0"/>
        <c:ser>
          <c:idx val="1"/>
          <c:order val="0"/>
          <c:tx>
            <c:strRef>
              <c:f>'Web Visits'!$C$1</c:f>
              <c:strCache>
                <c:ptCount val="1"/>
                <c:pt idx="0">
                  <c:v>Jan-16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'Web Visits'!$B$2:$B$8</c:f>
              <c:strCache>
                <c:ptCount val="7"/>
                <c:pt idx="0">
                  <c:v>aux.usc.edu</c:v>
                </c:pt>
                <c:pt idx="1">
                  <c:v>Bookstore</c:v>
                </c:pt>
                <c:pt idx="2">
                  <c:v>Housing</c:v>
                </c:pt>
                <c:pt idx="3">
                  <c:v>Hospitality</c:v>
                </c:pt>
                <c:pt idx="4">
                  <c:v>Transportation</c:v>
                </c:pt>
                <c:pt idx="5">
                  <c:v>BKS - Other (Flower shop)</c:v>
                </c:pt>
                <c:pt idx="6">
                  <c:v>Coliseum</c:v>
                </c:pt>
              </c:strCache>
            </c:strRef>
          </c:cat>
          <c:val>
            <c:numRef>
              <c:f>'Web Visits'!$C$2:$C$8</c:f>
              <c:numCache>
                <c:formatCode>#,##0</c:formatCode>
                <c:ptCount val="7"/>
                <c:pt idx="0">
                  <c:v>1183</c:v>
                </c:pt>
                <c:pt idx="1">
                  <c:v>40837</c:v>
                </c:pt>
                <c:pt idx="2">
                  <c:v>37402</c:v>
                </c:pt>
                <c:pt idx="3">
                  <c:v>32419</c:v>
                </c:pt>
                <c:pt idx="4">
                  <c:v>51542</c:v>
                </c:pt>
                <c:pt idx="5">
                  <c:v>0</c:v>
                </c:pt>
                <c:pt idx="6">
                  <c:v>41163</c:v>
                </c:pt>
              </c:numCache>
            </c:numRef>
          </c:val>
        </c:ser>
        <c:ser>
          <c:idx val="2"/>
          <c:order val="1"/>
          <c:tx>
            <c:strRef>
              <c:f>'Web Visits'!$D$1</c:f>
              <c:strCache>
                <c:ptCount val="1"/>
                <c:pt idx="0">
                  <c:v>Feb-16</c:v>
                </c:pt>
              </c:strCache>
            </c:strRef>
          </c:tx>
          <c:spPr>
            <a:solidFill>
              <a:srgbClr val="008000"/>
            </a:solidFill>
            <a:ln w="25400">
              <a:noFill/>
            </a:ln>
          </c:spPr>
          <c:invertIfNegative val="0"/>
          <c:cat>
            <c:strRef>
              <c:f>'Web Visits'!$B$2:$B$8</c:f>
              <c:strCache>
                <c:ptCount val="7"/>
                <c:pt idx="0">
                  <c:v>aux.usc.edu</c:v>
                </c:pt>
                <c:pt idx="1">
                  <c:v>Bookstore</c:v>
                </c:pt>
                <c:pt idx="2">
                  <c:v>Housing</c:v>
                </c:pt>
                <c:pt idx="3">
                  <c:v>Hospitality</c:v>
                </c:pt>
                <c:pt idx="4">
                  <c:v>Transportation</c:v>
                </c:pt>
                <c:pt idx="5">
                  <c:v>BKS - Other (Flower shop)</c:v>
                </c:pt>
                <c:pt idx="6">
                  <c:v>Coliseum</c:v>
                </c:pt>
              </c:strCache>
            </c:strRef>
          </c:cat>
          <c:val>
            <c:numRef>
              <c:f>'Web Visits'!$D$2:$D$8</c:f>
              <c:numCache>
                <c:formatCode>#,##0</c:formatCode>
                <c:ptCount val="7"/>
                <c:pt idx="0">
                  <c:v>1015</c:v>
                </c:pt>
                <c:pt idx="1">
                  <c:v>40476</c:v>
                </c:pt>
                <c:pt idx="2">
                  <c:v>35346</c:v>
                </c:pt>
                <c:pt idx="3">
                  <c:v>37434</c:v>
                </c:pt>
                <c:pt idx="4">
                  <c:v>42867</c:v>
                </c:pt>
                <c:pt idx="5">
                  <c:v>0</c:v>
                </c:pt>
                <c:pt idx="6">
                  <c:v>27775</c:v>
                </c:pt>
              </c:numCache>
            </c:numRef>
          </c:val>
        </c:ser>
        <c:ser>
          <c:idx val="0"/>
          <c:order val="2"/>
          <c:tx>
            <c:strRef>
              <c:f>'Web Visits'!$E$1</c:f>
              <c:strCache>
                <c:ptCount val="1"/>
                <c:pt idx="0">
                  <c:v>Mar-16</c:v>
                </c:pt>
              </c:strCache>
            </c:strRef>
          </c:tx>
          <c:spPr>
            <a:solidFill>
              <a:srgbClr val="FF0000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'Web Visits'!$B$2:$B$8</c:f>
              <c:strCache>
                <c:ptCount val="7"/>
                <c:pt idx="0">
                  <c:v>aux.usc.edu</c:v>
                </c:pt>
                <c:pt idx="1">
                  <c:v>Bookstore</c:v>
                </c:pt>
                <c:pt idx="2">
                  <c:v>Housing</c:v>
                </c:pt>
                <c:pt idx="3">
                  <c:v>Hospitality</c:v>
                </c:pt>
                <c:pt idx="4">
                  <c:v>Transportation</c:v>
                </c:pt>
                <c:pt idx="5">
                  <c:v>BKS - Other (Flower shop)</c:v>
                </c:pt>
                <c:pt idx="6">
                  <c:v>Coliseum</c:v>
                </c:pt>
              </c:strCache>
            </c:strRef>
          </c:cat>
          <c:val>
            <c:numRef>
              <c:f>'Web Visits'!$E$2:$E$8</c:f>
              <c:numCache>
                <c:formatCode>#,##0</c:formatCode>
                <c:ptCount val="7"/>
                <c:pt idx="0">
                  <c:v>1045</c:v>
                </c:pt>
                <c:pt idx="1">
                  <c:v>41369</c:v>
                </c:pt>
                <c:pt idx="2">
                  <c:v>42314</c:v>
                </c:pt>
                <c:pt idx="3">
                  <c:v>34915</c:v>
                </c:pt>
                <c:pt idx="4">
                  <c:v>42190</c:v>
                </c:pt>
                <c:pt idx="5">
                  <c:v>0</c:v>
                </c:pt>
                <c:pt idx="6">
                  <c:v>30569</c:v>
                </c:pt>
              </c:numCache>
            </c:numRef>
          </c:val>
        </c:ser>
        <c:ser>
          <c:idx val="3"/>
          <c:order val="3"/>
          <c:tx>
            <c:strRef>
              <c:f>'Web Visits'!$F$1</c:f>
              <c:strCache>
                <c:ptCount val="1"/>
                <c:pt idx="0">
                  <c:v>April-16</c:v>
                </c:pt>
              </c:strCache>
            </c:strRef>
          </c:tx>
          <c:spPr>
            <a:solidFill>
              <a:srgbClr val="CCFFFF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'Web Visits'!$B$2:$B$8</c:f>
              <c:strCache>
                <c:ptCount val="7"/>
                <c:pt idx="0">
                  <c:v>aux.usc.edu</c:v>
                </c:pt>
                <c:pt idx="1">
                  <c:v>Bookstore</c:v>
                </c:pt>
                <c:pt idx="2">
                  <c:v>Housing</c:v>
                </c:pt>
                <c:pt idx="3">
                  <c:v>Hospitality</c:v>
                </c:pt>
                <c:pt idx="4">
                  <c:v>Transportation</c:v>
                </c:pt>
                <c:pt idx="5">
                  <c:v>BKS - Other (Flower shop)</c:v>
                </c:pt>
                <c:pt idx="6">
                  <c:v>Coliseum</c:v>
                </c:pt>
              </c:strCache>
            </c:strRef>
          </c:cat>
          <c:val>
            <c:numRef>
              <c:f>'Web Visits'!$F$2:$F$8</c:f>
              <c:numCache>
                <c:formatCode>#,##0</c:formatCode>
                <c:ptCount val="7"/>
                <c:pt idx="0">
                  <c:v>1204</c:v>
                </c:pt>
                <c:pt idx="1">
                  <c:v>45806</c:v>
                </c:pt>
                <c:pt idx="2">
                  <c:v>60889</c:v>
                </c:pt>
                <c:pt idx="3">
                  <c:v>39713</c:v>
                </c:pt>
                <c:pt idx="4">
                  <c:v>44228</c:v>
                </c:pt>
                <c:pt idx="5">
                  <c:v>0</c:v>
                </c:pt>
                <c:pt idx="6">
                  <c:v>47134</c:v>
                </c:pt>
              </c:numCache>
            </c:numRef>
          </c:val>
        </c:ser>
        <c:ser>
          <c:idx val="4"/>
          <c:order val="4"/>
          <c:tx>
            <c:strRef>
              <c:f>'Web Visits'!$G$1</c:f>
              <c:strCache>
                <c:ptCount val="1"/>
                <c:pt idx="0">
                  <c:v>May-16</c:v>
                </c:pt>
              </c:strCache>
            </c:strRef>
          </c:tx>
          <c:invertIfNegative val="0"/>
          <c:cat>
            <c:strRef>
              <c:f>'Web Visits'!$B$2:$B$8</c:f>
              <c:strCache>
                <c:ptCount val="7"/>
                <c:pt idx="0">
                  <c:v>aux.usc.edu</c:v>
                </c:pt>
                <c:pt idx="1">
                  <c:v>Bookstore</c:v>
                </c:pt>
                <c:pt idx="2">
                  <c:v>Housing</c:v>
                </c:pt>
                <c:pt idx="3">
                  <c:v>Hospitality</c:v>
                </c:pt>
                <c:pt idx="4">
                  <c:v>Transportation</c:v>
                </c:pt>
                <c:pt idx="5">
                  <c:v>BKS - Other (Flower shop)</c:v>
                </c:pt>
                <c:pt idx="6">
                  <c:v>Coliseum</c:v>
                </c:pt>
              </c:strCache>
            </c:strRef>
          </c:cat>
          <c:val>
            <c:numRef>
              <c:f>'Web Visits'!$G$2:$G$8</c:f>
              <c:numCache>
                <c:formatCode>#,##0</c:formatCode>
                <c:ptCount val="7"/>
                <c:pt idx="0">
                  <c:v>1145</c:v>
                </c:pt>
                <c:pt idx="1">
                  <c:v>37914</c:v>
                </c:pt>
                <c:pt idx="2">
                  <c:v>52092</c:v>
                </c:pt>
                <c:pt idx="3">
                  <c:v>23658</c:v>
                </c:pt>
                <c:pt idx="4">
                  <c:v>46236</c:v>
                </c:pt>
                <c:pt idx="5">
                  <c:v>0</c:v>
                </c:pt>
                <c:pt idx="6">
                  <c:v>20462</c:v>
                </c:pt>
              </c:numCache>
            </c:numRef>
          </c:val>
        </c:ser>
        <c:ser>
          <c:idx val="5"/>
          <c:order val="5"/>
          <c:tx>
            <c:strRef>
              <c:f>'Web Visits'!$H$1</c:f>
              <c:strCache>
                <c:ptCount val="1"/>
                <c:pt idx="0">
                  <c:v>June-16</c:v>
                </c:pt>
              </c:strCache>
            </c:strRef>
          </c:tx>
          <c:invertIfNegative val="0"/>
          <c:cat>
            <c:strRef>
              <c:f>'Web Visits'!$B$2:$B$8</c:f>
              <c:strCache>
                <c:ptCount val="7"/>
                <c:pt idx="0">
                  <c:v>aux.usc.edu</c:v>
                </c:pt>
                <c:pt idx="1">
                  <c:v>Bookstore</c:v>
                </c:pt>
                <c:pt idx="2">
                  <c:v>Housing</c:v>
                </c:pt>
                <c:pt idx="3">
                  <c:v>Hospitality</c:v>
                </c:pt>
                <c:pt idx="4">
                  <c:v>Transportation</c:v>
                </c:pt>
                <c:pt idx="5">
                  <c:v>BKS - Other (Flower shop)</c:v>
                </c:pt>
                <c:pt idx="6">
                  <c:v>Coliseum</c:v>
                </c:pt>
              </c:strCache>
            </c:strRef>
          </c:cat>
          <c:val>
            <c:numRef>
              <c:f>'Web Visits'!$H$2:$H$8</c:f>
              <c:numCache>
                <c:formatCode>#,##0</c:formatCode>
                <c:ptCount val="7"/>
                <c:pt idx="0">
                  <c:v>962</c:v>
                </c:pt>
                <c:pt idx="1">
                  <c:v>22992</c:v>
                </c:pt>
                <c:pt idx="2">
                  <c:v>33307</c:v>
                </c:pt>
                <c:pt idx="3">
                  <c:v>10379</c:v>
                </c:pt>
                <c:pt idx="4">
                  <c:v>37806</c:v>
                </c:pt>
                <c:pt idx="5">
                  <c:v>0</c:v>
                </c:pt>
                <c:pt idx="6">
                  <c:v>30853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9076864"/>
        <c:axId val="141376256"/>
      </c:barChart>
      <c:catAx>
        <c:axId val="3907686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txPr>
          <a:bodyPr rot="0" vert="horz"/>
          <a:lstStyle/>
          <a:p>
            <a:pPr>
              <a:defRPr sz="9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141376256"/>
        <c:crosses val="autoZero"/>
        <c:auto val="1"/>
        <c:lblAlgn val="ctr"/>
        <c:lblOffset val="100"/>
        <c:noMultiLvlLbl val="0"/>
      </c:catAx>
      <c:valAx>
        <c:axId val="141376256"/>
        <c:scaling>
          <c:orientation val="minMax"/>
        </c:scaling>
        <c:delete val="0"/>
        <c:axPos val="l"/>
        <c:majorGridlines/>
        <c:title>
          <c:tx>
            <c:rich>
              <a:bodyPr/>
              <a:lstStyle/>
              <a:p>
                <a:pPr>
                  <a:defRPr sz="1000" b="1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r>
                  <a:rPr lang="en-US"/>
                  <a:t>Number of Visits</a:t>
                </a:r>
              </a:p>
            </c:rich>
          </c:tx>
          <c:layout/>
          <c:overlay val="0"/>
          <c:spPr>
            <a:noFill/>
            <a:ln w="25400">
              <a:noFill/>
            </a:ln>
          </c:spPr>
        </c:title>
        <c:numFmt formatCode="#,##0" sourceLinked="1"/>
        <c:majorTickMark val="out"/>
        <c:minorTickMark val="none"/>
        <c:tickLblPos val="nextTo"/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39076864"/>
        <c:crosses val="autoZero"/>
        <c:crossBetween val="between"/>
      </c:valAx>
      <c:dTable>
        <c:showHorzBorder val="1"/>
        <c:showVertBorder val="1"/>
        <c:showOutline val="1"/>
        <c:showKeys val="1"/>
        <c:spPr>
          <a:ln w="3175">
            <a:solidFill>
              <a:srgbClr val="000000"/>
            </a:solidFill>
            <a:prstDash val="solid"/>
          </a:ln>
        </c:spPr>
        <c:txPr>
          <a:bodyPr/>
          <a:lstStyle/>
          <a:p>
            <a:pPr rtl="0"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  <c:spPr>
        <a:noFill/>
        <a:ln w="25400">
          <a:noFill/>
        </a:ln>
      </c:spPr>
    </c:plotArea>
    <c:plotVisOnly val="1"/>
    <c:dispBlanksAs val="gap"/>
    <c:showDLblsOverMax val="0"/>
  </c:chart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8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/>
              <a:t>Web Visits Per Month - HSP Micro Sites</a:t>
            </a:r>
          </a:p>
        </c:rich>
      </c:tx>
      <c:layout>
        <c:manualLayout>
          <c:xMode val="edge"/>
          <c:yMode val="edge"/>
          <c:x val="0.1474822032138069"/>
          <c:y val="2.4553469277878732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20187055943514431"/>
          <c:y val="0.11583880604606682"/>
          <c:w val="0.70143946492758769"/>
          <c:h val="0.4700864510017089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'Web Visits'!$B$13</c:f>
              <c:strCache>
                <c:ptCount val="1"/>
                <c:pt idx="0">
                  <c:v>McKays</c:v>
                </c:pt>
              </c:strCache>
            </c:strRef>
          </c:tx>
          <c:spPr>
            <a:solidFill>
              <a:srgbClr val="FF0000"/>
            </a:solidFill>
            <a:ln w="25400">
              <a:noFill/>
            </a:ln>
          </c:spPr>
          <c:invertIfNegative val="0"/>
          <c:cat>
            <c:strRef>
              <c:f>'Web Visits'!$C$12:$H$12</c:f>
              <c:strCache>
                <c:ptCount val="6"/>
                <c:pt idx="0">
                  <c:v>Jan-16</c:v>
                </c:pt>
                <c:pt idx="1">
                  <c:v>Feb-16</c:v>
                </c:pt>
                <c:pt idx="2">
                  <c:v>Mar-16</c:v>
                </c:pt>
                <c:pt idx="3">
                  <c:v>April-16</c:v>
                </c:pt>
                <c:pt idx="4">
                  <c:v>May-16</c:v>
                </c:pt>
                <c:pt idx="5">
                  <c:v>June-16</c:v>
                </c:pt>
              </c:strCache>
            </c:strRef>
          </c:cat>
          <c:val>
            <c:numRef>
              <c:f>'Web Visits'!$C$13:$H$13</c:f>
              <c:numCache>
                <c:formatCode>General</c:formatCode>
                <c:ptCount val="6"/>
                <c:pt idx="0">
                  <c:v>1822</c:v>
                </c:pt>
                <c:pt idx="1">
                  <c:v>1424</c:v>
                </c:pt>
                <c:pt idx="2">
                  <c:v>1816</c:v>
                </c:pt>
                <c:pt idx="3">
                  <c:v>1625</c:v>
                </c:pt>
                <c:pt idx="4">
                  <c:v>1459</c:v>
                </c:pt>
                <c:pt idx="5">
                  <c:v>1193</c:v>
                </c:pt>
              </c:numCache>
            </c:numRef>
          </c:val>
        </c:ser>
        <c:ser>
          <c:idx val="1"/>
          <c:order val="1"/>
          <c:tx>
            <c:strRef>
              <c:f>'Web Visits'!$B$14</c:f>
              <c:strCache>
                <c:ptCount val="1"/>
                <c:pt idx="0">
                  <c:v>The Lab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'Web Visits'!$C$12:$H$12</c:f>
              <c:strCache>
                <c:ptCount val="6"/>
                <c:pt idx="0">
                  <c:v>Jan-16</c:v>
                </c:pt>
                <c:pt idx="1">
                  <c:v>Feb-16</c:v>
                </c:pt>
                <c:pt idx="2">
                  <c:v>Mar-16</c:v>
                </c:pt>
                <c:pt idx="3">
                  <c:v>April-16</c:v>
                </c:pt>
                <c:pt idx="4">
                  <c:v>May-16</c:v>
                </c:pt>
                <c:pt idx="5">
                  <c:v>June-16</c:v>
                </c:pt>
              </c:strCache>
            </c:strRef>
          </c:cat>
          <c:val>
            <c:numRef>
              <c:f>'Web Visits'!$C$14:$H$14</c:f>
              <c:numCache>
                <c:formatCode>General</c:formatCode>
                <c:ptCount val="6"/>
                <c:pt idx="0">
                  <c:v>3111</c:v>
                </c:pt>
                <c:pt idx="1">
                  <c:v>2709</c:v>
                </c:pt>
                <c:pt idx="2">
                  <c:v>3365</c:v>
                </c:pt>
                <c:pt idx="3">
                  <c:v>2741</c:v>
                </c:pt>
                <c:pt idx="4">
                  <c:v>2274</c:v>
                </c:pt>
                <c:pt idx="5">
                  <c:v>2516</c:v>
                </c:pt>
              </c:numCache>
            </c:numRef>
          </c:val>
        </c:ser>
        <c:ser>
          <c:idx val="3"/>
          <c:order val="2"/>
          <c:tx>
            <c:strRef>
              <c:f>'Web Visits'!$B$15</c:f>
              <c:strCache>
                <c:ptCount val="1"/>
                <c:pt idx="0">
                  <c:v>Moreton Fig</c:v>
                </c:pt>
              </c:strCache>
            </c:strRef>
          </c:tx>
          <c:spPr>
            <a:solidFill>
              <a:srgbClr val="CCFFFF"/>
            </a:solidFill>
            <a:ln w="25400">
              <a:noFill/>
            </a:ln>
          </c:spPr>
          <c:invertIfNegative val="0"/>
          <c:cat>
            <c:strRef>
              <c:f>'Web Visits'!$C$12:$H$12</c:f>
              <c:strCache>
                <c:ptCount val="6"/>
                <c:pt idx="0">
                  <c:v>Jan-16</c:v>
                </c:pt>
                <c:pt idx="1">
                  <c:v>Feb-16</c:v>
                </c:pt>
                <c:pt idx="2">
                  <c:v>Mar-16</c:v>
                </c:pt>
                <c:pt idx="3">
                  <c:v>April-16</c:v>
                </c:pt>
                <c:pt idx="4">
                  <c:v>May-16</c:v>
                </c:pt>
                <c:pt idx="5">
                  <c:v>June-16</c:v>
                </c:pt>
              </c:strCache>
            </c:strRef>
          </c:cat>
          <c:val>
            <c:numRef>
              <c:f>'Web Visits'!$C$15:$H$15</c:f>
              <c:numCache>
                <c:formatCode>General</c:formatCode>
                <c:ptCount val="6"/>
                <c:pt idx="0">
                  <c:v>1612</c:v>
                </c:pt>
                <c:pt idx="1">
                  <c:v>1713</c:v>
                </c:pt>
                <c:pt idx="2">
                  <c:v>1978</c:v>
                </c:pt>
                <c:pt idx="3">
                  <c:v>1933</c:v>
                </c:pt>
                <c:pt idx="4">
                  <c:v>1330</c:v>
                </c:pt>
                <c:pt idx="5">
                  <c:v>966</c:v>
                </c:pt>
              </c:numCache>
            </c:numRef>
          </c:val>
        </c:ser>
        <c:ser>
          <c:idx val="4"/>
          <c:order val="3"/>
          <c:tx>
            <c:strRef>
              <c:f>'Web Visits'!$B$16</c:f>
              <c:strCache>
                <c:ptCount val="1"/>
                <c:pt idx="0">
                  <c:v>Rosso Oro's Pizzeria</c:v>
                </c:pt>
              </c:strCache>
            </c:strRef>
          </c:tx>
          <c:spPr>
            <a:solidFill>
              <a:srgbClr val="660066"/>
            </a:solidFill>
            <a:ln w="25400">
              <a:noFill/>
            </a:ln>
          </c:spPr>
          <c:invertIfNegative val="0"/>
          <c:cat>
            <c:strRef>
              <c:f>'Web Visits'!$C$12:$H$12</c:f>
              <c:strCache>
                <c:ptCount val="6"/>
                <c:pt idx="0">
                  <c:v>Jan-16</c:v>
                </c:pt>
                <c:pt idx="1">
                  <c:v>Feb-16</c:v>
                </c:pt>
                <c:pt idx="2">
                  <c:v>Mar-16</c:v>
                </c:pt>
                <c:pt idx="3">
                  <c:v>April-16</c:v>
                </c:pt>
                <c:pt idx="4">
                  <c:v>May-16</c:v>
                </c:pt>
                <c:pt idx="5">
                  <c:v>June-16</c:v>
                </c:pt>
              </c:strCache>
            </c:strRef>
          </c:cat>
          <c:val>
            <c:numRef>
              <c:f>'Web Visits'!$C$16:$H$16</c:f>
              <c:numCache>
                <c:formatCode>General</c:formatCode>
                <c:ptCount val="6"/>
                <c:pt idx="0">
                  <c:v>460</c:v>
                </c:pt>
                <c:pt idx="1">
                  <c:v>552</c:v>
                </c:pt>
                <c:pt idx="2">
                  <c:v>626</c:v>
                </c:pt>
                <c:pt idx="3">
                  <c:v>621</c:v>
                </c:pt>
                <c:pt idx="4">
                  <c:v>481</c:v>
                </c:pt>
                <c:pt idx="5">
                  <c:v>400</c:v>
                </c:pt>
              </c:numCache>
            </c:numRef>
          </c:val>
        </c:ser>
        <c:ser>
          <c:idx val="6"/>
          <c:order val="4"/>
          <c:tx>
            <c:strRef>
              <c:f>'Web Visits'!$B$17</c:f>
              <c:strCache>
                <c:ptCount val="1"/>
                <c:pt idx="0">
                  <c:v>Seeds Marketplace</c:v>
                </c:pt>
              </c:strCache>
            </c:strRef>
          </c:tx>
          <c:invertIfNegative val="0"/>
          <c:cat>
            <c:strRef>
              <c:f>'Web Visits'!$C$12:$H$12</c:f>
              <c:strCache>
                <c:ptCount val="6"/>
                <c:pt idx="0">
                  <c:v>Jan-16</c:v>
                </c:pt>
                <c:pt idx="1">
                  <c:v>Feb-16</c:v>
                </c:pt>
                <c:pt idx="2">
                  <c:v>Mar-16</c:v>
                </c:pt>
                <c:pt idx="3">
                  <c:v>April-16</c:v>
                </c:pt>
                <c:pt idx="4">
                  <c:v>May-16</c:v>
                </c:pt>
                <c:pt idx="5">
                  <c:v>June-16</c:v>
                </c:pt>
              </c:strCache>
            </c:strRef>
          </c:cat>
          <c:val>
            <c:numRef>
              <c:f>'Web Visits'!$C$17:$H$17</c:f>
              <c:numCache>
                <c:formatCode>General</c:formatCode>
                <c:ptCount val="6"/>
                <c:pt idx="0">
                  <c:v>973</c:v>
                </c:pt>
                <c:pt idx="1">
                  <c:v>1135</c:v>
                </c:pt>
                <c:pt idx="2">
                  <c:v>1044</c:v>
                </c:pt>
                <c:pt idx="3">
                  <c:v>1062</c:v>
                </c:pt>
                <c:pt idx="4">
                  <c:v>717</c:v>
                </c:pt>
                <c:pt idx="5">
                  <c:v>604</c:v>
                </c:pt>
              </c:numCache>
            </c:numRef>
          </c:val>
        </c:ser>
        <c:ser>
          <c:idx val="5"/>
          <c:order val="5"/>
          <c:tx>
            <c:strRef>
              <c:f>'Web Visits'!$B$18</c:f>
              <c:strCache>
                <c:ptCount val="1"/>
                <c:pt idx="0">
                  <c:v>Traditions</c:v>
                </c:pt>
              </c:strCache>
            </c:strRef>
          </c:tx>
          <c:spPr>
            <a:solidFill>
              <a:srgbClr val="FF8080"/>
            </a:solidFill>
            <a:ln w="25400">
              <a:noFill/>
            </a:ln>
          </c:spPr>
          <c:invertIfNegative val="0"/>
          <c:cat>
            <c:strRef>
              <c:f>'Web Visits'!$C$12:$H$12</c:f>
              <c:strCache>
                <c:ptCount val="6"/>
                <c:pt idx="0">
                  <c:v>Jan-16</c:v>
                </c:pt>
                <c:pt idx="1">
                  <c:v>Feb-16</c:v>
                </c:pt>
                <c:pt idx="2">
                  <c:v>Mar-16</c:v>
                </c:pt>
                <c:pt idx="3">
                  <c:v>April-16</c:v>
                </c:pt>
                <c:pt idx="4">
                  <c:v>May-16</c:v>
                </c:pt>
                <c:pt idx="5">
                  <c:v>June-16</c:v>
                </c:pt>
              </c:strCache>
            </c:strRef>
          </c:cat>
          <c:val>
            <c:numRef>
              <c:f>'Web Visits'!$C$18:$H$18</c:f>
              <c:numCache>
                <c:formatCode>General</c:formatCode>
                <c:ptCount val="6"/>
                <c:pt idx="0">
                  <c:v>973</c:v>
                </c:pt>
                <c:pt idx="1">
                  <c:v>1099</c:v>
                </c:pt>
                <c:pt idx="2">
                  <c:v>1039</c:v>
                </c:pt>
                <c:pt idx="3">
                  <c:v>1126</c:v>
                </c:pt>
                <c:pt idx="4">
                  <c:v>780</c:v>
                </c:pt>
                <c:pt idx="5">
                  <c:v>362</c:v>
                </c:pt>
              </c:numCache>
            </c:numRef>
          </c:val>
        </c:ser>
        <c:ser>
          <c:idx val="2"/>
          <c:order val="6"/>
          <c:tx>
            <c:strRef>
              <c:f>'Web Visits'!$B$19</c:f>
              <c:strCache>
                <c:ptCount val="1"/>
                <c:pt idx="0">
                  <c:v>The Edmondson</c:v>
                </c:pt>
              </c:strCache>
            </c:strRef>
          </c:tx>
          <c:invertIfNegative val="0"/>
          <c:cat>
            <c:strRef>
              <c:f>'Web Visits'!$C$12:$H$12</c:f>
              <c:strCache>
                <c:ptCount val="6"/>
                <c:pt idx="0">
                  <c:v>Jan-16</c:v>
                </c:pt>
                <c:pt idx="1">
                  <c:v>Feb-16</c:v>
                </c:pt>
                <c:pt idx="2">
                  <c:v>Mar-16</c:v>
                </c:pt>
                <c:pt idx="3">
                  <c:v>April-16</c:v>
                </c:pt>
                <c:pt idx="4">
                  <c:v>May-16</c:v>
                </c:pt>
                <c:pt idx="5">
                  <c:v>June-16</c:v>
                </c:pt>
              </c:strCache>
            </c:strRef>
          </c:cat>
          <c:val>
            <c:numRef>
              <c:f>'Web Visits'!$C$19:$H$19</c:f>
              <c:numCache>
                <c:formatCode>General</c:formatCode>
                <c:ptCount val="6"/>
                <c:pt idx="0">
                  <c:v>168</c:v>
                </c:pt>
                <c:pt idx="1">
                  <c:v>104</c:v>
                </c:pt>
                <c:pt idx="2">
                  <c:v>151</c:v>
                </c:pt>
                <c:pt idx="3">
                  <c:v>116</c:v>
                </c:pt>
                <c:pt idx="4">
                  <c:v>76</c:v>
                </c:pt>
                <c:pt idx="5">
                  <c:v>93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44395776"/>
        <c:axId val="111473152"/>
      </c:barChart>
      <c:dateAx>
        <c:axId val="144395776"/>
        <c:scaling>
          <c:orientation val="minMax"/>
        </c:scaling>
        <c:delete val="0"/>
        <c:axPos val="b"/>
        <c:numFmt formatCode="mmm\-yy" sourceLinked="0"/>
        <c:majorTickMark val="none"/>
        <c:minorTickMark val="none"/>
        <c:tickLblPos val="nextTo"/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111473152"/>
        <c:crosses val="autoZero"/>
        <c:auto val="1"/>
        <c:lblOffset val="100"/>
        <c:baseTimeUnit val="months"/>
        <c:majorUnit val="1"/>
        <c:majorTimeUnit val="months"/>
        <c:minorUnit val="1"/>
        <c:minorTimeUnit val="months"/>
      </c:dateAx>
      <c:valAx>
        <c:axId val="111473152"/>
        <c:scaling>
          <c:orientation val="minMax"/>
        </c:scaling>
        <c:delete val="0"/>
        <c:axPos val="l"/>
        <c:majorGridlines/>
        <c:title>
          <c:tx>
            <c:rich>
              <a:bodyPr/>
              <a:lstStyle/>
              <a:p>
                <a:pPr>
                  <a:defRPr sz="1000" b="1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r>
                  <a:rPr lang="en-US"/>
                  <a:t>Number of Visits</a:t>
                </a:r>
              </a:p>
            </c:rich>
          </c:tx>
          <c:layout>
            <c:manualLayout>
              <c:xMode val="edge"/>
              <c:yMode val="edge"/>
              <c:x val="8.6226657318863836E-2"/>
              <c:y val="0.23496847480681254"/>
            </c:manualLayout>
          </c:layout>
          <c:overlay val="0"/>
          <c:spPr>
            <a:noFill/>
            <a:ln w="25400">
              <a:noFill/>
            </a:ln>
          </c:spPr>
        </c:title>
        <c:numFmt formatCode="General" sourceLinked="1"/>
        <c:majorTickMark val="out"/>
        <c:minorTickMark val="none"/>
        <c:tickLblPos val="nextTo"/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144395776"/>
        <c:crosses val="autoZero"/>
        <c:crossBetween val="between"/>
      </c:valAx>
      <c:dTable>
        <c:showHorzBorder val="1"/>
        <c:showVertBorder val="1"/>
        <c:showOutline val="1"/>
        <c:showKeys val="1"/>
        <c:spPr>
          <a:ln w="3175">
            <a:solidFill>
              <a:srgbClr val="000000"/>
            </a:solidFill>
            <a:prstDash val="solid"/>
          </a:ln>
        </c:spPr>
        <c:txPr>
          <a:bodyPr/>
          <a:lstStyle/>
          <a:p>
            <a:pPr rtl="0"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</c:plotArea>
    <c:plotVisOnly val="1"/>
    <c:dispBlanksAs val="gap"/>
    <c:showDLblsOverMax val="0"/>
  </c:chart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0.47319</cdr:x>
      <cdr:y>0.44614</cdr:y>
    </cdr:from>
    <cdr:to>
      <cdr:x>0.48937</cdr:x>
      <cdr:y>0.48889</cdr:y>
    </cdr:to>
    <cdr:sp macro="" textlink="">
      <cdr:nvSpPr>
        <cdr:cNvPr id="6145" name="Text Box 1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2479675" y="1604151"/>
          <a:ext cx="75295" cy="180875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1">
          <a:noFill/>
          <a:miter lim="800000"/>
          <a:headEnd/>
          <a:tailEnd/>
        </a:ln>
        <a:effectLst xmlns:a="http://schemas.openxmlformats.org/drawingml/2006/main"/>
      </cdr:spPr>
      <cdr:txBody>
        <a:bodyPr xmlns:a="http://schemas.openxmlformats.org/drawingml/2006/main" vertOverflow="clip" wrap="square" lIns="27432" tIns="22860" rIns="27432" bIns="22860" anchor="ctr" upright="1"/>
        <a:lstStyle xmlns:a="http://schemas.openxmlformats.org/drawingml/2006/main"/>
        <a:p xmlns:a="http://schemas.openxmlformats.org/drawingml/2006/main">
          <a:pPr algn="ctr" rtl="0">
            <a:defRPr sz="1000"/>
          </a:pPr>
          <a:r>
            <a:rPr lang="en-IN" sz="1000" b="0" i="0" u="none" strike="noStrike" baseline="0">
              <a:solidFill>
                <a:srgbClr val="000000"/>
              </a:solidFill>
              <a:latin typeface="Calibri"/>
            </a:rPr>
            <a:t>       </a:t>
          </a: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0.4958</cdr:x>
      <cdr:y>0.42996</cdr:y>
    </cdr:from>
    <cdr:to>
      <cdr:x>0.51125</cdr:x>
      <cdr:y>0.46858</cdr:y>
    </cdr:to>
    <cdr:sp macro="" textlink="">
      <cdr:nvSpPr>
        <cdr:cNvPr id="6145" name="Text Box 1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2479675" y="1604151"/>
          <a:ext cx="75295" cy="180875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1">
          <a:noFill/>
          <a:miter lim="800000"/>
          <a:headEnd/>
          <a:tailEnd/>
        </a:ln>
        <a:effectLst xmlns:a="http://schemas.openxmlformats.org/drawingml/2006/main"/>
      </cdr:spPr>
      <cdr:txBody>
        <a:bodyPr xmlns:a="http://schemas.openxmlformats.org/drawingml/2006/main" vertOverflow="clip" wrap="square" lIns="27432" tIns="22860" rIns="27432" bIns="22860" anchor="ctr" upright="1"/>
        <a:lstStyle xmlns:a="http://schemas.openxmlformats.org/drawingml/2006/main"/>
        <a:p xmlns:a="http://schemas.openxmlformats.org/drawingml/2006/main">
          <a:pPr algn="ctr" rtl="0">
            <a:defRPr sz="1000"/>
          </a:pPr>
          <a:r>
            <a:rPr lang="en-IN" sz="1000" b="0" i="0" u="none" strike="noStrike" baseline="0">
              <a:solidFill>
                <a:srgbClr val="000000"/>
              </a:solidFill>
              <a:latin typeface="Calibri"/>
            </a:rPr>
            <a:t>       </a:t>
          </a:r>
        </a:p>
      </cdr:txBody>
    </cdr: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0.26692</cdr:x>
      <cdr:y>0.08678</cdr:y>
    </cdr:from>
    <cdr:to>
      <cdr:x>0.80263</cdr:x>
      <cdr:y>0.16529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1932214" y="571500"/>
          <a:ext cx="3878036" cy="51707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n-US" sz="1100"/>
        </a:p>
      </cdr:txBody>
    </cdr:sp>
  </cdr:relSizeAnchor>
  <cdr:relSizeAnchor xmlns:cdr="http://schemas.openxmlformats.org/drawingml/2006/chartDrawing">
    <cdr:from>
      <cdr:x>0.19925</cdr:x>
      <cdr:y>0.09504</cdr:y>
    </cdr:from>
    <cdr:to>
      <cdr:x>0.80639</cdr:x>
      <cdr:y>0.19628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1442357" y="625929"/>
          <a:ext cx="4395107" cy="66675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ctr"/>
          <a:r>
            <a:rPr lang="en-US" sz="1100" b="1" i="0"/>
            <a:t>Bookstore Charts</a:t>
          </a:r>
        </a:p>
        <a:p xmlns:a="http://schemas.openxmlformats.org/drawingml/2006/main">
          <a:pPr marL="0" marR="0" indent="0" algn="ctr" defTabSz="914400" rtl="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US" sz="1100" b="1" i="0"/>
            <a:t>10 Most Viewed Pages - </a:t>
          </a:r>
          <a:r>
            <a:rPr lang="en-US" sz="1100" b="1" i="0" baseline="0">
              <a:effectLst/>
            </a:rPr>
            <a:t>June </a:t>
          </a:r>
          <a:r>
            <a:rPr lang="en-US" b="1">
              <a:effectLst/>
            </a:rPr>
            <a:t>2016</a:t>
          </a:r>
        </a:p>
        <a:p xmlns:a="http://schemas.openxmlformats.org/drawingml/2006/main">
          <a:pPr algn="ctr"/>
          <a:endParaRPr lang="en-US" sz="1100" b="1" i="0"/>
        </a:p>
      </cdr:txBody>
    </cdr:sp>
  </cdr:relSizeAnchor>
</c:userShapes>
</file>

<file path=ppt/drawings/drawing4.xml><?xml version="1.0" encoding="utf-8"?>
<c:userShapes xmlns:c="http://schemas.openxmlformats.org/drawingml/2006/chart">
  <cdr:relSizeAnchor xmlns:cdr="http://schemas.openxmlformats.org/drawingml/2006/chartDrawing">
    <cdr:from>
      <cdr:x>0.09771</cdr:x>
      <cdr:y>0.03646</cdr:y>
    </cdr:from>
    <cdr:to>
      <cdr:x>0.17604</cdr:x>
      <cdr:y>0.12484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547689" y="132135"/>
          <a:ext cx="439107" cy="32030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n-US" sz="1100"/>
        </a:p>
      </cdr:txBody>
    </cdr:sp>
  </cdr:relSizeAnchor>
  <cdr:relSizeAnchor xmlns:cdr="http://schemas.openxmlformats.org/drawingml/2006/chartDrawing">
    <cdr:from>
      <cdr:x>0.0899</cdr:x>
      <cdr:y>0.22479</cdr:y>
    </cdr:from>
    <cdr:to>
      <cdr:x>0.19695</cdr:x>
      <cdr:y>0.30419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489819" y="950654"/>
          <a:ext cx="583240" cy="335791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n-US" sz="1100"/>
        </a:p>
      </cdr:txBody>
    </cdr:sp>
  </cdr:relSizeAnchor>
  <cdr:relSizeAnchor xmlns:cdr="http://schemas.openxmlformats.org/drawingml/2006/chartDrawing">
    <cdr:from>
      <cdr:x>0.22203</cdr:x>
      <cdr:y>0.33108</cdr:y>
    </cdr:from>
    <cdr:to>
      <cdr:x>0.46154</cdr:x>
      <cdr:y>0.42342</cdr:y>
    </cdr:to>
    <cdr:sp macro="" textlink="">
      <cdr:nvSpPr>
        <cdr:cNvPr id="4" name="TextBox 3"/>
        <cdr:cNvSpPr txBox="1"/>
      </cdr:nvSpPr>
      <cdr:spPr>
        <a:xfrm xmlns:a="http://schemas.openxmlformats.org/drawingml/2006/main">
          <a:off x="1209674" y="1400176"/>
          <a:ext cx="1304925" cy="39052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n-US" sz="1100"/>
        </a:p>
      </cdr:txBody>
    </cdr:sp>
  </cdr:relSizeAnchor>
  <cdr:relSizeAnchor xmlns:cdr="http://schemas.openxmlformats.org/drawingml/2006/chartDrawing">
    <cdr:from>
      <cdr:x>0.31875</cdr:x>
      <cdr:y>0.48423</cdr:y>
    </cdr:from>
    <cdr:to>
      <cdr:x>0.4411</cdr:x>
      <cdr:y>0.5518</cdr:y>
    </cdr:to>
    <cdr:sp macro="" textlink="">
      <cdr:nvSpPr>
        <cdr:cNvPr id="5" name="TextBox 4"/>
        <cdr:cNvSpPr txBox="1"/>
      </cdr:nvSpPr>
      <cdr:spPr>
        <a:xfrm xmlns:a="http://schemas.openxmlformats.org/drawingml/2006/main">
          <a:off x="1736646" y="2047876"/>
          <a:ext cx="666599" cy="28575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n-US" sz="1100"/>
        </a:p>
      </cdr:txBody>
    </cdr:sp>
  </cdr:relSizeAnchor>
  <cdr:relSizeAnchor xmlns:cdr="http://schemas.openxmlformats.org/drawingml/2006/chartDrawing">
    <cdr:from>
      <cdr:x>0.42984</cdr:x>
      <cdr:y>0.66216</cdr:y>
    </cdr:from>
    <cdr:to>
      <cdr:x>0.54879</cdr:x>
      <cdr:y>0.76802</cdr:y>
    </cdr:to>
    <cdr:sp macro="" textlink="">
      <cdr:nvSpPr>
        <cdr:cNvPr id="6" name="TextBox 5"/>
        <cdr:cNvSpPr txBox="1"/>
      </cdr:nvSpPr>
      <cdr:spPr>
        <a:xfrm xmlns:a="http://schemas.openxmlformats.org/drawingml/2006/main">
          <a:off x="2341897" y="2800350"/>
          <a:ext cx="648076" cy="44767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n-US" sz="1100"/>
        </a:p>
      </cdr:txBody>
    </cdr:sp>
  </cdr:relSizeAnchor>
  <cdr:relSizeAnchor xmlns:cdr="http://schemas.openxmlformats.org/drawingml/2006/chartDrawing">
    <cdr:from>
      <cdr:x>0.54021</cdr:x>
      <cdr:y>0.69369</cdr:y>
    </cdr:from>
    <cdr:to>
      <cdr:x>0.69755</cdr:x>
      <cdr:y>0.78827</cdr:y>
    </cdr:to>
    <cdr:sp macro="" textlink="">
      <cdr:nvSpPr>
        <cdr:cNvPr id="7" name="TextBox 6"/>
        <cdr:cNvSpPr txBox="1"/>
      </cdr:nvSpPr>
      <cdr:spPr>
        <a:xfrm xmlns:a="http://schemas.openxmlformats.org/drawingml/2006/main">
          <a:off x="2943224" y="2933701"/>
          <a:ext cx="857249" cy="39997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n-US" sz="1100"/>
        </a:p>
      </cdr:txBody>
    </cdr:sp>
  </cdr:relSizeAnchor>
  <cdr:relSizeAnchor xmlns:cdr="http://schemas.openxmlformats.org/drawingml/2006/chartDrawing">
    <cdr:from>
      <cdr:x>0.67832</cdr:x>
      <cdr:y>0.72128</cdr:y>
    </cdr:from>
    <cdr:to>
      <cdr:x>0.81818</cdr:x>
      <cdr:y>0.78435</cdr:y>
    </cdr:to>
    <cdr:sp macro="" textlink="">
      <cdr:nvSpPr>
        <cdr:cNvPr id="8" name="TextBox 7"/>
        <cdr:cNvSpPr txBox="1"/>
      </cdr:nvSpPr>
      <cdr:spPr>
        <a:xfrm xmlns:a="http://schemas.openxmlformats.org/drawingml/2006/main">
          <a:off x="3695699" y="3050366"/>
          <a:ext cx="762000" cy="26672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n-US" sz="1100"/>
        </a:p>
      </cdr:txBody>
    </cdr:sp>
  </cdr:relSizeAnchor>
  <cdr:relSizeAnchor xmlns:cdr="http://schemas.openxmlformats.org/drawingml/2006/chartDrawing">
    <cdr:from>
      <cdr:x>0.15035</cdr:x>
      <cdr:y>0.84459</cdr:y>
    </cdr:from>
    <cdr:to>
      <cdr:x>0.23832</cdr:x>
      <cdr:y>0.90561</cdr:y>
    </cdr:to>
    <cdr:sp macro="" textlink="">
      <cdr:nvSpPr>
        <cdr:cNvPr id="9" name="TextBox 8"/>
        <cdr:cNvSpPr txBox="1"/>
      </cdr:nvSpPr>
      <cdr:spPr>
        <a:xfrm xmlns:a="http://schemas.openxmlformats.org/drawingml/2006/main">
          <a:off x="819149" y="3571877"/>
          <a:ext cx="479290" cy="25804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n-US" sz="1100"/>
        </a:p>
      </cdr:txBody>
    </cdr:sp>
  </cdr:relSizeAnchor>
  <cdr:relSizeAnchor xmlns:cdr="http://schemas.openxmlformats.org/drawingml/2006/chartDrawing">
    <cdr:from>
      <cdr:x>0.26049</cdr:x>
      <cdr:y>0.84234</cdr:y>
    </cdr:from>
    <cdr:to>
      <cdr:x>0.35259</cdr:x>
      <cdr:y>0.91327</cdr:y>
    </cdr:to>
    <cdr:sp macro="" textlink="">
      <cdr:nvSpPr>
        <cdr:cNvPr id="10" name="TextBox 9"/>
        <cdr:cNvSpPr txBox="1"/>
      </cdr:nvSpPr>
      <cdr:spPr>
        <a:xfrm xmlns:a="http://schemas.openxmlformats.org/drawingml/2006/main">
          <a:off x="1419224" y="3562352"/>
          <a:ext cx="501792" cy="29996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n-US" sz="1100"/>
        </a:p>
      </cdr:txBody>
    </cdr:sp>
  </cdr:relSizeAnchor>
  <cdr:relSizeAnchor xmlns:cdr="http://schemas.openxmlformats.org/drawingml/2006/chartDrawing">
    <cdr:from>
      <cdr:x>0.39336</cdr:x>
      <cdr:y>0.84009</cdr:y>
    </cdr:from>
    <cdr:to>
      <cdr:x>0.50874</cdr:x>
      <cdr:y>0.90388</cdr:y>
    </cdr:to>
    <cdr:sp macro="" textlink="">
      <cdr:nvSpPr>
        <cdr:cNvPr id="11" name="TextBox 10"/>
        <cdr:cNvSpPr txBox="1"/>
      </cdr:nvSpPr>
      <cdr:spPr>
        <a:xfrm xmlns:a="http://schemas.openxmlformats.org/drawingml/2006/main">
          <a:off x="2143147" y="3552839"/>
          <a:ext cx="628625" cy="26977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n-US" sz="1100"/>
        </a:p>
      </cdr:txBody>
    </cdr:sp>
  </cdr:relSizeAnchor>
  <cdr:relSizeAnchor xmlns:cdr="http://schemas.openxmlformats.org/drawingml/2006/chartDrawing">
    <cdr:from>
      <cdr:x>0.4965</cdr:x>
      <cdr:y>0.84009</cdr:y>
    </cdr:from>
    <cdr:to>
      <cdr:x>0.58916</cdr:x>
      <cdr:y>0.91327</cdr:y>
    </cdr:to>
    <cdr:sp macro="" textlink="">
      <cdr:nvSpPr>
        <cdr:cNvPr id="12" name="TextBox 11"/>
        <cdr:cNvSpPr txBox="1"/>
      </cdr:nvSpPr>
      <cdr:spPr>
        <a:xfrm xmlns:a="http://schemas.openxmlformats.org/drawingml/2006/main">
          <a:off x="2705099" y="3552826"/>
          <a:ext cx="504824" cy="30948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n-US" sz="1100"/>
        </a:p>
      </cdr:txBody>
    </cdr:sp>
  </cdr:relSizeAnchor>
  <cdr:relSizeAnchor xmlns:cdr="http://schemas.openxmlformats.org/drawingml/2006/chartDrawing">
    <cdr:from>
      <cdr:x>0.60489</cdr:x>
      <cdr:y>0.84795</cdr:y>
    </cdr:from>
    <cdr:to>
      <cdr:x>0.68602</cdr:x>
      <cdr:y>0.90577</cdr:y>
    </cdr:to>
    <cdr:sp macro="" textlink="">
      <cdr:nvSpPr>
        <cdr:cNvPr id="13" name="TextBox 12"/>
        <cdr:cNvSpPr txBox="1"/>
      </cdr:nvSpPr>
      <cdr:spPr>
        <a:xfrm xmlns:a="http://schemas.openxmlformats.org/drawingml/2006/main">
          <a:off x="3295649" y="3586066"/>
          <a:ext cx="441994" cy="24452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n-US" sz="1100"/>
        </a:p>
      </cdr:txBody>
    </cdr:sp>
  </cdr:relSizeAnchor>
  <cdr:relSizeAnchor xmlns:cdr="http://schemas.openxmlformats.org/drawingml/2006/chartDrawing">
    <cdr:from>
      <cdr:x>0.73252</cdr:x>
      <cdr:y>0.84512</cdr:y>
    </cdr:from>
    <cdr:to>
      <cdr:x>0.8514</cdr:x>
      <cdr:y>0.90315</cdr:y>
    </cdr:to>
    <cdr:sp macro="" textlink="">
      <cdr:nvSpPr>
        <cdr:cNvPr id="14" name="TextBox 13"/>
        <cdr:cNvSpPr txBox="1"/>
      </cdr:nvSpPr>
      <cdr:spPr>
        <a:xfrm xmlns:a="http://schemas.openxmlformats.org/drawingml/2006/main">
          <a:off x="3990974" y="3574098"/>
          <a:ext cx="647699" cy="24542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n-US" sz="1100"/>
        </a:p>
      </cdr:txBody>
    </cdr:sp>
  </cdr:relSizeAnchor>
  <cdr:relSizeAnchor xmlns:cdr="http://schemas.openxmlformats.org/drawingml/2006/chartDrawing">
    <cdr:from>
      <cdr:x>0.30488</cdr:x>
      <cdr:y>0.08065</cdr:y>
    </cdr:from>
    <cdr:to>
      <cdr:x>0.76417</cdr:x>
      <cdr:y>0.17722</cdr:y>
    </cdr:to>
    <cdr:sp macro="" textlink="">
      <cdr:nvSpPr>
        <cdr:cNvPr id="15" name="TextBox 14"/>
        <cdr:cNvSpPr txBox="1"/>
      </cdr:nvSpPr>
      <cdr:spPr>
        <a:xfrm xmlns:a="http://schemas.openxmlformats.org/drawingml/2006/main">
          <a:off x="1905000" y="381000"/>
          <a:ext cx="2869827" cy="45623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sz="1400" b="1" dirty="0">
              <a:latin typeface="Arial" panose="020B0604020202020204" pitchFamily="34" charset="0"/>
              <a:cs typeface="Arial" panose="020B0604020202020204" pitchFamily="34" charset="0"/>
            </a:rPr>
            <a:t>TSP</a:t>
          </a:r>
          <a:r>
            <a:rPr lang="en-US" sz="1400" b="1" baseline="0" dirty="0">
              <a:latin typeface="Arial" panose="020B0604020202020204" pitchFamily="34" charset="0"/>
              <a:cs typeface="Arial" panose="020B0604020202020204" pitchFamily="34" charset="0"/>
            </a:rPr>
            <a:t> Mobile App Stats</a:t>
          </a:r>
          <a:endParaRPr lang="en-US" sz="1400" b="1" dirty="0">
            <a:latin typeface="Arial" panose="020B0604020202020204" pitchFamily="34" charset="0"/>
            <a:cs typeface="Arial" panose="020B0604020202020204" pitchFamily="34" charset="0"/>
          </a:endParaRPr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6655" tIns="48327" rIns="96655" bIns="48327" numCol="1" anchor="t" anchorCtr="0" compatLnSpc="1">
            <a:prstTxWarp prst="textNoShape">
              <a:avLst/>
            </a:prstTxWarp>
          </a:bodyPr>
          <a:lstStyle>
            <a:lvl1pPr algn="l" defTabSz="947738" eaLnBrk="0" hangingPunct="0">
              <a:defRPr sz="1300" smtClean="0">
                <a:latin typeface="Arial" pitchFamily="34" charset="0"/>
              </a:defRPr>
            </a:lvl1pPr>
          </a:lstStyle>
          <a:p>
            <a:pPr>
              <a:defRPr/>
            </a:pPr>
            <a:r>
              <a:rPr lang="en-US"/>
              <a:t>USC Auxiliary Services Central IT - Individual Accomplishments</a:t>
            </a:r>
          </a:p>
        </p:txBody>
      </p:sp>
      <p:sp>
        <p:nvSpPr>
          <p:cNvPr id="6349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143375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6655" tIns="48327" rIns="96655" bIns="48327" numCol="1" anchor="t" anchorCtr="0" compatLnSpc="1">
            <a:prstTxWarp prst="textNoShape">
              <a:avLst/>
            </a:prstTxWarp>
          </a:bodyPr>
          <a:lstStyle>
            <a:lvl1pPr defTabSz="947738" eaLnBrk="0" hangingPunct="0">
              <a:defRPr sz="1300" smtClean="0">
                <a:latin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/>
              <a:t>May </a:t>
            </a:r>
            <a:r>
              <a:rPr lang="en-US" dirty="0"/>
              <a:t>4, 2008</a:t>
            </a:r>
          </a:p>
        </p:txBody>
      </p:sp>
      <p:sp>
        <p:nvSpPr>
          <p:cNvPr id="6349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11860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6655" tIns="48327" rIns="96655" bIns="48327" numCol="1" anchor="b" anchorCtr="0" compatLnSpc="1">
            <a:prstTxWarp prst="textNoShape">
              <a:avLst/>
            </a:prstTxWarp>
          </a:bodyPr>
          <a:lstStyle>
            <a:lvl1pPr algn="l" defTabSz="947738" eaLnBrk="0" hangingPunct="0">
              <a:defRPr sz="1300" smtClean="0">
                <a:latin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349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143375" y="911860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6655" tIns="48327" rIns="96655" bIns="48327" numCol="1" anchor="b" anchorCtr="0" compatLnSpc="1">
            <a:prstTxWarp prst="textNoShape">
              <a:avLst/>
            </a:prstTxWarp>
          </a:bodyPr>
          <a:lstStyle>
            <a:lvl1pPr defTabSz="947738" eaLnBrk="0" hangingPunct="0">
              <a:defRPr sz="1300" smtClean="0">
                <a:latin typeface="Arial" pitchFamily="34" charset="0"/>
              </a:defRPr>
            </a:lvl1pPr>
          </a:lstStyle>
          <a:p>
            <a:pPr>
              <a:defRPr/>
            </a:pPr>
            <a:fld id="{87B7D305-36A4-46D6-878E-DA5676E219B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6498011"/>
      </p:ext>
    </p:extLst>
  </p:cSld>
  <p:clrMap bg1="lt1" tx1="dk1" bg2="lt2" tx2="dk2" accent1="accent1" accent2="accent2" accent3="accent3" accent4="accent4" accent5="accent5" accent6="accent6" hlink="hlink" folHlink="folHlink"/>
  <p:hf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6655" tIns="48327" rIns="96655" bIns="48327" numCol="1" anchor="t" anchorCtr="0" compatLnSpc="1">
            <a:prstTxWarp prst="textNoShape">
              <a:avLst/>
            </a:prstTxWarp>
          </a:bodyPr>
          <a:lstStyle>
            <a:lvl1pPr algn="l" defTabSz="947738" eaLnBrk="0" hangingPunct="0">
              <a:defRPr sz="1300" smtClean="0">
                <a:latin typeface="Arial" pitchFamily="34" charset="0"/>
              </a:defRPr>
            </a:lvl1pPr>
          </a:lstStyle>
          <a:p>
            <a:pPr>
              <a:defRPr/>
            </a:pPr>
            <a:r>
              <a:rPr lang="en-US"/>
              <a:t>USC Auxiliary Services Central IT - Individual Accomplishments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6655" tIns="48327" rIns="96655" bIns="48327" numCol="1" anchor="t" anchorCtr="0" compatLnSpc="1">
            <a:prstTxWarp prst="textNoShape">
              <a:avLst/>
            </a:prstTxWarp>
          </a:bodyPr>
          <a:lstStyle>
            <a:lvl1pPr defTabSz="947738" eaLnBrk="0" hangingPunct="0">
              <a:defRPr sz="1300" smtClean="0">
                <a:latin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/>
              <a:t>May 4, 2008</a:t>
            </a:r>
            <a:endParaRPr lang="en-US" dirty="0"/>
          </a:p>
        </p:txBody>
      </p:sp>
      <p:sp>
        <p:nvSpPr>
          <p:cNvPr id="5120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257300" y="719138"/>
            <a:ext cx="4800600" cy="36004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74725" y="4559300"/>
            <a:ext cx="5365750" cy="4322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6655" tIns="48327" rIns="96655" bIns="4832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6655" tIns="48327" rIns="96655" bIns="48327" numCol="1" anchor="b" anchorCtr="0" compatLnSpc="1">
            <a:prstTxWarp prst="textNoShape">
              <a:avLst/>
            </a:prstTxWarp>
          </a:bodyPr>
          <a:lstStyle>
            <a:lvl1pPr algn="l" defTabSz="947738" eaLnBrk="0" hangingPunct="0">
              <a:defRPr sz="1300" smtClean="0">
                <a:latin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6655" tIns="48327" rIns="96655" bIns="48327" numCol="1" anchor="b" anchorCtr="0" compatLnSpc="1">
            <a:prstTxWarp prst="textNoShape">
              <a:avLst/>
            </a:prstTxWarp>
          </a:bodyPr>
          <a:lstStyle>
            <a:lvl1pPr defTabSz="947738" eaLnBrk="0" hangingPunct="0">
              <a:defRPr sz="1300" smtClean="0">
                <a:latin typeface="Arial" pitchFamily="34" charset="0"/>
              </a:defRPr>
            </a:lvl1pPr>
          </a:lstStyle>
          <a:p>
            <a:pPr>
              <a:defRPr/>
            </a:pPr>
            <a:fld id="{84AEAE91-1B8F-4D37-B433-D64624B42CC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7823030"/>
      </p:ext>
    </p:extLst>
  </p:cSld>
  <p:clrMap bg1="lt1" tx1="dk1" bg2="lt2" tx2="dk2" accent1="accent1" accent2="accent2" accent3="accent3" accent4="accent4" accent5="accent5" accent6="accent6" hlink="hlink" folHlink="folHlink"/>
  <p:hf ftr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-96" charset="-128"/>
        <a:cs typeface="ＭＳ Ｐゴシック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-96" charset="-128"/>
        <a:cs typeface="ＭＳ Ｐゴシック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-96" charset="-128"/>
        <a:cs typeface="ＭＳ Ｐゴシック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-96" charset="-128"/>
        <a:cs typeface="ＭＳ Ｐゴシック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-96" charset="-128"/>
        <a:cs typeface="ＭＳ Ｐゴシック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7"/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55" tIns="48327" rIns="96655" bIns="48327" anchor="b"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7A72DE2C-2929-4C14-B938-3E69CE3A4360}" type="slidenum">
              <a:rPr lang="en-US" sz="1300">
                <a:latin typeface="Arial" pitchFamily="34" charset="0"/>
              </a:rPr>
              <a:pPr/>
              <a:t>1</a:t>
            </a:fld>
            <a:endParaRPr lang="en-US" sz="1300">
              <a:latin typeface="Arial" pitchFamily="34" charset="0"/>
            </a:endParaRPr>
          </a:p>
        </p:txBody>
      </p:sp>
      <p:sp>
        <p:nvSpPr>
          <p:cNvPr id="522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222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en-US" smtClean="0">
                <a:latin typeface="Arial" pitchFamily="34" charset="0"/>
                <a:ea typeface="ＭＳ Ｐゴシック" pitchFamily="34" charset="-128"/>
              </a:rPr>
              <a:t>Boo</a:t>
            </a:r>
          </a:p>
        </p:txBody>
      </p:sp>
      <p:sp>
        <p:nvSpPr>
          <p:cNvPr id="52229" name="Date Placeholder 4"/>
          <p:cNvSpPr txBox="1">
            <a:spLocks noGrp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55" tIns="48327" rIns="96655" bIns="48327"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May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52230" name="Header Placeholder 5"/>
          <p:cNvSpPr txBox="1">
            <a:spLocks noGrp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55" tIns="48327" rIns="96655" bIns="48327"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pPr algn="l"/>
            <a:r>
              <a:rPr lang="en-US" sz="1300">
                <a:latin typeface="Arial" pitchFamily="34" charset="0"/>
              </a:rPr>
              <a:t>USC Auxiliary Services Central IT - Individual Accomplishments</a:t>
            </a:r>
          </a:p>
        </p:txBody>
      </p:sp>
    </p:spTree>
    <p:extLst>
      <p:ext uri="{BB962C8B-B14F-4D97-AF65-F5344CB8AC3E}">
        <p14:creationId xmlns:p14="http://schemas.microsoft.com/office/powerpoint/2010/main" val="106769316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7347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57348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57349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May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57350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6337E290-DBD1-4F9B-BADE-7166859055DF}" type="slidenum">
              <a:rPr lang="en-US" sz="1300">
                <a:latin typeface="Arial" pitchFamily="34" charset="0"/>
              </a:rPr>
              <a:pPr/>
              <a:t>10</a:t>
            </a:fld>
            <a:endParaRPr lang="en-US" sz="130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462605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8371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58372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58373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May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58374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48A6FE89-75AF-43E2-81B2-D3EEC14A037E}" type="slidenum">
              <a:rPr lang="en-US" sz="1300">
                <a:latin typeface="Arial" pitchFamily="34" charset="0"/>
              </a:rPr>
              <a:pPr/>
              <a:t>11</a:t>
            </a:fld>
            <a:endParaRPr lang="en-US" sz="130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70944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9395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59396" name="Header Placeholder 3"/>
          <p:cNvSpPr txBox="1">
            <a:spLocks noGrp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55" tIns="48327" rIns="96655" bIns="48327"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pPr algn="l"/>
            <a:r>
              <a:rPr lang="en-US" sz="130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59397" name="Date Placeholder 4"/>
          <p:cNvSpPr txBox="1">
            <a:spLocks noGrp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55" tIns="48327" rIns="96655" bIns="48327"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May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59398" name="Slide Number Placeholder 5"/>
          <p:cNvSpPr txBox="1">
            <a:spLocks noGrp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55" tIns="48327" rIns="96655" bIns="48327" anchor="b"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E648A77B-72DF-4781-B5E0-6CD0D051394F}" type="slidenum">
              <a:rPr lang="en-US" sz="1300">
                <a:latin typeface="Arial" pitchFamily="34" charset="0"/>
              </a:rPr>
              <a:pPr/>
              <a:t>12</a:t>
            </a:fld>
            <a:endParaRPr lang="en-US" sz="130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451552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1443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61444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61445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May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61446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86D6F3F5-A3D0-4429-A826-EEA10A92B67E}" type="slidenum">
              <a:rPr lang="en-US" sz="1300">
                <a:latin typeface="Arial" pitchFamily="34" charset="0"/>
              </a:rPr>
              <a:pPr/>
              <a:t>13</a:t>
            </a:fld>
            <a:endParaRPr lang="en-US" sz="130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4003209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1443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dirty="0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61444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61445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May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61446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86D6F3F5-A3D0-4429-A826-EEA10A92B67E}" type="slidenum">
              <a:rPr lang="en-US" sz="1300">
                <a:latin typeface="Arial" pitchFamily="34" charset="0"/>
              </a:rPr>
              <a:pPr/>
              <a:t>14</a:t>
            </a:fld>
            <a:endParaRPr lang="en-US" sz="130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824133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2467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dirty="0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62468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62469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May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62470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49139013-2669-4446-8429-F080AC4C8B3C}" type="slidenum">
              <a:rPr lang="en-US" sz="1300">
                <a:latin typeface="Arial" pitchFamily="34" charset="0"/>
              </a:rPr>
              <a:pPr/>
              <a:t>16</a:t>
            </a:fld>
            <a:endParaRPr lang="en-US" sz="130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380580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4515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64516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64517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May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64518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40DB5B50-7AC8-483C-83DB-3F013553E423}" type="slidenum">
              <a:rPr lang="en-US" sz="1300">
                <a:latin typeface="Arial" pitchFamily="34" charset="0"/>
              </a:rPr>
              <a:pPr/>
              <a:t>23</a:t>
            </a:fld>
            <a:endParaRPr lang="en-US" sz="130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902356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4515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64516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64517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May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64518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40DB5B50-7AC8-483C-83DB-3F013553E423}" type="slidenum">
              <a:rPr lang="en-US" sz="1300">
                <a:latin typeface="Arial" pitchFamily="34" charset="0"/>
              </a:rPr>
              <a:pPr/>
              <a:t>24</a:t>
            </a:fld>
            <a:endParaRPr lang="en-US" sz="130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902356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4515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64516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64517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May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64518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40DB5B50-7AC8-483C-83DB-3F013553E423}" type="slidenum">
              <a:rPr lang="en-US" sz="1300">
                <a:latin typeface="Arial" pitchFamily="34" charset="0"/>
              </a:rPr>
              <a:pPr/>
              <a:t>25</a:t>
            </a:fld>
            <a:endParaRPr lang="en-US" sz="130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902356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4515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64516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64517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May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64518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40DB5B50-7AC8-483C-83DB-3F013553E423}" type="slidenum">
              <a:rPr lang="en-US" sz="1300">
                <a:latin typeface="Arial" pitchFamily="34" charset="0"/>
              </a:rPr>
              <a:pPr/>
              <a:t>26</a:t>
            </a:fld>
            <a:endParaRPr lang="en-US" sz="130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902356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3251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53252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53253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May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53254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B0ED52AC-BB1A-4BD6-89A2-C7EBF9A5C10A}" type="slidenum">
              <a:rPr lang="en-US" sz="1300">
                <a:latin typeface="Arial" pitchFamily="34" charset="0"/>
              </a:rPr>
              <a:pPr/>
              <a:t>2</a:t>
            </a:fld>
            <a:endParaRPr lang="en-US" sz="130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5650914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4275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54276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54277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May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54278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7226C652-33B3-4DE2-BA9B-618EA08E59DD}" type="slidenum">
              <a:rPr lang="en-US" sz="1300">
                <a:latin typeface="Arial" pitchFamily="34" charset="0"/>
              </a:rPr>
              <a:pPr/>
              <a:t>3</a:t>
            </a:fld>
            <a:endParaRPr lang="en-US" sz="130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396194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5299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55300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55301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May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55302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E1705871-E69E-4384-9750-4C90976FADE4}" type="slidenum">
              <a:rPr lang="en-US" sz="1300">
                <a:latin typeface="Arial" pitchFamily="34" charset="0"/>
              </a:rPr>
              <a:pPr/>
              <a:t>4</a:t>
            </a:fld>
            <a:endParaRPr lang="en-US" sz="130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173506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USC Auxiliary Services Central IT - Individual Accomplishments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May 4, 2008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4AEAE91-1B8F-4D37-B433-D64624B42CC1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813756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USC Auxiliary Services Central IT - Individual Accomplishments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May 4, 2008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4AEAE91-1B8F-4D37-B433-D64624B42CC1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121569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USC Auxiliary Services Central IT - Individual Accomplishments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May 4, 2008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4AEAE91-1B8F-4D37-B433-D64624B42CC1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198398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USC Auxiliary Services Central IT - Individual Accomplishments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May 4, 2008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4AEAE91-1B8F-4D37-B433-D64624B42CC1}" type="slidenum">
              <a:rPr lang="en-US" smtClean="0"/>
              <a:pPr>
                <a:defRPr/>
              </a:pPr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44979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USC Auxiliary Services Central IT - Individual Accomplishments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May 4, 2008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4AEAE91-1B8F-4D37-B433-D64624B42CC1}" type="slidenum">
              <a:rPr lang="en-US" smtClean="0"/>
              <a:pPr>
                <a:defRPr/>
              </a:pPr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77260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286000"/>
            <a:ext cx="7772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>
                <a:latin typeface="Verdana" pitchFamily="34" charset="0"/>
              </a:defRPr>
            </a:lvl1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755338179"/>
      </p:ext>
    </p:extLst>
  </p:cSld>
  <p:clrMapOvr>
    <a:masterClrMapping/>
  </p:clrMapOvr>
  <p:transition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318606"/>
      </p:ext>
    </p:extLst>
  </p:cSld>
  <p:clrMapOvr>
    <a:masterClrMapping/>
  </p:clrMapOvr>
  <p:transition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258050" y="609600"/>
            <a:ext cx="1504950" cy="55626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743200" y="609600"/>
            <a:ext cx="4362450" cy="55626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1197912"/>
      </p:ext>
    </p:extLst>
  </p:cSld>
  <p:clrMapOvr>
    <a:masterClrMapping/>
  </p:clrMapOvr>
  <p:transition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2743200" y="609600"/>
            <a:ext cx="6019800" cy="5562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7482508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43200" y="609600"/>
            <a:ext cx="6019800" cy="762000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743200" y="1676400"/>
            <a:ext cx="6019800" cy="4495800"/>
          </a:xfrm>
        </p:spPr>
        <p:txBody>
          <a:bodyPr/>
          <a:lstStyle>
            <a:lvl1pPr>
              <a:defRPr>
                <a:latin typeface="Verdana" pitchFamily="34" charset="0"/>
              </a:defRPr>
            </a:lvl1pPr>
            <a:lvl2pPr>
              <a:defRPr>
                <a:latin typeface="Verdana" pitchFamily="34" charset="0"/>
              </a:defRPr>
            </a:lvl2pPr>
            <a:lvl3pPr>
              <a:defRPr>
                <a:latin typeface="Verdana" pitchFamily="34" charset="0"/>
              </a:defRPr>
            </a:lvl3pPr>
            <a:lvl4pPr>
              <a:defRPr>
                <a:latin typeface="Verdana" pitchFamily="34" charset="0"/>
              </a:defRPr>
            </a:lvl4pPr>
            <a:lvl5pPr>
              <a:defRPr>
                <a:latin typeface="Verdana" pitchFamily="34" charset="0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501794"/>
      </p:ext>
    </p:extLst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80671896"/>
      </p:ext>
    </p:extLst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743200" y="2362200"/>
            <a:ext cx="2933700" cy="3810000"/>
          </a:xfrm>
        </p:spPr>
        <p:txBody>
          <a:bodyPr/>
          <a:lstStyle>
            <a:lvl1pPr>
              <a:defRPr sz="2800">
                <a:latin typeface="Verdana" pitchFamily="34" charset="0"/>
              </a:defRPr>
            </a:lvl1pPr>
            <a:lvl2pPr>
              <a:defRPr sz="2400">
                <a:latin typeface="Verdana" pitchFamily="34" charset="0"/>
              </a:defRPr>
            </a:lvl2pPr>
            <a:lvl3pPr>
              <a:defRPr sz="2000">
                <a:latin typeface="Verdana" pitchFamily="34" charset="0"/>
              </a:defRPr>
            </a:lvl3pPr>
            <a:lvl4pPr>
              <a:defRPr sz="1800">
                <a:latin typeface="Verdana" pitchFamily="34" charset="0"/>
              </a:defRPr>
            </a:lvl4pPr>
            <a:lvl5pPr>
              <a:defRPr sz="1800">
                <a:latin typeface="Verdana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29300" y="2362200"/>
            <a:ext cx="2933700" cy="3810000"/>
          </a:xfrm>
        </p:spPr>
        <p:txBody>
          <a:bodyPr/>
          <a:lstStyle>
            <a:lvl1pPr>
              <a:defRPr sz="2800">
                <a:latin typeface="Verdana" pitchFamily="34" charset="0"/>
              </a:defRPr>
            </a:lvl1pPr>
            <a:lvl2pPr>
              <a:defRPr sz="2400">
                <a:latin typeface="Verdana" pitchFamily="34" charset="0"/>
              </a:defRPr>
            </a:lvl2pPr>
            <a:lvl3pPr>
              <a:defRPr sz="2000">
                <a:latin typeface="Verdana" pitchFamily="34" charset="0"/>
              </a:defRPr>
            </a:lvl3pPr>
            <a:lvl4pPr>
              <a:defRPr sz="1800">
                <a:latin typeface="Verdana" pitchFamily="34" charset="0"/>
              </a:defRPr>
            </a:lvl4pPr>
            <a:lvl5pPr>
              <a:defRPr sz="1800">
                <a:latin typeface="Verdana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8196121"/>
      </p:ext>
    </p:extLst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4657997"/>
      </p:ext>
    </p:extLst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8159850"/>
      </p:ext>
    </p:extLst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28389639"/>
      </p:ext>
    </p:extLst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995980111"/>
      </p:ext>
    </p:extLst>
  </p:cSld>
  <p:clrMapOvr>
    <a:masterClrMapping/>
  </p:clrMapOvr>
  <p:transition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229826222"/>
      </p:ext>
    </p:extLst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>
            <a:lum/>
          </a:blip>
          <a:srcRect/>
          <a:stretch>
            <a:fillRect t="-2000"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743200" y="609600"/>
            <a:ext cx="60198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743200" y="2362200"/>
            <a:ext cx="6019800" cy="381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6" r:id="rId1"/>
    <p:sldLayoutId id="2147483697" r:id="rId2"/>
    <p:sldLayoutId id="2147483698" r:id="rId3"/>
    <p:sldLayoutId id="2147483699" r:id="rId4"/>
    <p:sldLayoutId id="2147483700" r:id="rId5"/>
    <p:sldLayoutId id="2147483701" r:id="rId6"/>
    <p:sldLayoutId id="2147483702" r:id="rId7"/>
    <p:sldLayoutId id="2147483703" r:id="rId8"/>
    <p:sldLayoutId id="2147483704" r:id="rId9"/>
    <p:sldLayoutId id="2147483705" r:id="rId10"/>
    <p:sldLayoutId id="2147483706" r:id="rId11"/>
    <p:sldLayoutId id="2147483695" r:id="rId12"/>
  </p:sldLayoutIdLst>
  <p:transition/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+mj-lt"/>
          <a:ea typeface="+mj-ea"/>
          <a:cs typeface="ＭＳ Ｐゴシック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Impact" pitchFamily="-96" charset="0"/>
          <a:ea typeface="ＭＳ Ｐゴシック" pitchFamily="-96" charset="-128"/>
          <a:cs typeface="ＭＳ Ｐゴシック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Impact" pitchFamily="-96" charset="0"/>
          <a:ea typeface="ＭＳ Ｐゴシック" pitchFamily="-96" charset="-128"/>
          <a:cs typeface="ＭＳ Ｐゴシック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Impact" pitchFamily="-96" charset="0"/>
          <a:ea typeface="ＭＳ Ｐゴシック" pitchFamily="-96" charset="-128"/>
          <a:cs typeface="ＭＳ Ｐゴシック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Impact" pitchFamily="-96" charset="0"/>
          <a:ea typeface="ＭＳ Ｐゴシック" pitchFamily="-96" charset="-128"/>
          <a:cs typeface="ＭＳ Ｐゴシック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Impact" pitchFamily="-96" charset="0"/>
          <a:ea typeface="ＭＳ Ｐゴシック" pitchFamily="-96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Impact" pitchFamily="-96" charset="0"/>
          <a:ea typeface="ＭＳ Ｐゴシック" pitchFamily="-96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Impact" pitchFamily="-96" charset="0"/>
          <a:ea typeface="ＭＳ Ｐゴシック" pitchFamily="-96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Impact" pitchFamily="-96" charset="0"/>
          <a:ea typeface="ＭＳ Ｐゴシック" pitchFamily="-96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Verdana" pitchFamily="34" charset="0"/>
          <a:ea typeface="+mn-ea"/>
          <a:cs typeface="ＭＳ Ｐゴシック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Verdana" pitchFamily="34" charset="0"/>
          <a:ea typeface="+mn-ea"/>
          <a:cs typeface="ＭＳ Ｐゴシック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Verdana" pitchFamily="34" charset="0"/>
          <a:ea typeface="+mn-ea"/>
          <a:cs typeface="ＭＳ Ｐゴシック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Verdana" pitchFamily="34" charset="0"/>
          <a:ea typeface="+mn-ea"/>
          <a:cs typeface="ＭＳ Ｐゴシック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Verdana" pitchFamily="34" charset="0"/>
          <a:ea typeface="+mn-ea"/>
          <a:cs typeface="ＭＳ Ｐゴシック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0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1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2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3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4.xm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5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6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7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8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9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0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1.xm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2.xm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3.xm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4.xm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5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ChangeArrowheads="1"/>
          </p:cNvSpPr>
          <p:nvPr/>
        </p:nvSpPr>
        <p:spPr bwMode="auto">
          <a:xfrm>
            <a:off x="2743200" y="1600200"/>
            <a:ext cx="5867400" cy="441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endParaRPr lang="en-US" sz="4800" dirty="0">
              <a:latin typeface="Bombardier" charset="0"/>
            </a:endParaRPr>
          </a:p>
          <a:p>
            <a:pPr algn="ctr"/>
            <a:endParaRPr lang="en-US" sz="4800" dirty="0">
              <a:latin typeface="Bombardier" charset="0"/>
            </a:endParaRPr>
          </a:p>
          <a:p>
            <a:pPr algn="ctr"/>
            <a:r>
              <a:rPr lang="en-US" sz="4800" b="1" dirty="0" smtClean="0">
                <a:latin typeface="Bombardier" charset="0"/>
              </a:rPr>
              <a:t/>
            </a:r>
            <a:br>
              <a:rPr lang="en-US" sz="4800" b="1" dirty="0" smtClean="0">
                <a:latin typeface="Bombardier" charset="0"/>
              </a:rPr>
            </a:br>
            <a:r>
              <a:rPr lang="en-US" sz="4800" b="1" dirty="0" smtClean="0">
                <a:latin typeface="Bombardier" charset="0"/>
              </a:rPr>
              <a:t>AS </a:t>
            </a:r>
            <a:r>
              <a:rPr lang="en-US" sz="4800" b="1" dirty="0">
                <a:latin typeface="Bombardier" charset="0"/>
              </a:rPr>
              <a:t>IT MONTHLY REPORTS</a:t>
            </a:r>
          </a:p>
          <a:p>
            <a:pPr algn="ctr"/>
            <a:endParaRPr lang="en-US" sz="4800" dirty="0">
              <a:latin typeface="Bombardier" charset="0"/>
            </a:endParaRPr>
          </a:p>
          <a:p>
            <a:pPr algn="ctr"/>
            <a:r>
              <a:rPr lang="en-US" sz="3600" dirty="0">
                <a:latin typeface="Bombardier" charset="0"/>
              </a:rPr>
              <a:t>For </a:t>
            </a:r>
            <a:r>
              <a:rPr lang="en-US" sz="3600" dirty="0" smtClean="0">
                <a:latin typeface="Bombardier" charset="0"/>
              </a:rPr>
              <a:t>June</a:t>
            </a:r>
            <a:r>
              <a:rPr lang="en-US" sz="3600" dirty="0" smtClean="0">
                <a:latin typeface="Bombardier" charset="0"/>
              </a:rPr>
              <a:t> </a:t>
            </a:r>
            <a:r>
              <a:rPr lang="en-US" sz="3600" dirty="0" smtClean="0">
                <a:latin typeface="Bombardier" charset="0"/>
              </a:rPr>
              <a:t>2016</a:t>
            </a:r>
            <a:endParaRPr lang="en-US" sz="3600" dirty="0">
              <a:latin typeface="Bombardier" charset="0"/>
            </a:endParaRPr>
          </a:p>
          <a:p>
            <a:pPr algn="ctr"/>
            <a:r>
              <a:rPr lang="en-US" sz="3600" dirty="0">
                <a:latin typeface="Bombardier" charset="0"/>
              </a:rPr>
              <a:t/>
            </a:r>
            <a:br>
              <a:rPr lang="en-US" sz="3600" dirty="0">
                <a:latin typeface="Bombardier" charset="0"/>
              </a:rPr>
            </a:br>
            <a:endParaRPr lang="en-US" dirty="0">
              <a:latin typeface="Bombardier" charset="0"/>
            </a:endParaRPr>
          </a:p>
        </p:txBody>
      </p:sp>
      <p:sp>
        <p:nvSpPr>
          <p:cNvPr id="13315" name="Rectangle 2"/>
          <p:cNvSpPr>
            <a:spLocks noChangeArrowheads="1"/>
          </p:cNvSpPr>
          <p:nvPr/>
        </p:nvSpPr>
        <p:spPr bwMode="auto">
          <a:xfrm>
            <a:off x="2743200" y="609600"/>
            <a:ext cx="60198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en-US" sz="4400" dirty="0">
                <a:solidFill>
                  <a:srgbClr val="FFCC66"/>
                </a:solidFill>
                <a:latin typeface="Impact" pitchFamily="34" charset="0"/>
              </a:rPr>
              <a:t>AUXILIARY</a:t>
            </a:r>
            <a:r>
              <a:rPr lang="en-US" sz="4400" dirty="0">
                <a:latin typeface="Impact" pitchFamily="34" charset="0"/>
              </a:rPr>
              <a:t>SERVICES</a:t>
            </a:r>
            <a:br>
              <a:rPr lang="en-US" sz="4400" dirty="0">
                <a:latin typeface="Impact" pitchFamily="34" charset="0"/>
              </a:rPr>
            </a:br>
            <a:r>
              <a:rPr lang="en-US" sz="3200" dirty="0" smtClean="0">
                <a:latin typeface="Impact" pitchFamily="34" charset="0"/>
              </a:rPr>
              <a:t>I </a:t>
            </a:r>
            <a:r>
              <a:rPr lang="en-US" sz="3200" dirty="0">
                <a:latin typeface="Impact" pitchFamily="34" charset="0"/>
              </a:rPr>
              <a:t>T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ChangeArrowheads="1"/>
          </p:cNvSpPr>
          <p:nvPr/>
        </p:nvSpPr>
        <p:spPr bwMode="auto">
          <a:xfrm>
            <a:off x="2743200" y="609600"/>
            <a:ext cx="60198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marL="350838" indent="-341313" algn="ctr" eaLnBrk="0" hangingPunct="0">
              <a:spcBef>
                <a:spcPct val="20000"/>
              </a:spcBef>
            </a:pP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>
                <a:latin typeface="Impact" pitchFamily="34" charset="0"/>
              </a:rPr>
              <a:t>Website </a:t>
            </a:r>
            <a:r>
              <a:rPr lang="en-US" sz="2800" dirty="0" smtClean="0">
                <a:latin typeface="Impact" pitchFamily="34" charset="0"/>
              </a:rPr>
              <a:t>Reports</a:t>
            </a:r>
          </a:p>
          <a:p>
            <a:pPr marL="350838" indent="-341313" algn="ctr" eaLnBrk="0" hangingPunct="0">
              <a:spcBef>
                <a:spcPct val="20000"/>
              </a:spcBef>
            </a:pPr>
            <a:r>
              <a:rPr lang="en-US" sz="2800" dirty="0" smtClean="0">
                <a:latin typeface="Impact" pitchFamily="34" charset="0"/>
              </a:rPr>
              <a:t>June</a:t>
            </a:r>
            <a:r>
              <a:rPr lang="en-US" sz="2800" dirty="0" smtClean="0">
                <a:latin typeface="Impact" pitchFamily="34" charset="0"/>
              </a:rPr>
              <a:t> </a:t>
            </a:r>
            <a:r>
              <a:rPr lang="en-US" sz="2800" dirty="0" smtClean="0">
                <a:latin typeface="Impact" pitchFamily="34" charset="0"/>
              </a:rPr>
              <a:t>2016</a:t>
            </a:r>
            <a:endParaRPr lang="en-US" sz="2800" dirty="0">
              <a:latin typeface="Impact" pitchFamily="34" charset="0"/>
            </a:endParaRPr>
          </a:p>
          <a:p>
            <a:pPr marL="350838" indent="-341313" algn="ctr" eaLnBrk="0" hangingPunct="0">
              <a:spcBef>
                <a:spcPct val="20000"/>
              </a:spcBef>
            </a:pPr>
            <a:endParaRPr lang="en-US" sz="2800" dirty="0">
              <a:latin typeface="Impact" pitchFamily="34" charset="0"/>
            </a:endParaRPr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62164210"/>
              </p:ext>
            </p:extLst>
          </p:nvPr>
        </p:nvGraphicFramePr>
        <p:xfrm>
          <a:off x="2743200" y="1752600"/>
          <a:ext cx="6175090" cy="4648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ChangeArrowheads="1"/>
          </p:cNvSpPr>
          <p:nvPr/>
        </p:nvSpPr>
        <p:spPr bwMode="auto">
          <a:xfrm>
            <a:off x="2743200" y="609600"/>
            <a:ext cx="60198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marL="350838" indent="-341313" algn="ctr" eaLnBrk="0" hangingPunct="0">
              <a:spcBef>
                <a:spcPct val="20000"/>
              </a:spcBef>
            </a:pP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>
                <a:latin typeface="Impact" pitchFamily="34" charset="0"/>
              </a:rPr>
              <a:t>Website </a:t>
            </a:r>
            <a:r>
              <a:rPr lang="en-US" sz="2800" dirty="0" smtClean="0">
                <a:latin typeface="Impact" pitchFamily="34" charset="0"/>
              </a:rPr>
              <a:t>Reports</a:t>
            </a:r>
          </a:p>
          <a:p>
            <a:pPr marL="350838" indent="-341313" algn="ctr" eaLnBrk="0" hangingPunct="0">
              <a:spcBef>
                <a:spcPct val="20000"/>
              </a:spcBef>
            </a:pPr>
            <a:r>
              <a:rPr lang="en-US" sz="2800" dirty="0" smtClean="0">
                <a:latin typeface="Impact" pitchFamily="34" charset="0"/>
              </a:rPr>
              <a:t>       </a:t>
            </a:r>
            <a:r>
              <a:rPr lang="en-US" sz="2800" dirty="0" smtClean="0">
                <a:latin typeface="Impact" pitchFamily="34" charset="0"/>
              </a:rPr>
              <a:t>June</a:t>
            </a:r>
            <a:r>
              <a:rPr lang="en-US" sz="2800" dirty="0" smtClean="0">
                <a:latin typeface="Impact" pitchFamily="34" charset="0"/>
              </a:rPr>
              <a:t> </a:t>
            </a:r>
            <a:r>
              <a:rPr lang="en-US" sz="2800" dirty="0" smtClean="0">
                <a:latin typeface="Impact" pitchFamily="34" charset="0"/>
              </a:rPr>
              <a:t>2016</a:t>
            </a:r>
            <a:endParaRPr lang="en-US" sz="2800" dirty="0">
              <a:latin typeface="Impact" pitchFamily="34" charset="0"/>
            </a:endParaRPr>
          </a:p>
          <a:p>
            <a:pPr marL="350838" indent="-341313" algn="ctr" eaLnBrk="0" hangingPunct="0">
              <a:spcBef>
                <a:spcPct val="20000"/>
              </a:spcBef>
            </a:pPr>
            <a:endParaRPr lang="en-US" sz="2800" dirty="0">
              <a:latin typeface="Impact" pitchFamily="34" charset="0"/>
            </a:endParaRPr>
          </a:p>
        </p:txBody>
      </p:sp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72092932"/>
              </p:ext>
            </p:extLst>
          </p:nvPr>
        </p:nvGraphicFramePr>
        <p:xfrm>
          <a:off x="2667000" y="1828800"/>
          <a:ext cx="6825644" cy="456111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ChangeArrowheads="1"/>
          </p:cNvSpPr>
          <p:nvPr/>
        </p:nvSpPr>
        <p:spPr bwMode="auto">
          <a:xfrm>
            <a:off x="2743200" y="609600"/>
            <a:ext cx="60198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marL="350838" indent="-341313" algn="ctr" eaLnBrk="0" hangingPunct="0">
              <a:spcBef>
                <a:spcPct val="20000"/>
              </a:spcBef>
            </a:pP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>
                <a:latin typeface="Impact" pitchFamily="34" charset="0"/>
              </a:rPr>
              <a:t>Website </a:t>
            </a:r>
            <a:r>
              <a:rPr lang="en-US" sz="2800" dirty="0" smtClean="0">
                <a:latin typeface="Impact" pitchFamily="34" charset="0"/>
              </a:rPr>
              <a:t>Reports</a:t>
            </a:r>
          </a:p>
          <a:p>
            <a:pPr marL="350838" indent="-341313" algn="ctr" eaLnBrk="0" hangingPunct="0">
              <a:spcBef>
                <a:spcPct val="20000"/>
              </a:spcBef>
            </a:pPr>
            <a:r>
              <a:rPr lang="en-US" sz="2800" dirty="0" smtClean="0">
                <a:latin typeface="Impact" pitchFamily="34" charset="0"/>
              </a:rPr>
              <a:t>       </a:t>
            </a:r>
            <a:r>
              <a:rPr lang="en-US" sz="2800" dirty="0" smtClean="0">
                <a:latin typeface="Impact" pitchFamily="34" charset="0"/>
              </a:rPr>
              <a:t>June</a:t>
            </a:r>
            <a:r>
              <a:rPr lang="en-US" sz="2800" dirty="0" smtClean="0">
                <a:latin typeface="Impact" pitchFamily="34" charset="0"/>
              </a:rPr>
              <a:t> </a:t>
            </a:r>
            <a:r>
              <a:rPr lang="en-US" sz="2800" dirty="0" smtClean="0">
                <a:latin typeface="Impact" pitchFamily="34" charset="0"/>
              </a:rPr>
              <a:t>2016</a:t>
            </a:r>
            <a:endParaRPr lang="en-US" sz="2800" dirty="0">
              <a:latin typeface="Impact" pitchFamily="34" charset="0"/>
            </a:endParaRPr>
          </a:p>
          <a:p>
            <a:pPr marL="350838" indent="-341313" algn="ctr" eaLnBrk="0" hangingPunct="0">
              <a:spcBef>
                <a:spcPct val="20000"/>
              </a:spcBef>
            </a:pPr>
            <a:endParaRPr lang="en-US" sz="2800" dirty="0">
              <a:latin typeface="Impact" pitchFamily="34" charset="0"/>
            </a:endParaRPr>
          </a:p>
        </p:txBody>
      </p:sp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12974904"/>
              </p:ext>
            </p:extLst>
          </p:nvPr>
        </p:nvGraphicFramePr>
        <p:xfrm>
          <a:off x="2495399" y="1676400"/>
          <a:ext cx="6648601" cy="495385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ChangeArrowheads="1"/>
          </p:cNvSpPr>
          <p:nvPr/>
        </p:nvSpPr>
        <p:spPr bwMode="auto">
          <a:xfrm>
            <a:off x="2667000" y="609600"/>
            <a:ext cx="60198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marL="350838" indent="-341313" algn="ctr" eaLnBrk="0" hangingPunct="0">
              <a:spcBef>
                <a:spcPct val="20000"/>
              </a:spcBef>
            </a:pP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>
                <a:latin typeface="Impact" pitchFamily="34" charset="0"/>
              </a:rPr>
              <a:t>Website </a:t>
            </a:r>
            <a:r>
              <a:rPr lang="en-US" sz="2800" dirty="0" smtClean="0">
                <a:latin typeface="Impact" pitchFamily="34" charset="0"/>
              </a:rPr>
              <a:t>Reports</a:t>
            </a:r>
          </a:p>
          <a:p>
            <a:pPr marL="350838" indent="-341313" algn="ctr" eaLnBrk="0" hangingPunct="0">
              <a:spcBef>
                <a:spcPct val="20000"/>
              </a:spcBef>
            </a:pPr>
            <a:r>
              <a:rPr lang="en-US" sz="2800" dirty="0" smtClean="0">
                <a:latin typeface="Impact" pitchFamily="34" charset="0"/>
              </a:rPr>
              <a:t>      </a:t>
            </a:r>
            <a:r>
              <a:rPr lang="en-US" sz="2800" dirty="0" smtClean="0">
                <a:latin typeface="Impact" pitchFamily="34" charset="0"/>
              </a:rPr>
              <a:t>June</a:t>
            </a:r>
            <a:r>
              <a:rPr lang="en-US" sz="2800" dirty="0" smtClean="0">
                <a:latin typeface="Impact" pitchFamily="34" charset="0"/>
              </a:rPr>
              <a:t> </a:t>
            </a:r>
            <a:r>
              <a:rPr lang="en-US" sz="2800" dirty="0" smtClean="0">
                <a:latin typeface="Impact" pitchFamily="34" charset="0"/>
              </a:rPr>
              <a:t>2016</a:t>
            </a:r>
            <a:endParaRPr lang="en-US" sz="2800" dirty="0">
              <a:latin typeface="Impact" pitchFamily="34" charset="0"/>
            </a:endParaRPr>
          </a:p>
          <a:p>
            <a:pPr marL="350838" indent="-341313" algn="ctr" eaLnBrk="0" hangingPunct="0">
              <a:spcBef>
                <a:spcPct val="20000"/>
              </a:spcBef>
            </a:pPr>
            <a:endParaRPr lang="en-US" sz="2800" dirty="0">
              <a:latin typeface="Impact" pitchFamily="34" charset="0"/>
            </a:endParaRPr>
          </a:p>
        </p:txBody>
      </p:sp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88505387"/>
              </p:ext>
            </p:extLst>
          </p:nvPr>
        </p:nvGraphicFramePr>
        <p:xfrm>
          <a:off x="2514600" y="1905000"/>
          <a:ext cx="6477000" cy="4495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ChangeArrowheads="1"/>
          </p:cNvSpPr>
          <p:nvPr/>
        </p:nvSpPr>
        <p:spPr bwMode="auto">
          <a:xfrm>
            <a:off x="2743200" y="609600"/>
            <a:ext cx="60198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marL="350838" indent="-341313" algn="ctr" eaLnBrk="0" hangingPunct="0">
              <a:spcBef>
                <a:spcPct val="20000"/>
              </a:spcBef>
            </a:pP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>
                <a:latin typeface="Impact" pitchFamily="34" charset="0"/>
              </a:rPr>
              <a:t>Website </a:t>
            </a:r>
            <a:r>
              <a:rPr lang="en-US" sz="2800" dirty="0" smtClean="0">
                <a:latin typeface="Impact" pitchFamily="34" charset="0"/>
              </a:rPr>
              <a:t>Reports</a:t>
            </a:r>
          </a:p>
          <a:p>
            <a:pPr marL="350838" indent="-341313" algn="ctr" eaLnBrk="0" hangingPunct="0">
              <a:spcBef>
                <a:spcPct val="20000"/>
              </a:spcBef>
            </a:pPr>
            <a:r>
              <a:rPr lang="en-US" sz="2800" dirty="0" smtClean="0">
                <a:latin typeface="Impact" pitchFamily="34" charset="0"/>
              </a:rPr>
              <a:t>      </a:t>
            </a:r>
            <a:r>
              <a:rPr lang="en-US" sz="2800" dirty="0" smtClean="0">
                <a:latin typeface="Impact" pitchFamily="34" charset="0"/>
              </a:rPr>
              <a:t>June</a:t>
            </a:r>
            <a:r>
              <a:rPr lang="en-US" sz="2800" dirty="0" smtClean="0">
                <a:latin typeface="Impact" pitchFamily="34" charset="0"/>
              </a:rPr>
              <a:t> </a:t>
            </a:r>
            <a:r>
              <a:rPr lang="en-US" sz="2800" dirty="0" smtClean="0">
                <a:latin typeface="Impact" pitchFamily="34" charset="0"/>
              </a:rPr>
              <a:t>2016</a:t>
            </a:r>
            <a:endParaRPr lang="en-US" sz="2800" dirty="0">
              <a:latin typeface="Impact" pitchFamily="34" charset="0"/>
            </a:endParaRPr>
          </a:p>
          <a:p>
            <a:pPr marL="350838" indent="-341313" algn="ctr" eaLnBrk="0" hangingPunct="0">
              <a:spcBef>
                <a:spcPct val="20000"/>
              </a:spcBef>
            </a:pPr>
            <a:endParaRPr lang="en-US" sz="2800" dirty="0">
              <a:latin typeface="Impact" pitchFamily="34" charset="0"/>
            </a:endParaRPr>
          </a:p>
        </p:txBody>
      </p:sp>
      <p:sp>
        <p:nvSpPr>
          <p:cNvPr id="2051" name="Rectangle 3"/>
          <p:cNvSpPr>
            <a:spLocks noChangeArrowheads="1"/>
          </p:cNvSpPr>
          <p:nvPr/>
        </p:nvSpPr>
        <p:spPr bwMode="auto">
          <a:xfrm>
            <a:off x="2971800" y="2286000"/>
            <a:ext cx="5791200" cy="403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50838" indent="-341313" algn="l" eaLnBrk="0" hangingPunct="0">
              <a:spcBef>
                <a:spcPct val="20000"/>
              </a:spcBef>
            </a:pPr>
            <a:endParaRPr lang="en-US" sz="1800">
              <a:latin typeface="Verdana" pitchFamily="34" charset="0"/>
            </a:endParaRPr>
          </a:p>
          <a:p>
            <a:pPr marL="350838" indent="-341313" algn="l" eaLnBrk="0" hangingPunct="0">
              <a:spcBef>
                <a:spcPct val="20000"/>
              </a:spcBef>
              <a:buFontTx/>
              <a:buChar char="•"/>
            </a:pPr>
            <a:endParaRPr lang="en-US" sz="2000">
              <a:latin typeface="Verdana" pitchFamily="34" charset="0"/>
            </a:endParaRPr>
          </a:p>
        </p:txBody>
      </p:sp>
      <p:graphicFrame>
        <p:nvGraphicFramePr>
          <p:cNvPr id="6" name="Chart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14577786"/>
              </p:ext>
            </p:extLst>
          </p:nvPr>
        </p:nvGraphicFramePr>
        <p:xfrm>
          <a:off x="2511425" y="1752600"/>
          <a:ext cx="6483349" cy="479854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362826463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1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350838" indent="-341313">
              <a:spcBef>
                <a:spcPct val="20000"/>
              </a:spcBef>
            </a:pPr>
            <a:r>
              <a:rPr lang="en-US" sz="4000" dirty="0" smtClean="0">
                <a:solidFill>
                  <a:srgbClr val="FFCC66"/>
                </a:solidFill>
                <a:latin typeface="Impact" pitchFamily="34" charset="0"/>
              </a:rPr>
              <a:t/>
            </a:r>
            <a:br>
              <a:rPr lang="en-US" sz="4000" dirty="0" smtClean="0">
                <a:solidFill>
                  <a:srgbClr val="FFCC66"/>
                </a:solidFill>
                <a:latin typeface="Impact" pitchFamily="34" charset="0"/>
              </a:rPr>
            </a:br>
            <a:r>
              <a:rPr lang="en-US" sz="2800" dirty="0" smtClean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 smtClean="0">
                <a:latin typeface="Impact" pitchFamily="34" charset="0"/>
              </a:rPr>
              <a:t>AUXILIARYSERVICES</a:t>
            </a:r>
            <a:r>
              <a:rPr lang="en-US" sz="2800" dirty="0" smtClean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>
                <a:latin typeface="Impact" pitchFamily="34" charset="0"/>
              </a:rPr>
              <a:t>Website Reports</a:t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>
                <a:latin typeface="Impact" pitchFamily="34" charset="0"/>
              </a:rPr>
              <a:t>     </a:t>
            </a:r>
            <a:r>
              <a:rPr lang="en-US" sz="2800" dirty="0" smtClean="0">
                <a:latin typeface="Impact" pitchFamily="34" charset="0"/>
              </a:rPr>
              <a:t>June</a:t>
            </a:r>
            <a:r>
              <a:rPr lang="en-US" sz="2800" dirty="0" smtClean="0">
                <a:latin typeface="Impact" pitchFamily="34" charset="0"/>
              </a:rPr>
              <a:t> </a:t>
            </a:r>
            <a:r>
              <a:rPr lang="en-US" sz="2800" dirty="0" smtClean="0">
                <a:latin typeface="Impact" pitchFamily="34" charset="0"/>
              </a:rPr>
              <a:t>2016</a:t>
            </a:r>
            <a:r>
              <a:rPr lang="en-US" dirty="0">
                <a:latin typeface="Impact" pitchFamily="34" charset="0"/>
              </a:rPr>
              <a:t/>
            </a:r>
            <a:br>
              <a:rPr lang="en-US" dirty="0">
                <a:latin typeface="Impact" pitchFamily="34" charset="0"/>
              </a:rPr>
            </a:br>
            <a:endParaRPr lang="en-US" dirty="0"/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27389270"/>
              </p:ext>
            </p:extLst>
          </p:nvPr>
        </p:nvGraphicFramePr>
        <p:xfrm>
          <a:off x="2667000" y="1905000"/>
          <a:ext cx="6324600" cy="4724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521182579"/>
      </p:ext>
    </p:extLst>
  </p:cSld>
  <p:clrMapOvr>
    <a:masterClrMapping/>
  </p:clrMapOvr>
  <p:transition>
    <p:fad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ChangeArrowheads="1"/>
          </p:cNvSpPr>
          <p:nvPr/>
        </p:nvSpPr>
        <p:spPr bwMode="auto">
          <a:xfrm>
            <a:off x="2743200" y="609600"/>
            <a:ext cx="60198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marL="350838" indent="-341313" algn="ctr" eaLnBrk="0" hangingPunct="0">
              <a:spcBef>
                <a:spcPct val="20000"/>
              </a:spcBef>
            </a:pP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>
                <a:latin typeface="Impact" pitchFamily="34" charset="0"/>
              </a:rPr>
              <a:t>Website </a:t>
            </a:r>
            <a:r>
              <a:rPr lang="en-US" sz="2800" dirty="0" smtClean="0">
                <a:latin typeface="Impact" pitchFamily="34" charset="0"/>
              </a:rPr>
              <a:t>Reports</a:t>
            </a:r>
          </a:p>
          <a:p>
            <a:pPr marL="350838" indent="-341313" algn="ctr" eaLnBrk="0" hangingPunct="0">
              <a:spcBef>
                <a:spcPct val="20000"/>
              </a:spcBef>
            </a:pPr>
            <a:r>
              <a:rPr lang="en-US" sz="2800" dirty="0" smtClean="0">
                <a:latin typeface="Impact" pitchFamily="34" charset="0"/>
              </a:rPr>
              <a:t>      </a:t>
            </a:r>
            <a:r>
              <a:rPr lang="en-US" sz="2800" dirty="0" smtClean="0">
                <a:latin typeface="Impact" pitchFamily="34" charset="0"/>
              </a:rPr>
              <a:t>June</a:t>
            </a:r>
            <a:r>
              <a:rPr lang="en-US" sz="2800" dirty="0" smtClean="0">
                <a:latin typeface="Impact" pitchFamily="34" charset="0"/>
              </a:rPr>
              <a:t> </a:t>
            </a:r>
            <a:r>
              <a:rPr lang="en-US" sz="2800" dirty="0" smtClean="0">
                <a:latin typeface="Impact" pitchFamily="34" charset="0"/>
              </a:rPr>
              <a:t>2016</a:t>
            </a:r>
            <a:endParaRPr lang="en-US" sz="2800" dirty="0">
              <a:latin typeface="Impact" pitchFamily="34" charset="0"/>
            </a:endParaRPr>
          </a:p>
          <a:p>
            <a:pPr marL="350838" indent="-341313" algn="ctr" eaLnBrk="0" hangingPunct="0">
              <a:spcBef>
                <a:spcPct val="20000"/>
              </a:spcBef>
            </a:pPr>
            <a:endParaRPr lang="en-US" sz="2800" dirty="0">
              <a:latin typeface="Impact" pitchFamily="34" charset="0"/>
            </a:endParaRPr>
          </a:p>
        </p:txBody>
      </p:sp>
      <p:sp>
        <p:nvSpPr>
          <p:cNvPr id="2051" name="Rectangle 3"/>
          <p:cNvSpPr>
            <a:spLocks noChangeArrowheads="1"/>
          </p:cNvSpPr>
          <p:nvPr/>
        </p:nvSpPr>
        <p:spPr bwMode="auto">
          <a:xfrm>
            <a:off x="2971800" y="2286000"/>
            <a:ext cx="5791200" cy="403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50838" indent="-341313" algn="l" eaLnBrk="0" hangingPunct="0">
              <a:spcBef>
                <a:spcPct val="20000"/>
              </a:spcBef>
              <a:buFontTx/>
              <a:buChar char="•"/>
            </a:pPr>
            <a:endParaRPr lang="en-US" sz="2000">
              <a:latin typeface="Verdana" pitchFamily="34" charset="0"/>
            </a:endParaRPr>
          </a:p>
        </p:txBody>
      </p:sp>
      <p:graphicFrame>
        <p:nvGraphicFramePr>
          <p:cNvPr id="6" name="Chart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2332441"/>
              </p:ext>
            </p:extLst>
          </p:nvPr>
        </p:nvGraphicFramePr>
        <p:xfrm>
          <a:off x="2514600" y="1524000"/>
          <a:ext cx="6629400" cy="487885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1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>
          <a:xfrm>
            <a:off x="2743200" y="609600"/>
            <a:ext cx="6019800" cy="10668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Website Reports</a:t>
            </a:r>
            <a:br>
              <a:rPr lang="en-US" sz="2800" dirty="0" smtClean="0"/>
            </a:br>
            <a:r>
              <a:rPr lang="en-US" sz="2800" dirty="0" smtClean="0"/>
              <a:t>   </a:t>
            </a:r>
            <a:r>
              <a:rPr lang="en-US" sz="2800" dirty="0" smtClean="0">
                <a:latin typeface="Impact" pitchFamily="34" charset="0"/>
              </a:rPr>
              <a:t>June</a:t>
            </a:r>
            <a:r>
              <a:rPr lang="en-US" sz="2800" dirty="0" smtClean="0">
                <a:latin typeface="Impact" pitchFamily="34" charset="0"/>
              </a:rPr>
              <a:t> </a:t>
            </a:r>
            <a:r>
              <a:rPr lang="en-US" sz="2800" dirty="0" smtClean="0">
                <a:latin typeface="Impact" pitchFamily="34" charset="0"/>
              </a:rPr>
              <a:t>2016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34084809"/>
              </p:ext>
            </p:extLst>
          </p:nvPr>
        </p:nvGraphicFramePr>
        <p:xfrm>
          <a:off x="2590800" y="1447800"/>
          <a:ext cx="6449615" cy="526851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>
          <a:xfrm>
            <a:off x="2743200" y="457200"/>
            <a:ext cx="6019800" cy="12954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Website Reports</a:t>
            </a:r>
            <a:br>
              <a:rPr lang="en-US" sz="2800" dirty="0" smtClean="0"/>
            </a:br>
            <a:r>
              <a:rPr lang="en-US" sz="2800" dirty="0" smtClean="0">
                <a:latin typeface="Impact" pitchFamily="34" charset="0"/>
              </a:rPr>
              <a:t>June</a:t>
            </a:r>
            <a:r>
              <a:rPr lang="en-US" sz="2800" dirty="0" smtClean="0">
                <a:latin typeface="Impact" pitchFamily="34" charset="0"/>
              </a:rPr>
              <a:t> </a:t>
            </a:r>
            <a:r>
              <a:rPr lang="en-US" sz="2800" dirty="0" smtClean="0">
                <a:latin typeface="Impact" pitchFamily="34" charset="0"/>
              </a:rPr>
              <a:t>2016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2364476"/>
              </p:ext>
            </p:extLst>
          </p:nvPr>
        </p:nvGraphicFramePr>
        <p:xfrm>
          <a:off x="2743200" y="1600200"/>
          <a:ext cx="6172200" cy="4876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743200" y="533400"/>
            <a:ext cx="6019800" cy="12954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Website Reports</a:t>
            </a:r>
            <a:br>
              <a:rPr lang="en-US" sz="2800" dirty="0" smtClean="0"/>
            </a:br>
            <a:r>
              <a:rPr lang="en-US" sz="2800" dirty="0" smtClean="0">
                <a:latin typeface="Impact" pitchFamily="34" charset="0"/>
              </a:rPr>
              <a:t>June</a:t>
            </a:r>
            <a:r>
              <a:rPr lang="en-US" sz="2800" dirty="0" smtClean="0">
                <a:latin typeface="Impact" pitchFamily="34" charset="0"/>
              </a:rPr>
              <a:t> </a:t>
            </a:r>
            <a:r>
              <a:rPr lang="en-US" sz="2800" dirty="0" smtClean="0">
                <a:latin typeface="Impact" pitchFamily="34" charset="0"/>
              </a:rPr>
              <a:t>2016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7561801"/>
              </p:ext>
            </p:extLst>
          </p:nvPr>
        </p:nvGraphicFramePr>
        <p:xfrm>
          <a:off x="2819400" y="1752600"/>
          <a:ext cx="6019800" cy="4724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3"/>
          <p:cNvSpPr>
            <a:spLocks noChangeArrowheads="1"/>
          </p:cNvSpPr>
          <p:nvPr/>
        </p:nvSpPr>
        <p:spPr bwMode="auto">
          <a:xfrm>
            <a:off x="2971800" y="2133600"/>
            <a:ext cx="6019800" cy="403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50838" indent="-341313" algn="l" eaLnBrk="0" hangingPunct="0">
              <a:spcBef>
                <a:spcPct val="20000"/>
              </a:spcBef>
              <a:buFontTx/>
              <a:buChar char="•"/>
            </a:pPr>
            <a:r>
              <a:rPr lang="en-US" sz="2000" dirty="0">
                <a:latin typeface="Verdana" pitchFamily="34" charset="0"/>
              </a:rPr>
              <a:t>Service Desk Reports</a:t>
            </a:r>
          </a:p>
          <a:p>
            <a:pPr marL="350838" indent="-341313" algn="l" eaLnBrk="0" hangingPunct="0">
              <a:spcBef>
                <a:spcPct val="20000"/>
              </a:spcBef>
              <a:buFontTx/>
              <a:buChar char="•"/>
            </a:pPr>
            <a:endParaRPr lang="en-US" sz="2000" dirty="0">
              <a:latin typeface="Verdana" pitchFamily="34" charset="0"/>
            </a:endParaRPr>
          </a:p>
          <a:p>
            <a:pPr marL="350838" indent="-341313" algn="l" eaLnBrk="0" hangingPunct="0">
              <a:spcBef>
                <a:spcPct val="20000"/>
              </a:spcBef>
              <a:buFontTx/>
              <a:buChar char="•"/>
            </a:pPr>
            <a:r>
              <a:rPr lang="en-US" sz="2000" dirty="0">
                <a:latin typeface="Verdana" pitchFamily="34" charset="0"/>
              </a:rPr>
              <a:t>Aging Report</a:t>
            </a:r>
          </a:p>
          <a:p>
            <a:pPr marL="350838" indent="-341313" algn="l" eaLnBrk="0" hangingPunct="0">
              <a:spcBef>
                <a:spcPct val="20000"/>
              </a:spcBef>
            </a:pPr>
            <a:endParaRPr lang="en-US" sz="2000" dirty="0">
              <a:latin typeface="Verdana" pitchFamily="34" charset="0"/>
            </a:endParaRPr>
          </a:p>
          <a:p>
            <a:pPr marL="350838" indent="-341313" algn="l" eaLnBrk="0" hangingPunct="0">
              <a:spcBef>
                <a:spcPct val="20000"/>
              </a:spcBef>
              <a:buFontTx/>
              <a:buChar char="•"/>
            </a:pPr>
            <a:r>
              <a:rPr lang="en-US" sz="2000" dirty="0">
                <a:latin typeface="Verdana" pitchFamily="34" charset="0"/>
              </a:rPr>
              <a:t>Website Reports</a:t>
            </a:r>
          </a:p>
          <a:p>
            <a:pPr marL="350838" indent="-341313" algn="l" eaLnBrk="0" hangingPunct="0">
              <a:spcBef>
                <a:spcPct val="20000"/>
              </a:spcBef>
              <a:buFontTx/>
              <a:buChar char="•"/>
            </a:pPr>
            <a:endParaRPr lang="en-US" sz="2000" dirty="0">
              <a:latin typeface="Verdana" pitchFamily="34" charset="0"/>
            </a:endParaRPr>
          </a:p>
          <a:p>
            <a:pPr marL="350838" indent="-341313" algn="l" eaLnBrk="0" hangingPunct="0">
              <a:spcBef>
                <a:spcPct val="20000"/>
              </a:spcBef>
              <a:buFontTx/>
              <a:buChar char="•"/>
            </a:pPr>
            <a:r>
              <a:rPr lang="en-US" sz="2000" dirty="0">
                <a:latin typeface="Verdana" pitchFamily="34" charset="0"/>
              </a:rPr>
              <a:t>Email Campaign Reports</a:t>
            </a:r>
          </a:p>
          <a:p>
            <a:pPr marL="350838" indent="-341313" algn="l" eaLnBrk="0" hangingPunct="0">
              <a:spcBef>
                <a:spcPct val="20000"/>
              </a:spcBef>
              <a:buFontTx/>
              <a:buChar char="•"/>
            </a:pPr>
            <a:endParaRPr lang="en-US" sz="2000" dirty="0">
              <a:latin typeface="Verdana" pitchFamily="34" charset="0"/>
            </a:endParaRPr>
          </a:p>
          <a:p>
            <a:pPr marL="350838" indent="-341313" algn="l" eaLnBrk="0" hangingPunct="0">
              <a:spcBef>
                <a:spcPct val="20000"/>
              </a:spcBef>
              <a:buFontTx/>
              <a:buChar char="•"/>
            </a:pPr>
            <a:r>
              <a:rPr lang="en-US" sz="2000" dirty="0">
                <a:latin typeface="Verdana" pitchFamily="34" charset="0"/>
              </a:rPr>
              <a:t>Customer Satisfaction Report</a:t>
            </a:r>
          </a:p>
        </p:txBody>
      </p:sp>
      <p:sp>
        <p:nvSpPr>
          <p:cNvPr id="14339" name="Rectangle 2"/>
          <p:cNvSpPr>
            <a:spLocks noChangeArrowheads="1"/>
          </p:cNvSpPr>
          <p:nvPr/>
        </p:nvSpPr>
        <p:spPr bwMode="auto">
          <a:xfrm>
            <a:off x="2743200" y="228600"/>
            <a:ext cx="60198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en-US" sz="4400" dirty="0" smtClean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4400" dirty="0" smtClean="0">
                <a:latin typeface="Impact" pitchFamily="34" charset="0"/>
              </a:rPr>
              <a:t>AUXILIARY SERVICES</a:t>
            </a:r>
            <a:r>
              <a:rPr lang="en-US" sz="4400" dirty="0" smtClean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4400" dirty="0">
                <a:latin typeface="Impact" pitchFamily="34" charset="0"/>
              </a:rPr>
              <a:t/>
            </a:r>
            <a:br>
              <a:rPr lang="en-US" sz="4400" dirty="0">
                <a:latin typeface="Impact" pitchFamily="34" charset="0"/>
              </a:rPr>
            </a:br>
            <a:r>
              <a:rPr lang="en-US" sz="3200" dirty="0">
                <a:latin typeface="Impact" pitchFamily="34" charset="0"/>
              </a:rPr>
              <a:t>AGENDA</a:t>
            </a: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743200" y="457200"/>
            <a:ext cx="6019800" cy="12954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Website Reports</a:t>
            </a:r>
            <a:br>
              <a:rPr lang="en-US" sz="2800" dirty="0" smtClean="0"/>
            </a:br>
            <a:r>
              <a:rPr lang="en-US" sz="2800" dirty="0" smtClean="0"/>
              <a:t>June</a:t>
            </a:r>
            <a:r>
              <a:rPr lang="en-US" sz="2800" dirty="0" smtClean="0">
                <a:latin typeface="Impact" pitchFamily="34" charset="0"/>
              </a:rPr>
              <a:t> </a:t>
            </a:r>
            <a:r>
              <a:rPr lang="en-US" sz="2800" dirty="0" smtClean="0">
                <a:latin typeface="Impact" pitchFamily="34" charset="0"/>
              </a:rPr>
              <a:t>2016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525081"/>
              </p:ext>
            </p:extLst>
          </p:nvPr>
        </p:nvGraphicFramePr>
        <p:xfrm>
          <a:off x="2667000" y="1524000"/>
          <a:ext cx="6324600" cy="495572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87891847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743200" y="457200"/>
            <a:ext cx="6019800" cy="12954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Website Reports</a:t>
            </a:r>
            <a:br>
              <a:rPr lang="en-US" sz="2800" dirty="0" smtClean="0"/>
            </a:br>
            <a:r>
              <a:rPr lang="en-US" sz="2800" dirty="0" smtClean="0">
                <a:latin typeface="Impact" pitchFamily="34" charset="0"/>
              </a:rPr>
              <a:t>June</a:t>
            </a:r>
            <a:r>
              <a:rPr lang="en-US" sz="2800" dirty="0" smtClean="0">
                <a:latin typeface="Impact" pitchFamily="34" charset="0"/>
              </a:rPr>
              <a:t> </a:t>
            </a:r>
            <a:r>
              <a:rPr lang="en-US" sz="2800" dirty="0" smtClean="0">
                <a:latin typeface="Impact" pitchFamily="34" charset="0"/>
              </a:rPr>
              <a:t>2016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58058528"/>
              </p:ext>
            </p:extLst>
          </p:nvPr>
        </p:nvGraphicFramePr>
        <p:xfrm>
          <a:off x="2743200" y="1752600"/>
          <a:ext cx="6172200" cy="4648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84630355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>
          <a:xfrm>
            <a:off x="2895600" y="838200"/>
            <a:ext cx="6019800" cy="12192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Website Reports</a:t>
            </a:r>
            <a:br>
              <a:rPr lang="en-US" sz="2800" dirty="0" smtClean="0"/>
            </a:br>
            <a:r>
              <a:rPr lang="en-US" sz="2800" dirty="0" smtClean="0">
                <a:latin typeface="Impact" pitchFamily="34" charset="0"/>
              </a:rPr>
              <a:t>June</a:t>
            </a:r>
            <a:r>
              <a:rPr lang="en-US" sz="2800" dirty="0" smtClean="0">
                <a:solidFill>
                  <a:srgbClr val="FF0000"/>
                </a:solidFill>
                <a:latin typeface="Impact" pitchFamily="34" charset="0"/>
              </a:rPr>
              <a:t> </a:t>
            </a:r>
            <a:r>
              <a:rPr lang="en-US" sz="2800" dirty="0" smtClean="0">
                <a:latin typeface="Impact" pitchFamily="34" charset="0"/>
              </a:rPr>
              <a:t>2016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graphicFrame>
        <p:nvGraphicFramePr>
          <p:cNvPr id="6" name="Chart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83858497"/>
              </p:ext>
            </p:extLst>
          </p:nvPr>
        </p:nvGraphicFramePr>
        <p:xfrm>
          <a:off x="2743200" y="1828800"/>
          <a:ext cx="6248400" cy="4724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2743200" y="609600"/>
            <a:ext cx="6019800" cy="12954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Email Campaign Reports</a:t>
            </a:r>
            <a:br>
              <a:rPr lang="en-US" sz="2800" dirty="0" smtClean="0"/>
            </a:br>
            <a:r>
              <a:rPr lang="en-US" sz="2800" dirty="0" smtClean="0">
                <a:latin typeface="Impact" pitchFamily="34" charset="0"/>
              </a:rPr>
              <a:t>June</a:t>
            </a:r>
            <a:r>
              <a:rPr lang="en-US" sz="2800" dirty="0" smtClean="0">
                <a:latin typeface="Impact" pitchFamily="34" charset="0"/>
              </a:rPr>
              <a:t> </a:t>
            </a:r>
            <a:r>
              <a:rPr lang="en-US" sz="2800" dirty="0" smtClean="0">
                <a:latin typeface="Impact" pitchFamily="34" charset="0"/>
              </a:rPr>
              <a:t>2016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graphicFrame>
        <p:nvGraphicFramePr>
          <p:cNvPr id="6" name="Chart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72229535"/>
              </p:ext>
            </p:extLst>
          </p:nvPr>
        </p:nvGraphicFramePr>
        <p:xfrm>
          <a:off x="2819400" y="1752600"/>
          <a:ext cx="6113130" cy="4648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37227863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2743200" y="609600"/>
            <a:ext cx="6019800" cy="12954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Email Campaign Reports</a:t>
            </a:r>
            <a:br>
              <a:rPr lang="en-US" sz="2800" dirty="0" smtClean="0"/>
            </a:br>
            <a:r>
              <a:rPr lang="en-US" sz="2800" dirty="0" smtClean="0"/>
              <a:t>June</a:t>
            </a:r>
            <a:r>
              <a:rPr lang="en-US" sz="2800" dirty="0" smtClean="0"/>
              <a:t> </a:t>
            </a:r>
            <a:r>
              <a:rPr lang="en-US" sz="2800" dirty="0" smtClean="0">
                <a:latin typeface="Impact" pitchFamily="34" charset="0"/>
              </a:rPr>
              <a:t>2016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60517462"/>
              </p:ext>
            </p:extLst>
          </p:nvPr>
        </p:nvGraphicFramePr>
        <p:xfrm>
          <a:off x="2819400" y="2057400"/>
          <a:ext cx="6096000" cy="4419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41151816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2743200" y="609600"/>
            <a:ext cx="6019800" cy="12954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Email Campaign Reports</a:t>
            </a:r>
            <a:br>
              <a:rPr lang="en-US" sz="2800" dirty="0" smtClean="0"/>
            </a:br>
            <a:r>
              <a:rPr lang="en-US" sz="2800" dirty="0" smtClean="0">
                <a:latin typeface="Impact" pitchFamily="34" charset="0"/>
              </a:rPr>
              <a:t>June</a:t>
            </a:r>
            <a:r>
              <a:rPr lang="en-US" sz="2800" dirty="0" smtClean="0">
                <a:latin typeface="Impact" pitchFamily="34" charset="0"/>
              </a:rPr>
              <a:t> </a:t>
            </a:r>
            <a:r>
              <a:rPr lang="en-US" sz="2800" dirty="0">
                <a:latin typeface="Impact" pitchFamily="34" charset="0"/>
              </a:rPr>
              <a:t>2016</a:t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11054651"/>
              </p:ext>
            </p:extLst>
          </p:nvPr>
        </p:nvGraphicFramePr>
        <p:xfrm>
          <a:off x="2743200" y="1905000"/>
          <a:ext cx="6248400" cy="4648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5094329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2743200" y="609600"/>
            <a:ext cx="6019800" cy="12954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Email Campaign Reports</a:t>
            </a:r>
            <a:br>
              <a:rPr lang="en-US" sz="2800" dirty="0" smtClean="0"/>
            </a:br>
            <a:r>
              <a:rPr lang="en-US" sz="2800" dirty="0" smtClean="0">
                <a:latin typeface="Impact" pitchFamily="34" charset="0"/>
              </a:rPr>
              <a:t>June</a:t>
            </a:r>
            <a:r>
              <a:rPr lang="en-US" sz="2800" dirty="0" smtClean="0">
                <a:latin typeface="Impact" pitchFamily="34" charset="0"/>
              </a:rPr>
              <a:t> </a:t>
            </a:r>
            <a:r>
              <a:rPr lang="en-US" sz="2800" dirty="0">
                <a:latin typeface="Impact" pitchFamily="34" charset="0"/>
              </a:rPr>
              <a:t>2016</a:t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52739348"/>
              </p:ext>
            </p:extLst>
          </p:nvPr>
        </p:nvGraphicFramePr>
        <p:xfrm>
          <a:off x="2895600" y="1828800"/>
          <a:ext cx="6050378" cy="4724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95037043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3200" dirty="0">
                <a:latin typeface="Impact" pitchFamily="34" charset="0"/>
              </a:rPr>
              <a:t>AUXILIARYSERVICES</a:t>
            </a:r>
            <a:r>
              <a:rPr lang="en-US" sz="32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3200" dirty="0"/>
              <a:t/>
            </a:r>
            <a:br>
              <a:rPr lang="en-US" sz="3200" dirty="0"/>
            </a:br>
            <a:r>
              <a:rPr lang="en-US" sz="2800" dirty="0" smtClean="0"/>
              <a:t>Customer Satisfaction Report</a:t>
            </a:r>
            <a:r>
              <a:rPr lang="en-US" sz="4000" dirty="0"/>
              <a:t/>
            </a:r>
            <a:br>
              <a:rPr lang="en-US" sz="4000" dirty="0"/>
            </a:br>
            <a:r>
              <a:rPr lang="en-US" sz="2800" dirty="0" smtClean="0"/>
              <a:t>June</a:t>
            </a:r>
            <a:r>
              <a:rPr lang="en-US" sz="2800" dirty="0" smtClean="0"/>
              <a:t> </a:t>
            </a:r>
            <a:r>
              <a:rPr lang="en-US" sz="2800" dirty="0" smtClean="0"/>
              <a:t>2016</a:t>
            </a:r>
            <a:endParaRPr lang="en-US" sz="2800" dirty="0"/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92896478"/>
              </p:ext>
            </p:extLst>
          </p:nvPr>
        </p:nvGraphicFramePr>
        <p:xfrm>
          <a:off x="2819400" y="1981200"/>
          <a:ext cx="5943600" cy="4495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38698439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743200" y="2590800"/>
            <a:ext cx="6019800" cy="1295400"/>
          </a:xfrm>
        </p:spPr>
        <p:txBody>
          <a:bodyPr/>
          <a:lstStyle/>
          <a:p>
            <a:r>
              <a:rPr lang="en-US" sz="7200" dirty="0" smtClean="0"/>
              <a:t>Thank You !!</a:t>
            </a:r>
            <a:endParaRPr lang="en-US" sz="7200" dirty="0"/>
          </a:p>
        </p:txBody>
      </p:sp>
    </p:spTree>
    <p:extLst>
      <p:ext uri="{BB962C8B-B14F-4D97-AF65-F5344CB8AC3E}">
        <p14:creationId xmlns:p14="http://schemas.microsoft.com/office/powerpoint/2010/main" val="1114482407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ChangeArrowheads="1"/>
          </p:cNvSpPr>
          <p:nvPr/>
        </p:nvSpPr>
        <p:spPr bwMode="auto">
          <a:xfrm>
            <a:off x="2743200" y="152400"/>
            <a:ext cx="6019800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en-US" sz="2800" dirty="0" smtClean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 smtClean="0">
                <a:latin typeface="Impact" pitchFamily="34" charset="0"/>
              </a:rPr>
              <a:t>AUXILIARYSERVICES</a:t>
            </a:r>
            <a:r>
              <a:rPr lang="en-US" sz="2800" dirty="0" smtClean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>
                <a:latin typeface="Impact" pitchFamily="34" charset="0"/>
              </a:rPr>
              <a:t>Service Desk Reports</a:t>
            </a:r>
          </a:p>
          <a:p>
            <a:pPr algn="ctr"/>
            <a:r>
              <a:rPr lang="en-US" sz="2800" dirty="0" smtClean="0">
                <a:latin typeface="Impact" pitchFamily="34" charset="0"/>
              </a:rPr>
              <a:t>June</a:t>
            </a:r>
            <a:r>
              <a:rPr lang="en-US" sz="2800" dirty="0" smtClean="0">
                <a:latin typeface="Impact" pitchFamily="34" charset="0"/>
              </a:rPr>
              <a:t> </a:t>
            </a:r>
            <a:r>
              <a:rPr lang="en-US" sz="2800" dirty="0" smtClean="0">
                <a:latin typeface="Impact" pitchFamily="34" charset="0"/>
              </a:rPr>
              <a:t>2016</a:t>
            </a:r>
            <a:endParaRPr lang="en-US" sz="2800" dirty="0">
              <a:latin typeface="Impact" pitchFamily="34" charset="0"/>
            </a:endParaRPr>
          </a:p>
        </p:txBody>
      </p:sp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2971800" y="2057400"/>
            <a:ext cx="5791200" cy="426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 algn="l">
              <a:spcBef>
                <a:spcPct val="50000"/>
              </a:spcBef>
              <a:buFontTx/>
              <a:buChar char="•"/>
            </a:pPr>
            <a:endParaRPr lang="en-US" sz="1800">
              <a:latin typeface="Verdana" pitchFamily="34" charset="0"/>
            </a:endParaRPr>
          </a:p>
        </p:txBody>
      </p:sp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39134568"/>
              </p:ext>
            </p:extLst>
          </p:nvPr>
        </p:nvGraphicFramePr>
        <p:xfrm>
          <a:off x="2895600" y="1905000"/>
          <a:ext cx="5867400" cy="4343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ChangeArrowheads="1"/>
          </p:cNvSpPr>
          <p:nvPr/>
        </p:nvSpPr>
        <p:spPr bwMode="auto">
          <a:xfrm>
            <a:off x="2743200" y="152400"/>
            <a:ext cx="6019800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>
                <a:latin typeface="Impact" pitchFamily="34" charset="0"/>
              </a:rPr>
              <a:t>Service Desk Reports</a:t>
            </a:r>
          </a:p>
          <a:p>
            <a:pPr algn="ctr"/>
            <a:r>
              <a:rPr lang="en-US" sz="2800" dirty="0" smtClean="0">
                <a:latin typeface="Impact" pitchFamily="34" charset="0"/>
              </a:rPr>
              <a:t>June</a:t>
            </a:r>
            <a:r>
              <a:rPr lang="en-US" sz="2800" dirty="0" smtClean="0">
                <a:latin typeface="Impact" pitchFamily="34" charset="0"/>
              </a:rPr>
              <a:t> </a:t>
            </a:r>
            <a:r>
              <a:rPr lang="en-US" sz="2800" dirty="0" smtClean="0">
                <a:latin typeface="Impact" pitchFamily="34" charset="0"/>
              </a:rPr>
              <a:t>2016</a:t>
            </a:r>
            <a:endParaRPr lang="en-US" sz="2800" dirty="0">
              <a:latin typeface="Impact" pitchFamily="34" charset="0"/>
            </a:endParaRPr>
          </a:p>
        </p:txBody>
      </p:sp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2819400" y="1676400"/>
            <a:ext cx="6248400" cy="464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 algn="l">
              <a:spcBef>
                <a:spcPct val="50000"/>
              </a:spcBef>
              <a:buFontTx/>
              <a:buChar char="•"/>
            </a:pPr>
            <a:endParaRPr lang="en-US" sz="1800">
              <a:latin typeface="Verdana" pitchFamily="34" charset="0"/>
            </a:endParaRPr>
          </a:p>
        </p:txBody>
      </p:sp>
      <p:graphicFrame>
        <p:nvGraphicFramePr>
          <p:cNvPr id="7" name="Chart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24456812"/>
              </p:ext>
            </p:extLst>
          </p:nvPr>
        </p:nvGraphicFramePr>
        <p:xfrm>
          <a:off x="1570434" y="1524000"/>
          <a:ext cx="7573566" cy="4953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>
          <a:xfrm>
            <a:off x="2743200" y="609600"/>
            <a:ext cx="6019800" cy="12954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>
                <a:latin typeface="Impact" pitchFamily="34" charset="0"/>
              </a:rPr>
              <a:t>Service Desk Reports</a:t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 smtClean="0">
                <a:latin typeface="Impact" pitchFamily="34" charset="0"/>
              </a:rPr>
              <a:t>June </a:t>
            </a:r>
            <a:r>
              <a:rPr lang="en-US" sz="2800" dirty="0" smtClean="0">
                <a:latin typeface="Impact" pitchFamily="34" charset="0"/>
              </a:rPr>
              <a:t>2016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37708571"/>
              </p:ext>
            </p:extLst>
          </p:nvPr>
        </p:nvGraphicFramePr>
        <p:xfrm>
          <a:off x="2819400" y="1905000"/>
          <a:ext cx="6096000" cy="4191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ChangeArrowheads="1"/>
          </p:cNvSpPr>
          <p:nvPr/>
        </p:nvSpPr>
        <p:spPr bwMode="auto">
          <a:xfrm>
            <a:off x="2743200" y="304800"/>
            <a:ext cx="60198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>
                <a:latin typeface="Impact" pitchFamily="34" charset="0"/>
              </a:rPr>
              <a:t>Service Desk Reports</a:t>
            </a:r>
          </a:p>
          <a:p>
            <a:pPr algn="ctr"/>
            <a:r>
              <a:rPr lang="en-US" sz="2800" dirty="0" smtClean="0">
                <a:latin typeface="Impact" pitchFamily="34" charset="0"/>
              </a:rPr>
              <a:t>June</a:t>
            </a:r>
            <a:r>
              <a:rPr lang="en-US" sz="2800" dirty="0" smtClean="0">
                <a:latin typeface="Impact" pitchFamily="34" charset="0"/>
              </a:rPr>
              <a:t> </a:t>
            </a:r>
            <a:r>
              <a:rPr lang="en-US" sz="2800" dirty="0" smtClean="0">
                <a:latin typeface="Impact" pitchFamily="34" charset="0"/>
              </a:rPr>
              <a:t>2016</a:t>
            </a:r>
            <a:endParaRPr lang="en-US" sz="2800" dirty="0">
              <a:latin typeface="Impact" pitchFamily="34" charset="0"/>
            </a:endParaRPr>
          </a:p>
        </p:txBody>
      </p:sp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78771726"/>
              </p:ext>
            </p:extLst>
          </p:nvPr>
        </p:nvGraphicFramePr>
        <p:xfrm>
          <a:off x="2590800" y="1981200"/>
          <a:ext cx="6400800" cy="4267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ChangeArrowheads="1"/>
          </p:cNvSpPr>
          <p:nvPr/>
        </p:nvSpPr>
        <p:spPr bwMode="auto">
          <a:xfrm>
            <a:off x="2743200" y="304800"/>
            <a:ext cx="60198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>
                <a:latin typeface="Impact" pitchFamily="34" charset="0"/>
              </a:rPr>
              <a:t>Service Desk Reports</a:t>
            </a:r>
          </a:p>
          <a:p>
            <a:pPr algn="ctr"/>
            <a:r>
              <a:rPr lang="en-US" sz="2800" dirty="0" smtClean="0">
                <a:latin typeface="Impact" pitchFamily="34" charset="0"/>
              </a:rPr>
              <a:t>June </a:t>
            </a:r>
            <a:r>
              <a:rPr lang="en-US" sz="2800" dirty="0" smtClean="0">
                <a:latin typeface="Impact" pitchFamily="34" charset="0"/>
              </a:rPr>
              <a:t>2016</a:t>
            </a:r>
            <a:endParaRPr lang="en-US" sz="2800" dirty="0">
              <a:latin typeface="Impact" pitchFamily="34" charset="0"/>
            </a:endParaRPr>
          </a:p>
        </p:txBody>
      </p:sp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4743734"/>
              </p:ext>
            </p:extLst>
          </p:nvPr>
        </p:nvGraphicFramePr>
        <p:xfrm>
          <a:off x="2774092" y="1981200"/>
          <a:ext cx="6052751" cy="4267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ChangeArrowheads="1"/>
          </p:cNvSpPr>
          <p:nvPr/>
        </p:nvSpPr>
        <p:spPr bwMode="auto">
          <a:xfrm>
            <a:off x="2743200" y="304800"/>
            <a:ext cx="60198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>
                <a:latin typeface="Impact" pitchFamily="34" charset="0"/>
              </a:rPr>
              <a:t>Service Desk Reports</a:t>
            </a:r>
          </a:p>
          <a:p>
            <a:pPr algn="ctr"/>
            <a:r>
              <a:rPr lang="en-US" sz="2800" dirty="0" smtClean="0">
                <a:latin typeface="Impact" pitchFamily="34" charset="0"/>
              </a:rPr>
              <a:t>June</a:t>
            </a:r>
            <a:r>
              <a:rPr lang="en-US" sz="2800" dirty="0" smtClean="0">
                <a:latin typeface="Impact" pitchFamily="34" charset="0"/>
              </a:rPr>
              <a:t> </a:t>
            </a:r>
            <a:r>
              <a:rPr lang="en-US" sz="2800" dirty="0" smtClean="0">
                <a:latin typeface="Impact" pitchFamily="34" charset="0"/>
              </a:rPr>
              <a:t>2016</a:t>
            </a:r>
            <a:endParaRPr lang="en-US" sz="2800" dirty="0">
              <a:latin typeface="Impact" pitchFamily="34" charset="0"/>
            </a:endParaRPr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3428273"/>
              </p:ext>
            </p:extLst>
          </p:nvPr>
        </p:nvGraphicFramePr>
        <p:xfrm>
          <a:off x="2730843" y="2209800"/>
          <a:ext cx="6310313" cy="39647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84509007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ChangeArrowheads="1"/>
          </p:cNvSpPr>
          <p:nvPr/>
        </p:nvSpPr>
        <p:spPr bwMode="auto">
          <a:xfrm>
            <a:off x="2743200" y="304800"/>
            <a:ext cx="60198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>
                <a:latin typeface="Impact" pitchFamily="34" charset="0"/>
              </a:rPr>
              <a:t>Service Desk Reports</a:t>
            </a:r>
          </a:p>
          <a:p>
            <a:pPr algn="ctr"/>
            <a:r>
              <a:rPr lang="en-US" sz="2800" dirty="0" smtClean="0">
                <a:latin typeface="Impact" pitchFamily="34" charset="0"/>
              </a:rPr>
              <a:t>June</a:t>
            </a:r>
            <a:r>
              <a:rPr lang="en-US" sz="2800" dirty="0" smtClean="0">
                <a:latin typeface="Impact" pitchFamily="34" charset="0"/>
              </a:rPr>
              <a:t> </a:t>
            </a:r>
            <a:r>
              <a:rPr lang="en-US" sz="2800" dirty="0" smtClean="0">
                <a:latin typeface="Impact" pitchFamily="34" charset="0"/>
              </a:rPr>
              <a:t>2016</a:t>
            </a:r>
            <a:endParaRPr lang="en-US" sz="2800" dirty="0">
              <a:latin typeface="Impact" pitchFamily="34" charset="0"/>
            </a:endParaRPr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47398090"/>
              </p:ext>
            </p:extLst>
          </p:nvPr>
        </p:nvGraphicFramePr>
        <p:xfrm>
          <a:off x="2753497" y="1828800"/>
          <a:ext cx="6181045" cy="4267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25346582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lank Presentation">
  <a:themeElements>
    <a:clrScheme name="Blank Presentatio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Blank Presentation">
      <a:majorFont>
        <a:latin typeface="Impact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-96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-96" charset="-128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61694</TotalTime>
  <Words>511</Words>
  <Application>Microsoft Office PowerPoint</Application>
  <PresentationFormat>On-screen Show (4:3)</PresentationFormat>
  <Paragraphs>163</Paragraphs>
  <Slides>28</Slides>
  <Notes>19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29" baseType="lpstr">
      <vt:lpstr>Blank Presentation</vt:lpstr>
      <vt:lpstr>PowerPoint Presentation</vt:lpstr>
      <vt:lpstr>PowerPoint Presentation</vt:lpstr>
      <vt:lpstr>PowerPoint Presentation</vt:lpstr>
      <vt:lpstr>PowerPoint Presentation</vt:lpstr>
      <vt:lpstr>USCAUXILIARYSERVICESIT Service Desk Reports June 2016 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USCAUXILIARYSERVICESIT Website Reports      June 2016 </vt:lpstr>
      <vt:lpstr>PowerPoint Presentation</vt:lpstr>
      <vt:lpstr>USCAUXILIARYSERVICESIT Website Reports    June 2016  </vt:lpstr>
      <vt:lpstr>USCAUXILIARYSERVICESIT Website Reports June 2016  </vt:lpstr>
      <vt:lpstr>USCAUXILIARYSERVICESIT Website Reports June 2016  </vt:lpstr>
      <vt:lpstr>USCAUXILIARYSERVICESIT Website Reports June 2016  </vt:lpstr>
      <vt:lpstr>USCAUXILIARYSERVICESIT Website Reports June 2016  </vt:lpstr>
      <vt:lpstr>USCAUXILIARYSERVICESIT Website Reports June 2016  </vt:lpstr>
      <vt:lpstr>USCAUXILIARYSERVICESIT Email Campaign Reports June 2016  </vt:lpstr>
      <vt:lpstr>USCAUXILIARYSERVICESIT Email Campaign Reports June 2016  </vt:lpstr>
      <vt:lpstr>USCAUXILIARYSERVICESIT Email Campaign Reports June 2016  </vt:lpstr>
      <vt:lpstr>USCAUXILIARYSERVICESIT Email Campaign Reports June 2016  </vt:lpstr>
      <vt:lpstr>USCAUXILIARYSERVICESIT Customer Satisfaction Report June 2016</vt:lpstr>
      <vt:lpstr>Thank You !!</vt:lpstr>
    </vt:vector>
  </TitlesOfParts>
  <Company>University of Southern California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Headline</dc:title>
  <dc:creator>Surabhi Kakolu</dc:creator>
  <cp:lastModifiedBy>Edward Huang</cp:lastModifiedBy>
  <cp:revision>1254</cp:revision>
  <dcterms:created xsi:type="dcterms:W3CDTF">2005-12-19T17:55:46Z</dcterms:created>
  <dcterms:modified xsi:type="dcterms:W3CDTF">2016-07-05T20:49:01Z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0x0101003A82F1B946FE1A4A886DCC46C43CCB96</vt:lpwstr>
  </property>
</Properties>
</file>