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drawings/drawing1.xml" ContentType="application/vnd.openxmlformats-officedocument.drawingml.chartshapes+xml"/>
  <Override PartName="/ppt/charts/chart12.xml" ContentType="application/vnd.openxmlformats-officedocument.drawingml.chart+xml"/>
  <Override PartName="/ppt/drawings/drawing2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rawings/drawing3.xml" ContentType="application/vnd.openxmlformats-officedocument.drawingml.chartshapes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drawings/drawing4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20.xml" ContentType="application/vnd.openxmlformats-officedocument.drawingml.chart+xml"/>
  <Override PartName="/ppt/notesSlides/notesSlide16.xml" ContentType="application/vnd.openxmlformats-officedocument.presentationml.notesSlide+xml"/>
  <Override PartName="/ppt/charts/chart21.xml" ContentType="application/vnd.openxmlformats-officedocument.drawingml.chart+xml"/>
  <Override PartName="/ppt/notesSlides/notesSlide17.xml" ContentType="application/vnd.openxmlformats-officedocument.presentationml.notesSlide+xml"/>
  <Override PartName="/ppt/charts/chart22.xml" ContentType="application/vnd.openxmlformats-officedocument.drawingml.chart+xml"/>
  <Override PartName="/ppt/notesSlides/notesSlide18.xml" ContentType="application/vnd.openxmlformats-officedocument.presentationml.notesSlide+xml"/>
  <Override PartName="/ppt/charts/chart23.xml" ContentType="application/vnd.openxmlformats-officedocument.drawingml.chart+xml"/>
  <Override PartName="/ppt/notesSlides/notesSlide19.xml" ContentType="application/vnd.openxmlformats-officedocument.presentationml.notesSlide+xml"/>
  <Override PartName="/ppt/charts/chart24.xml" ContentType="application/vnd.openxmlformats-officedocument.drawingml.chart+xml"/>
  <Override PartName="/ppt/notesSlides/notesSlide20.xml" ContentType="application/vnd.openxmlformats-officedocument.presentationml.notesSlide+xml"/>
  <Override PartName="/ppt/charts/chart25.xml" ContentType="application/vnd.openxmlformats-officedocument.drawingml.chart+xml"/>
  <Override PartName="/ppt/notesSlides/notesSlide21.xml" ContentType="application/vnd.openxmlformats-officedocument.presentationml.notesSl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51" r:id="rId2"/>
    <p:sldId id="281" r:id="rId3"/>
    <p:sldId id="275" r:id="rId4"/>
    <p:sldId id="295" r:id="rId5"/>
    <p:sldId id="330" r:id="rId6"/>
    <p:sldId id="324" r:id="rId7"/>
    <p:sldId id="325" r:id="rId8"/>
    <p:sldId id="381" r:id="rId9"/>
    <p:sldId id="284" r:id="rId10"/>
    <p:sldId id="286" r:id="rId11"/>
    <p:sldId id="314" r:id="rId12"/>
    <p:sldId id="304" r:id="rId13"/>
    <p:sldId id="371" r:id="rId14"/>
    <p:sldId id="407" r:id="rId15"/>
    <p:sldId id="288" r:id="rId16"/>
    <p:sldId id="344" r:id="rId17"/>
    <p:sldId id="343" r:id="rId18"/>
    <p:sldId id="359" r:id="rId19"/>
    <p:sldId id="373" r:id="rId20"/>
    <p:sldId id="372" r:id="rId21"/>
    <p:sldId id="336" r:id="rId22"/>
    <p:sldId id="408" r:id="rId23"/>
    <p:sldId id="409" r:id="rId24"/>
    <p:sldId id="411" r:id="rId25"/>
    <p:sldId id="410" r:id="rId26"/>
    <p:sldId id="412" r:id="rId27"/>
    <p:sldId id="413" r:id="rId28"/>
    <p:sldId id="414" r:id="rId29"/>
    <p:sldId id="401" r:id="rId30"/>
    <p:sldId id="397" r:id="rId31"/>
  </p:sldIdLst>
  <p:sldSz cx="9144000" cy="6858000" type="screen4x3"/>
  <p:notesSz cx="7315200" cy="96012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Rounded MT Bold" pitchFamily="34" charset="0"/>
        <a:ea typeface="ＭＳ Ｐゴシック" pitchFamily="34" charset="-128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Rounded MT Bold" pitchFamily="34" charset="0"/>
        <a:ea typeface="ＭＳ Ｐゴシック" pitchFamily="34" charset="-128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Rounded MT Bold" pitchFamily="34" charset="0"/>
        <a:ea typeface="ＭＳ Ｐゴシック" pitchFamily="34" charset="-128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Rounded MT Bold" pitchFamily="34" charset="0"/>
        <a:ea typeface="ＭＳ Ｐゴシック" pitchFamily="34" charset="-128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Rounded MT Bold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Rounded MT Bold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Rounded MT Bold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Rounded MT Bold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Rounded MT Bold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1132"/>
    <a:srgbClr val="003399"/>
    <a:srgbClr val="AA0015"/>
    <a:srgbClr val="FFCC66"/>
    <a:srgbClr val="9C01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95" autoAdjust="0"/>
    <p:restoredTop sz="94660" autoAdjust="0"/>
  </p:normalViewPr>
  <p:slideViewPr>
    <p:cSldViewPr>
      <p:cViewPr varScale="1">
        <p:scale>
          <a:sx n="91" d="100"/>
          <a:sy n="91" d="100"/>
        </p:scale>
        <p:origin x="114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32"/>
    </p:cViewPr>
  </p:sorterViewPr>
  <p:notesViewPr>
    <p:cSldViewPr>
      <p:cViewPr>
        <p:scale>
          <a:sx n="80" d="100"/>
          <a:sy n="80" d="100"/>
        </p:scale>
        <p:origin x="-1944" y="-7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uxiliaries.usc.edu\fileshare\Central%20IT%20Home\Central%20IT%20Shared\Service%20Desk\OPS%20Report\2016\July%202016%20Ops%20Report\July_2016_Service_Desk_Report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auxiliaries.usc.edu\fileshare\Central%20IT%20Home\Central%20IT%20Shared\Service%20Desk\OPS%20Report\2016\July%202016%20Ops%20Report\July_2016_Website_Reports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auxiliaries.usc.edu\fileshare\Central%20IT%20Home\Central%20IT%20Shared\Service%20Desk\OPS%20Report\2016\July%202016%20Ops%20Report\July_2016_Website_Reports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auxiliaries.usc.edu\fileshare\Central%20IT%20Home\Central%20IT%20Shared\Service%20Desk\OPS%20Report\2016\July%202016%20Ops%20Report\July_2016_Website_Reports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auxiliaries.usc.edu\fileshare\Central%20IT%20Home\Central%20IT%20Shared\Service%20Desk\OPS%20Report\2016\July%202016%20Ops%20Report\July_2016_Website_Reports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auxiliaries.usc.edu\fileshare\Central%20IT%20Home\Central%20IT%20Shared\Service%20Desk\OPS%20Report\2016\July%202016%20Ops%20Report\July_2016_Website_Reports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auxiliaries.usc.edu\fileshare\Central%20IT%20Home\Central%20IT%20Shared\Service%20Desk\OPS%20Report\2016\July%202016%20Ops%20Report\July_2016_Website_Reports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auxiliaries.usc.edu\fileshare\Central%20IT%20Home\Central%20IT%20Shared\Service%20Desk\OPS%20Report\2016\July%202016%20Ops%20Report\July_2016_Website_Reports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auxiliaries.usc.edu\fileshare\Central%20IT%20Home\Central%20IT%20Shared\Service%20Desk\OPS%20Report\2016\July%202016%20Ops%20Report\July_2016_Website_Reports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auxiliaries.usc.edu\fileshare\Central%20IT%20Home\Central%20IT%20Shared\Service%20Desk\OPS%20Report\2016\July%202016%20Ops%20Report\July_2016_Website_Reports.xlsx" TargetMode="Externa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auxiliaries.usc.edu\fileshare\Central%20IT%20Home\Central%20IT%20Shared\Service%20Desk\OPS%20Report\2016\July%202016%20Ops%20Report\July_2016_TSP%20sta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auxiliaries.usc.edu\fileshare\Central%20IT%20Home\Central%20IT%20Shared\Service%20Desk\OPS%20Report\2016\July%202016%20Ops%20Report\July_2016_Service_Desk_Report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auxiliaries.usc.edu\fileshare\Central%20IT%20Home\Central%20IT%20Shared\Service%20Desk\OPS%20Report\2016\July%202016%20Ops%20Report\July_2016%20Exact%20Target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uxiliaries.usc.edu\fileshare\Central%20IT%20Home\Central%20IT%20Shared\Service%20Desk\OPS%20Report\2016\July%202016%20Ops%20Report\July_2016%20Exact%20Target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\\auxiliaries.usc.edu\fileshare\Central%20IT%20Home\Central%20IT%20Shared\Service%20Desk\OPS%20Report\2016\July%202016%20Ops%20Report\July_2016%20Exact%20Target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\\auxiliaries.usc.edu\fileshare\Central%20IT%20Home\Central%20IT%20Shared\Service%20Desk\OPS%20Report\2016\July%202016%20Ops%20Report\July_2016%20Exact%20Target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\\auxiliaries.usc.edu\fileshare\Central%20IT%20Home\Central%20IT%20Shared\Service%20Desk\OPS%20Report\2016\July%202016%20Ops%20Report\July_2016%20Customer%20Satisfaction%20Repor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auxiliaries.usc.edu\fileshare\Central%20IT%20Home\Central%20IT%20Shared\Service%20Desk\OPS%20Report\2016\July%202016%20Ops%20Report\July_2016_Service_Desk_Repor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auxiliaries.usc.edu\fileshare\Central%20IT%20Home\Central%20IT%20Shared\Service%20Desk\OPS%20Report\2016\July%202016%20Ops%20Report\July_2016_Aging_Report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auxiliaries.usc.edu\fileshare\Central%20IT%20Home\Central%20IT%20Shared\Service%20Desk\OPS%20Report\2016\July%202016%20Ops%20Report\July_2016%20Web%20Req%20Unit%20And%20Statu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auxiliaries.usc.edu\fileshare\Central%20IT%20Home\Central%20IT%20Shared\Service%20Desk\OPS%20Report\2016\July%202016%20Ops%20Report\July_2016%20Web%20Req%20Unit%20And%20Statu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auxiliaries.usc.edu\fileshare\Central%20IT%20Home\Central%20IT%20Shared\Service%20Desk\OPS%20Report\2016\July%202016%20Ops%20Report\July_2016_Website_Report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auxiliaries.usc.edu\fileshare\Central%20IT%20Home\Central%20IT%20Shared\Service%20Desk\OPS%20Report\2016\July%202016%20Ops%20Report\July_2016_Website_Report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auxiliaries.usc.edu\fileshare\Central%20IT%20Home\Central%20IT%20Shared\Service%20Desk\OPS%20Report\2016\July%202016%20Ops%20Report\July_2016_Website_Repor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Total New Requests</a:t>
            </a:r>
          </a:p>
        </c:rich>
      </c:tx>
      <c:layout>
        <c:manualLayout>
          <c:xMode val="edge"/>
          <c:yMode val="edge"/>
          <c:x val="0.34981028512120438"/>
          <c:y val="3.428571428571432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357425919960789"/>
          <c:y val="0.18285714285714302"/>
          <c:w val="0.81178782581896258"/>
          <c:h val="0.70000000000000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333399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'Issue Counts'!$B$26:$H$26</c:f>
              <c:numCache>
                <c:formatCode>mmm\-yy</c:formatCode>
                <c:ptCount val="7"/>
                <c:pt idx="0">
                  <c:v>42384</c:v>
                </c:pt>
                <c:pt idx="1">
                  <c:v>42415</c:v>
                </c:pt>
                <c:pt idx="2">
                  <c:v>42444</c:v>
                </c:pt>
                <c:pt idx="3">
                  <c:v>42475</c:v>
                </c:pt>
                <c:pt idx="4">
                  <c:v>42505</c:v>
                </c:pt>
                <c:pt idx="5">
                  <c:v>42536</c:v>
                </c:pt>
                <c:pt idx="6">
                  <c:v>42567</c:v>
                </c:pt>
              </c:numCache>
            </c:numRef>
          </c:cat>
          <c:val>
            <c:numRef>
              <c:f>'Issue Counts'!$B$27:$H$27</c:f>
              <c:numCache>
                <c:formatCode>0</c:formatCode>
                <c:ptCount val="7"/>
                <c:pt idx="0">
                  <c:v>713</c:v>
                </c:pt>
                <c:pt idx="1">
                  <c:v>790</c:v>
                </c:pt>
                <c:pt idx="2">
                  <c:v>927</c:v>
                </c:pt>
                <c:pt idx="3">
                  <c:v>881</c:v>
                </c:pt>
                <c:pt idx="4">
                  <c:v>886</c:v>
                </c:pt>
                <c:pt idx="5">
                  <c:v>786</c:v>
                </c:pt>
                <c:pt idx="6">
                  <c:v>637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26-4299-800C-AE260A479A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069312"/>
        <c:axId val="174534592"/>
      </c:barChart>
      <c:dateAx>
        <c:axId val="173069312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4534592"/>
        <c:crosses val="autoZero"/>
        <c:auto val="1"/>
        <c:lblOffset val="100"/>
        <c:baseTimeUnit val="months"/>
        <c:majorUnit val="1"/>
        <c:majorTimeUnit val="months"/>
        <c:minorUnit val="1"/>
        <c:minorTimeUnit val="months"/>
      </c:dateAx>
      <c:valAx>
        <c:axId val="17453459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Number of Requests</a:t>
                </a:r>
              </a:p>
            </c:rich>
          </c:tx>
          <c:layout>
            <c:manualLayout>
              <c:xMode val="edge"/>
              <c:yMode val="edge"/>
              <c:x val="3.0418250950570342E-2"/>
              <c:y val="0.36285714285714288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3069312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800" b="1" i="0" u="none" strike="noStrike" baseline="0">
                <a:effectLst/>
              </a:rPr>
              <a:t>July </a:t>
            </a:r>
            <a:r>
              <a:rPr lang="en-US"/>
              <a:t>2016 Traffic Sources - BU Main Sites</a:t>
            </a:r>
          </a:p>
        </c:rich>
      </c:tx>
      <c:layout>
        <c:manualLayout>
          <c:xMode val="edge"/>
          <c:yMode val="edge"/>
          <c:x val="0.21875008867134896"/>
          <c:y val="1.8006686858192641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491704565178512"/>
          <c:y val="0.16666708400211341"/>
          <c:w val="0.85508295434821491"/>
          <c:h val="0.517950014898877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'Traffic Sources'!$C$1</c:f>
              <c:strCache>
                <c:ptCount val="1"/>
                <c:pt idx="0">
                  <c:v>Search Engine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strRef>
              <c:f>'Traffic Sources'!$B$2:$B$8</c:f>
              <c:strCache>
                <c:ptCount val="7"/>
                <c:pt idx="0">
                  <c:v>aux.usc.edu</c:v>
                </c:pt>
                <c:pt idx="1">
                  <c:v>Bookstore</c:v>
                </c:pt>
                <c:pt idx="2">
                  <c:v>Housing</c:v>
                </c:pt>
                <c:pt idx="3">
                  <c:v>Hospitality</c:v>
                </c:pt>
                <c:pt idx="4">
                  <c:v>Transportation</c:v>
                </c:pt>
                <c:pt idx="5">
                  <c:v>BKS - Other</c:v>
                </c:pt>
                <c:pt idx="6">
                  <c:v>Coliseum</c:v>
                </c:pt>
              </c:strCache>
            </c:strRef>
          </c:cat>
          <c:val>
            <c:numRef>
              <c:f>'Traffic Sources'!$C$2:$C$8</c:f>
              <c:numCache>
                <c:formatCode>#,##0</c:formatCode>
                <c:ptCount val="7"/>
                <c:pt idx="0">
                  <c:v>732</c:v>
                </c:pt>
                <c:pt idx="1">
                  <c:v>14858</c:v>
                </c:pt>
                <c:pt idx="2" formatCode="General">
                  <c:v>23983</c:v>
                </c:pt>
                <c:pt idx="3">
                  <c:v>8193</c:v>
                </c:pt>
                <c:pt idx="4">
                  <c:v>26777</c:v>
                </c:pt>
                <c:pt idx="5">
                  <c:v>0</c:v>
                </c:pt>
                <c:pt idx="6">
                  <c:v>27777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88-4239-827A-C004DC76ACAC}"/>
            </c:ext>
          </c:extLst>
        </c:ser>
        <c:ser>
          <c:idx val="1"/>
          <c:order val="1"/>
          <c:tx>
            <c:strRef>
              <c:f>'Traffic Sources'!$D$1</c:f>
              <c:strCache>
                <c:ptCount val="1"/>
                <c:pt idx="0">
                  <c:v>Referring Sites</c:v>
                </c:pt>
              </c:strCache>
            </c:strRef>
          </c:tx>
          <c:spPr>
            <a:solidFill>
              <a:srgbClr val="333399"/>
            </a:solidFill>
            <a:ln w="25400">
              <a:noFill/>
            </a:ln>
          </c:spPr>
          <c:invertIfNegative val="0"/>
          <c:cat>
            <c:strRef>
              <c:f>'Traffic Sources'!$B$2:$B$8</c:f>
              <c:strCache>
                <c:ptCount val="7"/>
                <c:pt idx="0">
                  <c:v>aux.usc.edu</c:v>
                </c:pt>
                <c:pt idx="1">
                  <c:v>Bookstore</c:v>
                </c:pt>
                <c:pt idx="2">
                  <c:v>Housing</c:v>
                </c:pt>
                <c:pt idx="3">
                  <c:v>Hospitality</c:v>
                </c:pt>
                <c:pt idx="4">
                  <c:v>Transportation</c:v>
                </c:pt>
                <c:pt idx="5">
                  <c:v>BKS - Other</c:v>
                </c:pt>
                <c:pt idx="6">
                  <c:v>Coliseum</c:v>
                </c:pt>
              </c:strCache>
            </c:strRef>
          </c:cat>
          <c:val>
            <c:numRef>
              <c:f>'Traffic Sources'!$D$2:$D$8</c:f>
              <c:numCache>
                <c:formatCode>#,##0</c:formatCode>
                <c:ptCount val="7"/>
                <c:pt idx="0">
                  <c:v>153</c:v>
                </c:pt>
                <c:pt idx="1">
                  <c:v>1550</c:v>
                </c:pt>
                <c:pt idx="2">
                  <c:v>4724</c:v>
                </c:pt>
                <c:pt idx="3">
                  <c:v>1513</c:v>
                </c:pt>
                <c:pt idx="4">
                  <c:v>4184</c:v>
                </c:pt>
                <c:pt idx="5">
                  <c:v>0</c:v>
                </c:pt>
                <c:pt idx="6">
                  <c:v>6333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88-4239-827A-C004DC76ACAC}"/>
            </c:ext>
          </c:extLst>
        </c:ser>
        <c:ser>
          <c:idx val="2"/>
          <c:order val="2"/>
          <c:tx>
            <c:strRef>
              <c:f>'Traffic Sources'!$E$1</c:f>
              <c:strCache>
                <c:ptCount val="1"/>
                <c:pt idx="0">
                  <c:v>Direct Traffic</c:v>
                </c:pt>
              </c:strCache>
            </c:strRef>
          </c:tx>
          <c:spPr>
            <a:solidFill>
              <a:srgbClr val="008000"/>
            </a:solidFill>
            <a:ln w="25400">
              <a:noFill/>
            </a:ln>
          </c:spPr>
          <c:invertIfNegative val="0"/>
          <c:cat>
            <c:strRef>
              <c:f>'Traffic Sources'!$B$2:$B$8</c:f>
              <c:strCache>
                <c:ptCount val="7"/>
                <c:pt idx="0">
                  <c:v>aux.usc.edu</c:v>
                </c:pt>
                <c:pt idx="1">
                  <c:v>Bookstore</c:v>
                </c:pt>
                <c:pt idx="2">
                  <c:v>Housing</c:v>
                </c:pt>
                <c:pt idx="3">
                  <c:v>Hospitality</c:v>
                </c:pt>
                <c:pt idx="4">
                  <c:v>Transportation</c:v>
                </c:pt>
                <c:pt idx="5">
                  <c:v>BKS - Other</c:v>
                </c:pt>
                <c:pt idx="6">
                  <c:v>Coliseum</c:v>
                </c:pt>
              </c:strCache>
            </c:strRef>
          </c:cat>
          <c:val>
            <c:numRef>
              <c:f>'Traffic Sources'!$E$2:$E$8</c:f>
              <c:numCache>
                <c:formatCode>#,##0</c:formatCode>
                <c:ptCount val="7"/>
                <c:pt idx="0">
                  <c:v>64</c:v>
                </c:pt>
                <c:pt idx="1">
                  <c:v>3168</c:v>
                </c:pt>
                <c:pt idx="2">
                  <c:v>4093</c:v>
                </c:pt>
                <c:pt idx="3">
                  <c:v>1512</c:v>
                </c:pt>
                <c:pt idx="4">
                  <c:v>6940</c:v>
                </c:pt>
                <c:pt idx="5">
                  <c:v>0</c:v>
                </c:pt>
                <c:pt idx="6">
                  <c:v>7779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88-4239-827A-C004DC76ACAC}"/>
            </c:ext>
          </c:extLst>
        </c:ser>
        <c:ser>
          <c:idx val="3"/>
          <c:order val="3"/>
          <c:tx>
            <c:strRef>
              <c:f>'Traffic Sources'!$F$1</c:f>
              <c:strCache>
                <c:ptCount val="1"/>
                <c:pt idx="0">
                  <c:v>Campaigns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'Traffic Sources'!$B$2:$B$8</c:f>
              <c:strCache>
                <c:ptCount val="7"/>
                <c:pt idx="0">
                  <c:v>aux.usc.edu</c:v>
                </c:pt>
                <c:pt idx="1">
                  <c:v>Bookstore</c:v>
                </c:pt>
                <c:pt idx="2">
                  <c:v>Housing</c:v>
                </c:pt>
                <c:pt idx="3">
                  <c:v>Hospitality</c:v>
                </c:pt>
                <c:pt idx="4">
                  <c:v>Transportation</c:v>
                </c:pt>
                <c:pt idx="5">
                  <c:v>BKS - Other</c:v>
                </c:pt>
                <c:pt idx="6">
                  <c:v>Coliseum</c:v>
                </c:pt>
              </c:strCache>
            </c:strRef>
          </c:cat>
          <c:val>
            <c:numRef>
              <c:f>'Traffic Sources'!$F$2:$F$8</c:f>
              <c:numCache>
                <c:formatCode>#,##0</c:formatCode>
                <c:ptCount val="7"/>
                <c:pt idx="0">
                  <c:v>6</c:v>
                </c:pt>
                <c:pt idx="1">
                  <c:v>7168</c:v>
                </c:pt>
                <c:pt idx="2">
                  <c:v>340</c:v>
                </c:pt>
                <c:pt idx="3">
                  <c:v>50</c:v>
                </c:pt>
                <c:pt idx="4">
                  <c:v>336</c:v>
                </c:pt>
                <c:pt idx="5">
                  <c:v>0</c:v>
                </c:pt>
                <c:pt idx="6">
                  <c:v>1512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A88-4239-827A-C004DC76AC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168640"/>
        <c:axId val="79512704"/>
      </c:barChart>
      <c:catAx>
        <c:axId val="77168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79512704"/>
        <c:crosses val="autoZero"/>
        <c:auto val="1"/>
        <c:lblAlgn val="ctr"/>
        <c:lblOffset val="100"/>
        <c:noMultiLvlLbl val="0"/>
      </c:catAx>
      <c:valAx>
        <c:axId val="79512704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7716864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dTable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800" b="1" i="0" u="none" strike="noStrike" baseline="0">
                <a:effectLst/>
              </a:rPr>
              <a:t>July </a:t>
            </a:r>
            <a:r>
              <a:rPr lang="en-US"/>
              <a:t>2016 Traffic Sources - HSP Micro Sites </a:t>
            </a:r>
          </a:p>
        </c:rich>
      </c:tx>
      <c:layout>
        <c:manualLayout>
          <c:xMode val="edge"/>
          <c:yMode val="edge"/>
          <c:x val="0.17311274834902921"/>
          <c:y val="4.023018674389840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6545441968947289"/>
          <c:y val="0.1982764184750429"/>
          <c:w val="0.83454558031052717"/>
          <c:h val="0.399426408232334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'Traffic Sources'!$C$13</c:f>
              <c:strCache>
                <c:ptCount val="1"/>
                <c:pt idx="0">
                  <c:v>Search Engine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strRef>
              <c:f>'Traffic Sources'!$B$14:$B$21</c:f>
              <c:strCache>
                <c:ptCount val="8"/>
                <c:pt idx="0">
                  <c:v>McKays</c:v>
                </c:pt>
                <c:pt idx="1">
                  <c:v>The Lab</c:v>
                </c:pt>
                <c:pt idx="2">
                  <c:v>Moreton Fig</c:v>
                </c:pt>
                <c:pt idx="3">
                  <c:v>Weddings at USC</c:v>
                </c:pt>
                <c:pt idx="4">
                  <c:v>Rosso Oro's Pizzeria</c:v>
                </c:pt>
                <c:pt idx="5">
                  <c:v>Seeds Marketplace</c:v>
                </c:pt>
                <c:pt idx="6">
                  <c:v>Traditions</c:v>
                </c:pt>
                <c:pt idx="7">
                  <c:v>The Edmondson</c:v>
                </c:pt>
              </c:strCache>
            </c:strRef>
          </c:cat>
          <c:val>
            <c:numRef>
              <c:f>'Traffic Sources'!$C$14:$C$21</c:f>
              <c:numCache>
                <c:formatCode>#,##0</c:formatCode>
                <c:ptCount val="8"/>
                <c:pt idx="0">
                  <c:v>493</c:v>
                </c:pt>
                <c:pt idx="1">
                  <c:v>981</c:v>
                </c:pt>
                <c:pt idx="2">
                  <c:v>451</c:v>
                </c:pt>
                <c:pt idx="3">
                  <c:v>0</c:v>
                </c:pt>
                <c:pt idx="4">
                  <c:v>220</c:v>
                </c:pt>
                <c:pt idx="5">
                  <c:v>240</c:v>
                </c:pt>
                <c:pt idx="6">
                  <c:v>147</c:v>
                </c:pt>
                <c:pt idx="7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8E-4C3D-94A1-E5E6D4B29732}"/>
            </c:ext>
          </c:extLst>
        </c:ser>
        <c:ser>
          <c:idx val="1"/>
          <c:order val="1"/>
          <c:tx>
            <c:strRef>
              <c:f>'Traffic Sources'!$D$13</c:f>
              <c:strCache>
                <c:ptCount val="1"/>
                <c:pt idx="0">
                  <c:v>Referring Sites</c:v>
                </c:pt>
              </c:strCache>
            </c:strRef>
          </c:tx>
          <c:spPr>
            <a:solidFill>
              <a:srgbClr val="333399"/>
            </a:solidFill>
            <a:ln w="25400">
              <a:noFill/>
            </a:ln>
          </c:spPr>
          <c:invertIfNegative val="0"/>
          <c:cat>
            <c:strRef>
              <c:f>'Traffic Sources'!$B$14:$B$21</c:f>
              <c:strCache>
                <c:ptCount val="8"/>
                <c:pt idx="0">
                  <c:v>McKays</c:v>
                </c:pt>
                <c:pt idx="1">
                  <c:v>The Lab</c:v>
                </c:pt>
                <c:pt idx="2">
                  <c:v>Moreton Fig</c:v>
                </c:pt>
                <c:pt idx="3">
                  <c:v>Weddings at USC</c:v>
                </c:pt>
                <c:pt idx="4">
                  <c:v>Rosso Oro's Pizzeria</c:v>
                </c:pt>
                <c:pt idx="5">
                  <c:v>Seeds Marketplace</c:v>
                </c:pt>
                <c:pt idx="6">
                  <c:v>Traditions</c:v>
                </c:pt>
                <c:pt idx="7">
                  <c:v>The Edmondson</c:v>
                </c:pt>
              </c:strCache>
            </c:strRef>
          </c:cat>
          <c:val>
            <c:numRef>
              <c:f>'Traffic Sources'!$D$14:$D$21</c:f>
              <c:numCache>
                <c:formatCode>#,##0</c:formatCode>
                <c:ptCount val="8"/>
                <c:pt idx="0">
                  <c:v>1069</c:v>
                </c:pt>
                <c:pt idx="1">
                  <c:v>165</c:v>
                </c:pt>
                <c:pt idx="2">
                  <c:v>272</c:v>
                </c:pt>
                <c:pt idx="3">
                  <c:v>0</c:v>
                </c:pt>
                <c:pt idx="4">
                  <c:v>39</c:v>
                </c:pt>
                <c:pt idx="5">
                  <c:v>223</c:v>
                </c:pt>
                <c:pt idx="6">
                  <c:v>113</c:v>
                </c:pt>
                <c:pt idx="7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8E-4C3D-94A1-E5E6D4B29732}"/>
            </c:ext>
          </c:extLst>
        </c:ser>
        <c:ser>
          <c:idx val="2"/>
          <c:order val="2"/>
          <c:tx>
            <c:strRef>
              <c:f>'Traffic Sources'!$E$13</c:f>
              <c:strCache>
                <c:ptCount val="1"/>
                <c:pt idx="0">
                  <c:v>Direct Traffic</c:v>
                </c:pt>
              </c:strCache>
            </c:strRef>
          </c:tx>
          <c:spPr>
            <a:solidFill>
              <a:srgbClr val="008000"/>
            </a:solidFill>
            <a:ln w="25400">
              <a:noFill/>
            </a:ln>
          </c:spPr>
          <c:invertIfNegative val="0"/>
          <c:cat>
            <c:strRef>
              <c:f>'Traffic Sources'!$B$14:$B$21</c:f>
              <c:strCache>
                <c:ptCount val="8"/>
                <c:pt idx="0">
                  <c:v>McKays</c:v>
                </c:pt>
                <c:pt idx="1">
                  <c:v>The Lab</c:v>
                </c:pt>
                <c:pt idx="2">
                  <c:v>Moreton Fig</c:v>
                </c:pt>
                <c:pt idx="3">
                  <c:v>Weddings at USC</c:v>
                </c:pt>
                <c:pt idx="4">
                  <c:v>Rosso Oro's Pizzeria</c:v>
                </c:pt>
                <c:pt idx="5">
                  <c:v>Seeds Marketplace</c:v>
                </c:pt>
                <c:pt idx="6">
                  <c:v>Traditions</c:v>
                </c:pt>
                <c:pt idx="7">
                  <c:v>The Edmondson</c:v>
                </c:pt>
              </c:strCache>
            </c:strRef>
          </c:cat>
          <c:val>
            <c:numRef>
              <c:f>'Traffic Sources'!$E$14:$E$21</c:f>
              <c:numCache>
                <c:formatCode>#,##0</c:formatCode>
                <c:ptCount val="8"/>
                <c:pt idx="0">
                  <c:v>111</c:v>
                </c:pt>
                <c:pt idx="1">
                  <c:v>115</c:v>
                </c:pt>
                <c:pt idx="2">
                  <c:v>89</c:v>
                </c:pt>
                <c:pt idx="3">
                  <c:v>0</c:v>
                </c:pt>
                <c:pt idx="4">
                  <c:v>85</c:v>
                </c:pt>
                <c:pt idx="5">
                  <c:v>65</c:v>
                </c:pt>
                <c:pt idx="6">
                  <c:v>23</c:v>
                </c:pt>
                <c:pt idx="7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8E-4C3D-94A1-E5E6D4B29732}"/>
            </c:ext>
          </c:extLst>
        </c:ser>
        <c:ser>
          <c:idx val="3"/>
          <c:order val="3"/>
          <c:tx>
            <c:strRef>
              <c:f>'Traffic Sources'!$F$13</c:f>
              <c:strCache>
                <c:ptCount val="1"/>
                <c:pt idx="0">
                  <c:v>Campaigns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'Traffic Sources'!$B$14:$B$21</c:f>
              <c:strCache>
                <c:ptCount val="8"/>
                <c:pt idx="0">
                  <c:v>McKays</c:v>
                </c:pt>
                <c:pt idx="1">
                  <c:v>The Lab</c:v>
                </c:pt>
                <c:pt idx="2">
                  <c:v>Moreton Fig</c:v>
                </c:pt>
                <c:pt idx="3">
                  <c:v>Weddings at USC</c:v>
                </c:pt>
                <c:pt idx="4">
                  <c:v>Rosso Oro's Pizzeria</c:v>
                </c:pt>
                <c:pt idx="5">
                  <c:v>Seeds Marketplace</c:v>
                </c:pt>
                <c:pt idx="6">
                  <c:v>Traditions</c:v>
                </c:pt>
                <c:pt idx="7">
                  <c:v>The Edmondson</c:v>
                </c:pt>
              </c:strCache>
            </c:strRef>
          </c:cat>
          <c:val>
            <c:numRef>
              <c:f>'Traffic Sources'!$F$14:$F$21</c:f>
              <c:numCache>
                <c:formatCode>#,##0</c:formatCode>
                <c:ptCount val="8"/>
                <c:pt idx="0">
                  <c:v>23</c:v>
                </c:pt>
                <c:pt idx="1">
                  <c:v>34</c:v>
                </c:pt>
                <c:pt idx="2">
                  <c:v>14</c:v>
                </c:pt>
                <c:pt idx="3">
                  <c:v>0</c:v>
                </c:pt>
                <c:pt idx="4">
                  <c:v>4</c:v>
                </c:pt>
                <c:pt idx="5">
                  <c:v>2</c:v>
                </c:pt>
                <c:pt idx="6">
                  <c:v>8</c:v>
                </c:pt>
                <c:pt idx="7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8E-4C3D-94A1-E5E6D4B297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170688"/>
        <c:axId val="79515008"/>
      </c:barChart>
      <c:catAx>
        <c:axId val="77170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79515008"/>
        <c:crosses val="autoZero"/>
        <c:auto val="1"/>
        <c:lblAlgn val="ctr"/>
        <c:lblOffset val="100"/>
        <c:noMultiLvlLbl val="0"/>
      </c:catAx>
      <c:valAx>
        <c:axId val="79515008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7717068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dTable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800" b="1" i="0" u="none" strike="noStrike" baseline="0">
                <a:effectLst/>
              </a:rPr>
              <a:t>July 2016 </a:t>
            </a:r>
            <a:r>
              <a:rPr lang="en-US"/>
              <a:t>Traffic Sources - Other Sites </a:t>
            </a:r>
          </a:p>
        </c:rich>
      </c:tx>
      <c:layout>
        <c:manualLayout>
          <c:xMode val="edge"/>
          <c:yMode val="edge"/>
          <c:x val="0.21875003631926138"/>
          <c:y val="3.819446987731184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959984690006798"/>
          <c:y val="0.20639534883720997"/>
          <c:w val="0.81925297059949265"/>
          <c:h val="0.363372093023257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'Traffic Sources'!$C$23</c:f>
              <c:strCache>
                <c:ptCount val="1"/>
                <c:pt idx="0">
                  <c:v>Search Engine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strRef>
              <c:f>'Traffic Sources'!$B$25:$B$29</c:f>
              <c:strCache>
                <c:ptCount val="5"/>
                <c:pt idx="0">
                  <c:v>Figueroa Press</c:v>
                </c:pt>
                <c:pt idx="1">
                  <c:v>Gamble-house Store</c:v>
                </c:pt>
                <c:pt idx="2">
                  <c:v>Weddings at USC</c:v>
                </c:pt>
                <c:pt idx="3">
                  <c:v>USC Radisson Event</c:v>
                </c:pt>
                <c:pt idx="4">
                  <c:v>Custom-publishing</c:v>
                </c:pt>
              </c:strCache>
            </c:strRef>
          </c:cat>
          <c:val>
            <c:numRef>
              <c:f>'Traffic Sources'!$C$25:$C$29</c:f>
              <c:numCache>
                <c:formatCode>#,##0</c:formatCode>
                <c:ptCount val="5"/>
                <c:pt idx="0">
                  <c:v>46</c:v>
                </c:pt>
                <c:pt idx="1">
                  <c:v>51</c:v>
                </c:pt>
                <c:pt idx="2">
                  <c:v>0</c:v>
                </c:pt>
                <c:pt idx="3">
                  <c:v>33</c:v>
                </c:pt>
                <c:pt idx="4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F1-4E44-A792-D6FE7C3E5106}"/>
            </c:ext>
          </c:extLst>
        </c:ser>
        <c:ser>
          <c:idx val="1"/>
          <c:order val="1"/>
          <c:tx>
            <c:strRef>
              <c:f>'Traffic Sources'!$D$23</c:f>
              <c:strCache>
                <c:ptCount val="1"/>
                <c:pt idx="0">
                  <c:v>Referring Sites</c:v>
                </c:pt>
              </c:strCache>
            </c:strRef>
          </c:tx>
          <c:spPr>
            <a:solidFill>
              <a:srgbClr val="333399"/>
            </a:solidFill>
            <a:ln w="25400">
              <a:noFill/>
            </a:ln>
          </c:spPr>
          <c:invertIfNegative val="0"/>
          <c:cat>
            <c:strRef>
              <c:f>'Traffic Sources'!$B$25:$B$29</c:f>
              <c:strCache>
                <c:ptCount val="5"/>
                <c:pt idx="0">
                  <c:v>Figueroa Press</c:v>
                </c:pt>
                <c:pt idx="1">
                  <c:v>Gamble-house Store</c:v>
                </c:pt>
                <c:pt idx="2">
                  <c:v>Weddings at USC</c:v>
                </c:pt>
                <c:pt idx="3">
                  <c:v>USC Radisson Event</c:v>
                </c:pt>
                <c:pt idx="4">
                  <c:v>Custom-publishing</c:v>
                </c:pt>
              </c:strCache>
            </c:strRef>
          </c:cat>
          <c:val>
            <c:numRef>
              <c:f>'Traffic Sources'!$D$25:$D$29</c:f>
              <c:numCache>
                <c:formatCode>#,##0</c:formatCode>
                <c:ptCount val="5"/>
                <c:pt idx="0">
                  <c:v>9</c:v>
                </c:pt>
                <c:pt idx="1">
                  <c:v>121</c:v>
                </c:pt>
                <c:pt idx="2">
                  <c:v>0</c:v>
                </c:pt>
                <c:pt idx="3">
                  <c:v>13</c:v>
                </c:pt>
                <c:pt idx="4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F1-4E44-A792-D6FE7C3E5106}"/>
            </c:ext>
          </c:extLst>
        </c:ser>
        <c:ser>
          <c:idx val="2"/>
          <c:order val="2"/>
          <c:tx>
            <c:strRef>
              <c:f>'Traffic Sources'!$E$23</c:f>
              <c:strCache>
                <c:ptCount val="1"/>
                <c:pt idx="0">
                  <c:v>Direct Traffic</c:v>
                </c:pt>
              </c:strCache>
            </c:strRef>
          </c:tx>
          <c:spPr>
            <a:solidFill>
              <a:srgbClr val="008000"/>
            </a:solidFill>
            <a:ln w="25400">
              <a:noFill/>
            </a:ln>
          </c:spPr>
          <c:invertIfNegative val="0"/>
          <c:cat>
            <c:strRef>
              <c:f>'Traffic Sources'!$B$25:$B$29</c:f>
              <c:strCache>
                <c:ptCount val="5"/>
                <c:pt idx="0">
                  <c:v>Figueroa Press</c:v>
                </c:pt>
                <c:pt idx="1">
                  <c:v>Gamble-house Store</c:v>
                </c:pt>
                <c:pt idx="2">
                  <c:v>Weddings at USC</c:v>
                </c:pt>
                <c:pt idx="3">
                  <c:v>USC Radisson Event</c:v>
                </c:pt>
                <c:pt idx="4">
                  <c:v>Custom-publishing</c:v>
                </c:pt>
              </c:strCache>
            </c:strRef>
          </c:cat>
          <c:val>
            <c:numRef>
              <c:f>'Traffic Sources'!$E$25:$E$29</c:f>
              <c:numCache>
                <c:formatCode>#,##0</c:formatCode>
                <c:ptCount val="5"/>
                <c:pt idx="0">
                  <c:v>24</c:v>
                </c:pt>
                <c:pt idx="1">
                  <c:v>25</c:v>
                </c:pt>
                <c:pt idx="2">
                  <c:v>0</c:v>
                </c:pt>
                <c:pt idx="3">
                  <c:v>11</c:v>
                </c:pt>
                <c:pt idx="4">
                  <c:v>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F1-4E44-A792-D6FE7C3E5106}"/>
            </c:ext>
          </c:extLst>
        </c:ser>
        <c:ser>
          <c:idx val="3"/>
          <c:order val="3"/>
          <c:tx>
            <c:strRef>
              <c:f>'Traffic Sources'!$F$23</c:f>
              <c:strCache>
                <c:ptCount val="1"/>
                <c:pt idx="0">
                  <c:v>Campaigns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'Traffic Sources'!$B$25:$B$29</c:f>
              <c:strCache>
                <c:ptCount val="5"/>
                <c:pt idx="0">
                  <c:v>Figueroa Press</c:v>
                </c:pt>
                <c:pt idx="1">
                  <c:v>Gamble-house Store</c:v>
                </c:pt>
                <c:pt idx="2">
                  <c:v>Weddings at USC</c:v>
                </c:pt>
                <c:pt idx="3">
                  <c:v>USC Radisson Event</c:v>
                </c:pt>
                <c:pt idx="4">
                  <c:v>Custom-publishing</c:v>
                </c:pt>
              </c:strCache>
            </c:strRef>
          </c:cat>
          <c:val>
            <c:numRef>
              <c:f>'Traffic Sources'!$F$25:$F$29</c:f>
              <c:numCache>
                <c:formatCode>#,##0</c:formatCode>
                <c:ptCount val="5"/>
                <c:pt idx="0">
                  <c:v>2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CF1-4E44-A792-D6FE7C3E51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171200"/>
        <c:axId val="79517312"/>
      </c:barChart>
      <c:catAx>
        <c:axId val="77171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79517312"/>
        <c:crosses val="autoZero"/>
        <c:auto val="1"/>
        <c:lblAlgn val="ctr"/>
        <c:lblOffset val="100"/>
        <c:noMultiLvlLbl val="0"/>
      </c:catAx>
      <c:valAx>
        <c:axId val="79517312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7717120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dTable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Average Time Spent on Website - BU Main Sites</a:t>
            </a:r>
          </a:p>
        </c:rich>
      </c:tx>
      <c:layout>
        <c:manualLayout>
          <c:xMode val="edge"/>
          <c:yMode val="edge"/>
          <c:x val="0.2307326683588295"/>
          <c:y val="4.319589596754951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980789545756879"/>
          <c:y val="0.17632263500009224"/>
          <c:w val="0.83653977072655428"/>
          <c:h val="0.483627798857395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'Average Time on Site'!$D$7</c:f>
              <c:strCache>
                <c:ptCount val="1"/>
                <c:pt idx="0">
                  <c:v>Feb-16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strRef>
              <c:f>'Average Time on Site'!$B$8:$B$14</c:f>
              <c:strCache>
                <c:ptCount val="7"/>
                <c:pt idx="0">
                  <c:v>aux.usc.edu</c:v>
                </c:pt>
                <c:pt idx="1">
                  <c:v>Bookstore</c:v>
                </c:pt>
                <c:pt idx="2">
                  <c:v>Housing</c:v>
                </c:pt>
                <c:pt idx="3">
                  <c:v>Hospitality</c:v>
                </c:pt>
                <c:pt idx="4">
                  <c:v>Transportation</c:v>
                </c:pt>
                <c:pt idx="5">
                  <c:v>BKS - Other</c:v>
                </c:pt>
                <c:pt idx="6">
                  <c:v>Coliseum</c:v>
                </c:pt>
              </c:strCache>
            </c:strRef>
          </c:cat>
          <c:val>
            <c:numRef>
              <c:f>'Average Time on Site'!$D$8:$D$14</c:f>
              <c:numCache>
                <c:formatCode>h:mm</c:formatCode>
                <c:ptCount val="7"/>
                <c:pt idx="0">
                  <c:v>4.4444444444444446E-2</c:v>
                </c:pt>
                <c:pt idx="1">
                  <c:v>0.14166666666666666</c:v>
                </c:pt>
                <c:pt idx="2">
                  <c:v>0.32916666666666666</c:v>
                </c:pt>
                <c:pt idx="3">
                  <c:v>4.8611111111111112E-2</c:v>
                </c:pt>
                <c:pt idx="4">
                  <c:v>0.16597222222222222</c:v>
                </c:pt>
                <c:pt idx="5">
                  <c:v>0</c:v>
                </c:pt>
                <c:pt idx="6">
                  <c:v>6.805555555555555E-2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C0-42C2-9CC0-5D0F2F796169}"/>
            </c:ext>
          </c:extLst>
        </c:ser>
        <c:ser>
          <c:idx val="1"/>
          <c:order val="1"/>
          <c:tx>
            <c:strRef>
              <c:f>'Average Time on Site'!$E$7</c:f>
              <c:strCache>
                <c:ptCount val="1"/>
                <c:pt idx="0">
                  <c:v>Mar-16</c:v>
                </c:pt>
              </c:strCache>
            </c:strRef>
          </c:tx>
          <c:spPr>
            <a:solidFill>
              <a:srgbClr val="333399"/>
            </a:solidFill>
            <a:ln w="25400">
              <a:noFill/>
            </a:ln>
          </c:spPr>
          <c:invertIfNegative val="0"/>
          <c:cat>
            <c:strRef>
              <c:f>'Average Time on Site'!$B$8:$B$14</c:f>
              <c:strCache>
                <c:ptCount val="7"/>
                <c:pt idx="0">
                  <c:v>aux.usc.edu</c:v>
                </c:pt>
                <c:pt idx="1">
                  <c:v>Bookstore</c:v>
                </c:pt>
                <c:pt idx="2">
                  <c:v>Housing</c:v>
                </c:pt>
                <c:pt idx="3">
                  <c:v>Hospitality</c:v>
                </c:pt>
                <c:pt idx="4">
                  <c:v>Transportation</c:v>
                </c:pt>
                <c:pt idx="5">
                  <c:v>BKS - Other</c:v>
                </c:pt>
                <c:pt idx="6">
                  <c:v>Coliseum</c:v>
                </c:pt>
              </c:strCache>
            </c:strRef>
          </c:cat>
          <c:val>
            <c:numRef>
              <c:f>'Average Time on Site'!$E$8:$E$14</c:f>
              <c:numCache>
                <c:formatCode>h:mm</c:formatCode>
                <c:ptCount val="7"/>
                <c:pt idx="0">
                  <c:v>5.0694444444444452E-2</c:v>
                </c:pt>
                <c:pt idx="1">
                  <c:v>0.15486111111111112</c:v>
                </c:pt>
                <c:pt idx="2" formatCode="h:mm;@">
                  <c:v>0.15208333333333332</c:v>
                </c:pt>
                <c:pt idx="3">
                  <c:v>5.347222222222222E-2</c:v>
                </c:pt>
                <c:pt idx="4">
                  <c:v>7.1527777777777787E-2</c:v>
                </c:pt>
                <c:pt idx="5">
                  <c:v>0</c:v>
                </c:pt>
                <c:pt idx="6">
                  <c:v>7.9166666666666663E-2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C0-42C2-9CC0-5D0F2F796169}"/>
            </c:ext>
          </c:extLst>
        </c:ser>
        <c:ser>
          <c:idx val="2"/>
          <c:order val="2"/>
          <c:tx>
            <c:strRef>
              <c:f>'Average Time on Site'!$F$7</c:f>
              <c:strCache>
                <c:ptCount val="1"/>
                <c:pt idx="0">
                  <c:v>April-16</c:v>
                </c:pt>
              </c:strCache>
            </c:strRef>
          </c:tx>
          <c:invertIfNegative val="0"/>
          <c:cat>
            <c:strRef>
              <c:f>'Average Time on Site'!$B$8:$B$14</c:f>
              <c:strCache>
                <c:ptCount val="7"/>
                <c:pt idx="0">
                  <c:v>aux.usc.edu</c:v>
                </c:pt>
                <c:pt idx="1">
                  <c:v>Bookstore</c:v>
                </c:pt>
                <c:pt idx="2">
                  <c:v>Housing</c:v>
                </c:pt>
                <c:pt idx="3">
                  <c:v>Hospitality</c:v>
                </c:pt>
                <c:pt idx="4">
                  <c:v>Transportation</c:v>
                </c:pt>
                <c:pt idx="5">
                  <c:v>BKS - Other</c:v>
                </c:pt>
                <c:pt idx="6">
                  <c:v>Coliseum</c:v>
                </c:pt>
              </c:strCache>
            </c:strRef>
          </c:cat>
          <c:val>
            <c:numRef>
              <c:f>'Average Time on Site'!$F$8:$F$14</c:f>
              <c:numCache>
                <c:formatCode>h:mm</c:formatCode>
                <c:ptCount val="7"/>
                <c:pt idx="0">
                  <c:v>5.2777777777777778E-2</c:v>
                </c:pt>
                <c:pt idx="1">
                  <c:v>0.20833333333333334</c:v>
                </c:pt>
                <c:pt idx="2">
                  <c:v>0.13055555555555556</c:v>
                </c:pt>
                <c:pt idx="3">
                  <c:v>5.0694444444444452E-2</c:v>
                </c:pt>
                <c:pt idx="4">
                  <c:v>0.14305555555555557</c:v>
                </c:pt>
                <c:pt idx="5">
                  <c:v>0</c:v>
                </c:pt>
                <c:pt idx="6">
                  <c:v>6.805555555555555E-2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C0-42C2-9CC0-5D0F2F796169}"/>
            </c:ext>
          </c:extLst>
        </c:ser>
        <c:ser>
          <c:idx val="3"/>
          <c:order val="3"/>
          <c:tx>
            <c:strRef>
              <c:f>'Average Time on Site'!$G$7</c:f>
              <c:strCache>
                <c:ptCount val="1"/>
                <c:pt idx="0">
                  <c:v>May-16</c:v>
                </c:pt>
              </c:strCache>
            </c:strRef>
          </c:tx>
          <c:invertIfNegative val="0"/>
          <c:cat>
            <c:strRef>
              <c:f>'Average Time on Site'!$B$8:$B$14</c:f>
              <c:strCache>
                <c:ptCount val="7"/>
                <c:pt idx="0">
                  <c:v>aux.usc.edu</c:v>
                </c:pt>
                <c:pt idx="1">
                  <c:v>Bookstore</c:v>
                </c:pt>
                <c:pt idx="2">
                  <c:v>Housing</c:v>
                </c:pt>
                <c:pt idx="3">
                  <c:v>Hospitality</c:v>
                </c:pt>
                <c:pt idx="4">
                  <c:v>Transportation</c:v>
                </c:pt>
                <c:pt idx="5">
                  <c:v>BKS - Other</c:v>
                </c:pt>
                <c:pt idx="6">
                  <c:v>Coliseum</c:v>
                </c:pt>
              </c:strCache>
            </c:strRef>
          </c:cat>
          <c:val>
            <c:numRef>
              <c:f>'Average Time on Site'!$G$8:$G$14</c:f>
              <c:numCache>
                <c:formatCode>h:mm</c:formatCode>
                <c:ptCount val="7"/>
                <c:pt idx="0">
                  <c:v>6.1111111111111116E-2</c:v>
                </c:pt>
                <c:pt idx="1">
                  <c:v>0.19097222222222221</c:v>
                </c:pt>
                <c:pt idx="2">
                  <c:v>0.16874999999999998</c:v>
                </c:pt>
                <c:pt idx="3">
                  <c:v>5.6944444444444443E-2</c:v>
                </c:pt>
                <c:pt idx="4">
                  <c:v>0.20416666666666669</c:v>
                </c:pt>
                <c:pt idx="5">
                  <c:v>0</c:v>
                </c:pt>
                <c:pt idx="6">
                  <c:v>6.3888888888888884E-2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C0-42C2-9CC0-5D0F2F796169}"/>
            </c:ext>
          </c:extLst>
        </c:ser>
        <c:ser>
          <c:idx val="4"/>
          <c:order val="4"/>
          <c:tx>
            <c:strRef>
              <c:f>'Average Time on Site'!$H$7</c:f>
              <c:strCache>
                <c:ptCount val="1"/>
                <c:pt idx="0">
                  <c:v>June-16</c:v>
                </c:pt>
              </c:strCache>
            </c:strRef>
          </c:tx>
          <c:invertIfNegative val="0"/>
          <c:cat>
            <c:strRef>
              <c:f>'Average Time on Site'!$B$8:$B$14</c:f>
              <c:strCache>
                <c:ptCount val="7"/>
                <c:pt idx="0">
                  <c:v>aux.usc.edu</c:v>
                </c:pt>
                <c:pt idx="1">
                  <c:v>Bookstore</c:v>
                </c:pt>
                <c:pt idx="2">
                  <c:v>Housing</c:v>
                </c:pt>
                <c:pt idx="3">
                  <c:v>Hospitality</c:v>
                </c:pt>
                <c:pt idx="4">
                  <c:v>Transportation</c:v>
                </c:pt>
                <c:pt idx="5">
                  <c:v>BKS - Other</c:v>
                </c:pt>
                <c:pt idx="6">
                  <c:v>Coliseum</c:v>
                </c:pt>
              </c:strCache>
            </c:strRef>
          </c:cat>
          <c:val>
            <c:numRef>
              <c:f>'Average Time on Site'!$H$8:$H$14</c:f>
              <c:numCache>
                <c:formatCode>h:mm</c:formatCode>
                <c:ptCount val="7"/>
                <c:pt idx="0">
                  <c:v>4.7222222222222221E-2</c:v>
                </c:pt>
                <c:pt idx="1">
                  <c:v>0.20277777777777781</c:v>
                </c:pt>
                <c:pt idx="2">
                  <c:v>0.15</c:v>
                </c:pt>
                <c:pt idx="3">
                  <c:v>7.9861111111111105E-2</c:v>
                </c:pt>
                <c:pt idx="4">
                  <c:v>0.15069444444444444</c:v>
                </c:pt>
                <c:pt idx="5">
                  <c:v>0</c:v>
                </c:pt>
                <c:pt idx="6">
                  <c:v>7.0833333333333331E-2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C0-42C2-9CC0-5D0F2F796169}"/>
            </c:ext>
          </c:extLst>
        </c:ser>
        <c:ser>
          <c:idx val="5"/>
          <c:order val="5"/>
          <c:tx>
            <c:strRef>
              <c:f>'Average Time on Site'!$I$7</c:f>
              <c:strCache>
                <c:ptCount val="1"/>
                <c:pt idx="0">
                  <c:v>Jul-16</c:v>
                </c:pt>
              </c:strCache>
            </c:strRef>
          </c:tx>
          <c:invertIfNegative val="0"/>
          <c:cat>
            <c:strRef>
              <c:f>'Average Time on Site'!$B$8:$B$14</c:f>
              <c:strCache>
                <c:ptCount val="7"/>
                <c:pt idx="0">
                  <c:v>aux.usc.edu</c:v>
                </c:pt>
                <c:pt idx="1">
                  <c:v>Bookstore</c:v>
                </c:pt>
                <c:pt idx="2">
                  <c:v>Housing</c:v>
                </c:pt>
                <c:pt idx="3">
                  <c:v>Hospitality</c:v>
                </c:pt>
                <c:pt idx="4">
                  <c:v>Transportation</c:v>
                </c:pt>
                <c:pt idx="5">
                  <c:v>BKS - Other</c:v>
                </c:pt>
                <c:pt idx="6">
                  <c:v>Coliseum</c:v>
                </c:pt>
              </c:strCache>
            </c:strRef>
          </c:cat>
          <c:val>
            <c:numRef>
              <c:f>'Average Time on Site'!$I$8:$I$14</c:f>
              <c:numCache>
                <c:formatCode>h:mm</c:formatCode>
                <c:ptCount val="7"/>
                <c:pt idx="0">
                  <c:v>4.9305555555555554E-2</c:v>
                </c:pt>
                <c:pt idx="1">
                  <c:v>0.17222222222222225</c:v>
                </c:pt>
                <c:pt idx="2">
                  <c:v>0.14027777777777778</c:v>
                </c:pt>
                <c:pt idx="3">
                  <c:v>7.013888888888889E-2</c:v>
                </c:pt>
                <c:pt idx="4">
                  <c:v>0.10277777777777779</c:v>
                </c:pt>
                <c:pt idx="5">
                  <c:v>0</c:v>
                </c:pt>
                <c:pt idx="6">
                  <c:v>7.1527777777777787E-2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AC0-42C2-9CC0-5D0F2F7961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170176"/>
        <c:axId val="80083712"/>
      </c:barChart>
      <c:catAx>
        <c:axId val="77170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80083712"/>
        <c:crosses val="autoZero"/>
        <c:auto val="1"/>
        <c:lblAlgn val="ctr"/>
        <c:lblOffset val="100"/>
        <c:noMultiLvlLbl val="0"/>
      </c:catAx>
      <c:valAx>
        <c:axId val="8008371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Time (in hours)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h:mm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7717017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dTable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Average Time Spent on Website - HSP Micro Sites </a:t>
            </a:r>
          </a:p>
        </c:rich>
      </c:tx>
      <c:layout>
        <c:manualLayout>
          <c:xMode val="edge"/>
          <c:yMode val="edge"/>
          <c:x val="0.13005276889114498"/>
          <c:y val="3.703715427531369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143936926022042"/>
          <c:y val="0.16582914572864318"/>
          <c:w val="0.84707708187684616"/>
          <c:h val="0.494974874371861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'Average Time on Site'!$D$18</c:f>
              <c:strCache>
                <c:ptCount val="1"/>
                <c:pt idx="0">
                  <c:v>Feb-16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strRef>
              <c:f>'Average Time on Site'!$B$19:$B$27</c:f>
              <c:strCache>
                <c:ptCount val="9"/>
                <c:pt idx="0">
                  <c:v>McKays</c:v>
                </c:pt>
                <c:pt idx="1">
                  <c:v>The Lab</c:v>
                </c:pt>
                <c:pt idx="2">
                  <c:v>Weddings at USC</c:v>
                </c:pt>
                <c:pt idx="3">
                  <c:v>USC Radisson Event</c:v>
                </c:pt>
                <c:pt idx="4">
                  <c:v>Moreton Fig</c:v>
                </c:pt>
                <c:pt idx="5">
                  <c:v>Rosso Oro's Pizzeria</c:v>
                </c:pt>
                <c:pt idx="6">
                  <c:v>Seeds Marketplace</c:v>
                </c:pt>
                <c:pt idx="7">
                  <c:v>Traditions</c:v>
                </c:pt>
                <c:pt idx="8">
                  <c:v>The Edmondson</c:v>
                </c:pt>
              </c:strCache>
            </c:strRef>
          </c:cat>
          <c:val>
            <c:numRef>
              <c:f>'Average Time on Site'!$D$19:$D$27</c:f>
              <c:numCache>
                <c:formatCode>h:mm</c:formatCode>
                <c:ptCount val="9"/>
                <c:pt idx="0">
                  <c:v>0.11666666666666665</c:v>
                </c:pt>
                <c:pt idx="1">
                  <c:v>0.10486111111111111</c:v>
                </c:pt>
                <c:pt idx="2">
                  <c:v>9.0277777777777776E-2</c:v>
                </c:pt>
                <c:pt idx="3">
                  <c:v>3.125E-2</c:v>
                </c:pt>
                <c:pt idx="4">
                  <c:v>8.819444444444445E-2</c:v>
                </c:pt>
                <c:pt idx="5">
                  <c:v>5.8333333333333327E-2</c:v>
                </c:pt>
                <c:pt idx="6">
                  <c:v>7.5694444444444439E-2</c:v>
                </c:pt>
                <c:pt idx="7">
                  <c:v>9.0972222222222218E-2</c:v>
                </c:pt>
                <c:pt idx="8">
                  <c:v>4.9305555555555554E-2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4E-4D70-BBFA-C5FA0BD04CF5}"/>
            </c:ext>
          </c:extLst>
        </c:ser>
        <c:ser>
          <c:idx val="1"/>
          <c:order val="1"/>
          <c:tx>
            <c:strRef>
              <c:f>'Average Time on Site'!$E$18</c:f>
              <c:strCache>
                <c:ptCount val="1"/>
                <c:pt idx="0">
                  <c:v>Mar-16</c:v>
                </c:pt>
              </c:strCache>
            </c:strRef>
          </c:tx>
          <c:spPr>
            <a:solidFill>
              <a:srgbClr val="333399"/>
            </a:solidFill>
            <a:ln w="25400">
              <a:noFill/>
            </a:ln>
          </c:spPr>
          <c:invertIfNegative val="0"/>
          <c:cat>
            <c:strRef>
              <c:f>'Average Time on Site'!$B$19:$B$27</c:f>
              <c:strCache>
                <c:ptCount val="9"/>
                <c:pt idx="0">
                  <c:v>McKays</c:v>
                </c:pt>
                <c:pt idx="1">
                  <c:v>The Lab</c:v>
                </c:pt>
                <c:pt idx="2">
                  <c:v>Weddings at USC</c:v>
                </c:pt>
                <c:pt idx="3">
                  <c:v>USC Radisson Event</c:v>
                </c:pt>
                <c:pt idx="4">
                  <c:v>Moreton Fig</c:v>
                </c:pt>
                <c:pt idx="5">
                  <c:v>Rosso Oro's Pizzeria</c:v>
                </c:pt>
                <c:pt idx="6">
                  <c:v>Seeds Marketplace</c:v>
                </c:pt>
                <c:pt idx="7">
                  <c:v>Traditions</c:v>
                </c:pt>
                <c:pt idx="8">
                  <c:v>The Edmondson</c:v>
                </c:pt>
              </c:strCache>
            </c:strRef>
          </c:cat>
          <c:val>
            <c:numRef>
              <c:f>'Average Time on Site'!$E$19:$E$27</c:f>
              <c:numCache>
                <c:formatCode>h:mm</c:formatCode>
                <c:ptCount val="9"/>
                <c:pt idx="0">
                  <c:v>6.9444444444444434E-2</c:v>
                </c:pt>
                <c:pt idx="1">
                  <c:v>5.5555555555555552E-2</c:v>
                </c:pt>
                <c:pt idx="2">
                  <c:v>0</c:v>
                </c:pt>
                <c:pt idx="3">
                  <c:v>5.486111111111111E-2</c:v>
                </c:pt>
                <c:pt idx="4">
                  <c:v>3.6111111111111115E-2</c:v>
                </c:pt>
                <c:pt idx="5">
                  <c:v>5.486111111111111E-2</c:v>
                </c:pt>
                <c:pt idx="6">
                  <c:v>4.8611111111111112E-2</c:v>
                </c:pt>
                <c:pt idx="7">
                  <c:v>3.3333333333333333E-2</c:v>
                </c:pt>
                <c:pt idx="8">
                  <c:v>6.1111111111111116E-2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4E-4D70-BBFA-C5FA0BD04CF5}"/>
            </c:ext>
          </c:extLst>
        </c:ser>
        <c:ser>
          <c:idx val="2"/>
          <c:order val="2"/>
          <c:tx>
            <c:strRef>
              <c:f>'Average Time on Site'!$F$18</c:f>
              <c:strCache>
                <c:ptCount val="1"/>
                <c:pt idx="0">
                  <c:v>April-16</c:v>
                </c:pt>
              </c:strCache>
            </c:strRef>
          </c:tx>
          <c:spPr>
            <a:solidFill>
              <a:srgbClr val="008000"/>
            </a:solidFill>
            <a:ln w="25400">
              <a:noFill/>
            </a:ln>
          </c:spPr>
          <c:invertIfNegative val="0"/>
          <c:cat>
            <c:strRef>
              <c:f>'Average Time on Site'!$B$19:$B$27</c:f>
              <c:strCache>
                <c:ptCount val="9"/>
                <c:pt idx="0">
                  <c:v>McKays</c:v>
                </c:pt>
                <c:pt idx="1">
                  <c:v>The Lab</c:v>
                </c:pt>
                <c:pt idx="2">
                  <c:v>Weddings at USC</c:v>
                </c:pt>
                <c:pt idx="3">
                  <c:v>USC Radisson Event</c:v>
                </c:pt>
                <c:pt idx="4">
                  <c:v>Moreton Fig</c:v>
                </c:pt>
                <c:pt idx="5">
                  <c:v>Rosso Oro's Pizzeria</c:v>
                </c:pt>
                <c:pt idx="6">
                  <c:v>Seeds Marketplace</c:v>
                </c:pt>
                <c:pt idx="7">
                  <c:v>Traditions</c:v>
                </c:pt>
                <c:pt idx="8">
                  <c:v>The Edmondson</c:v>
                </c:pt>
              </c:strCache>
            </c:strRef>
          </c:cat>
          <c:val>
            <c:numRef>
              <c:f>'Average Time on Site'!$F$19:$F$27</c:f>
              <c:numCache>
                <c:formatCode>h:mm</c:formatCode>
                <c:ptCount val="9"/>
                <c:pt idx="0">
                  <c:v>5.0347222222222224E-2</c:v>
                </c:pt>
                <c:pt idx="1">
                  <c:v>4.2708333333333334E-2</c:v>
                </c:pt>
                <c:pt idx="2">
                  <c:v>0</c:v>
                </c:pt>
                <c:pt idx="3">
                  <c:v>0.11041666666666666</c:v>
                </c:pt>
                <c:pt idx="4">
                  <c:v>5.5208333333333331E-2</c:v>
                </c:pt>
                <c:pt idx="5">
                  <c:v>6.25E-2</c:v>
                </c:pt>
                <c:pt idx="6">
                  <c:v>4.1666666666666671E-2</c:v>
                </c:pt>
                <c:pt idx="7">
                  <c:v>3.2638888888888891E-2</c:v>
                </c:pt>
                <c:pt idx="8">
                  <c:v>7.5694444444444439E-2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4E-4D70-BBFA-C5FA0BD04CF5}"/>
            </c:ext>
          </c:extLst>
        </c:ser>
        <c:ser>
          <c:idx val="3"/>
          <c:order val="3"/>
          <c:tx>
            <c:strRef>
              <c:f>'Average Time on Site'!$G$18</c:f>
              <c:strCache>
                <c:ptCount val="1"/>
                <c:pt idx="0">
                  <c:v>May-16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'Average Time on Site'!$B$19:$B$27</c:f>
              <c:strCache>
                <c:ptCount val="9"/>
                <c:pt idx="0">
                  <c:v>McKays</c:v>
                </c:pt>
                <c:pt idx="1">
                  <c:v>The Lab</c:v>
                </c:pt>
                <c:pt idx="2">
                  <c:v>Weddings at USC</c:v>
                </c:pt>
                <c:pt idx="3">
                  <c:v>USC Radisson Event</c:v>
                </c:pt>
                <c:pt idx="4">
                  <c:v>Moreton Fig</c:v>
                </c:pt>
                <c:pt idx="5">
                  <c:v>Rosso Oro's Pizzeria</c:v>
                </c:pt>
                <c:pt idx="6">
                  <c:v>Seeds Marketplace</c:v>
                </c:pt>
                <c:pt idx="7">
                  <c:v>Traditions</c:v>
                </c:pt>
                <c:pt idx="8">
                  <c:v>The Edmondson</c:v>
                </c:pt>
              </c:strCache>
            </c:strRef>
          </c:cat>
          <c:val>
            <c:numRef>
              <c:f>'Average Time on Site'!$G$19:$G$27</c:f>
              <c:numCache>
                <c:formatCode>h:mm</c:formatCode>
                <c:ptCount val="9"/>
                <c:pt idx="0">
                  <c:v>0.1125</c:v>
                </c:pt>
                <c:pt idx="1">
                  <c:v>0.10347222222222223</c:v>
                </c:pt>
                <c:pt idx="2">
                  <c:v>0</c:v>
                </c:pt>
                <c:pt idx="3">
                  <c:v>3.4722222222222224E-2</c:v>
                </c:pt>
                <c:pt idx="4">
                  <c:v>7.9166666666666663E-2</c:v>
                </c:pt>
                <c:pt idx="5">
                  <c:v>5.0694444444444452E-2</c:v>
                </c:pt>
                <c:pt idx="6">
                  <c:v>7.4999999999999997E-2</c:v>
                </c:pt>
                <c:pt idx="7">
                  <c:v>4.2361111111111106E-2</c:v>
                </c:pt>
                <c:pt idx="8">
                  <c:v>6.1805555555555558E-2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C4E-4D70-BBFA-C5FA0BD04CF5}"/>
            </c:ext>
          </c:extLst>
        </c:ser>
        <c:ser>
          <c:idx val="4"/>
          <c:order val="4"/>
          <c:tx>
            <c:strRef>
              <c:f>'Average Time on Site'!$H$18</c:f>
              <c:strCache>
                <c:ptCount val="1"/>
                <c:pt idx="0">
                  <c:v>June-16</c:v>
                </c:pt>
              </c:strCache>
            </c:strRef>
          </c:tx>
          <c:invertIfNegative val="0"/>
          <c:cat>
            <c:strRef>
              <c:f>'Average Time on Site'!$B$19:$B$27</c:f>
              <c:strCache>
                <c:ptCount val="9"/>
                <c:pt idx="0">
                  <c:v>McKays</c:v>
                </c:pt>
                <c:pt idx="1">
                  <c:v>The Lab</c:v>
                </c:pt>
                <c:pt idx="2">
                  <c:v>Weddings at USC</c:v>
                </c:pt>
                <c:pt idx="3">
                  <c:v>USC Radisson Event</c:v>
                </c:pt>
                <c:pt idx="4">
                  <c:v>Moreton Fig</c:v>
                </c:pt>
                <c:pt idx="5">
                  <c:v>Rosso Oro's Pizzeria</c:v>
                </c:pt>
                <c:pt idx="6">
                  <c:v>Seeds Marketplace</c:v>
                </c:pt>
                <c:pt idx="7">
                  <c:v>Traditions</c:v>
                </c:pt>
                <c:pt idx="8">
                  <c:v>The Edmondson</c:v>
                </c:pt>
              </c:strCache>
            </c:strRef>
          </c:cat>
          <c:val>
            <c:numRef>
              <c:f>'Average Time on Site'!$H$19:$H$27</c:f>
              <c:numCache>
                <c:formatCode>h:mm</c:formatCode>
                <c:ptCount val="9"/>
                <c:pt idx="0">
                  <c:v>0.10486111111111111</c:v>
                </c:pt>
                <c:pt idx="1">
                  <c:v>0.10347222222222223</c:v>
                </c:pt>
                <c:pt idx="2">
                  <c:v>0</c:v>
                </c:pt>
                <c:pt idx="3">
                  <c:v>2.2222222222222223E-2</c:v>
                </c:pt>
                <c:pt idx="4">
                  <c:v>8.4027777777777771E-2</c:v>
                </c:pt>
                <c:pt idx="5">
                  <c:v>3.9583333333333331E-2</c:v>
                </c:pt>
                <c:pt idx="6">
                  <c:v>7.9861111111111105E-2</c:v>
                </c:pt>
                <c:pt idx="7">
                  <c:v>4.9305555555555554E-2</c:v>
                </c:pt>
                <c:pt idx="8">
                  <c:v>0.17847222222222223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C4E-4D70-BBFA-C5FA0BD04CF5}"/>
            </c:ext>
          </c:extLst>
        </c:ser>
        <c:ser>
          <c:idx val="5"/>
          <c:order val="5"/>
          <c:tx>
            <c:strRef>
              <c:f>'Average Time on Site'!$I$18</c:f>
              <c:strCache>
                <c:ptCount val="1"/>
                <c:pt idx="0">
                  <c:v>Jul-16</c:v>
                </c:pt>
              </c:strCache>
            </c:strRef>
          </c:tx>
          <c:invertIfNegative val="0"/>
          <c:cat>
            <c:strRef>
              <c:f>'Average Time on Site'!$B$19:$B$27</c:f>
              <c:strCache>
                <c:ptCount val="9"/>
                <c:pt idx="0">
                  <c:v>McKays</c:v>
                </c:pt>
                <c:pt idx="1">
                  <c:v>The Lab</c:v>
                </c:pt>
                <c:pt idx="2">
                  <c:v>Weddings at USC</c:v>
                </c:pt>
                <c:pt idx="3">
                  <c:v>USC Radisson Event</c:v>
                </c:pt>
                <c:pt idx="4">
                  <c:v>Moreton Fig</c:v>
                </c:pt>
                <c:pt idx="5">
                  <c:v>Rosso Oro's Pizzeria</c:v>
                </c:pt>
                <c:pt idx="6">
                  <c:v>Seeds Marketplace</c:v>
                </c:pt>
                <c:pt idx="7">
                  <c:v>Traditions</c:v>
                </c:pt>
                <c:pt idx="8">
                  <c:v>The Edmondson</c:v>
                </c:pt>
              </c:strCache>
            </c:strRef>
          </c:cat>
          <c:val>
            <c:numRef>
              <c:f>'Average Time on Site'!$I$19:$I$27</c:f>
              <c:numCache>
                <c:formatCode>h:mm</c:formatCode>
                <c:ptCount val="9"/>
                <c:pt idx="0">
                  <c:v>8.5416666666666655E-2</c:v>
                </c:pt>
                <c:pt idx="1">
                  <c:v>8.3333333333333329E-2</c:v>
                </c:pt>
                <c:pt idx="2">
                  <c:v>0</c:v>
                </c:pt>
                <c:pt idx="3">
                  <c:v>2.013888888888889E-2</c:v>
                </c:pt>
                <c:pt idx="4">
                  <c:v>9.375E-2</c:v>
                </c:pt>
                <c:pt idx="5">
                  <c:v>4.6527777777777779E-2</c:v>
                </c:pt>
                <c:pt idx="6">
                  <c:v>8.7500000000000008E-2</c:v>
                </c:pt>
                <c:pt idx="7">
                  <c:v>5.6944444444444443E-2</c:v>
                </c:pt>
                <c:pt idx="8">
                  <c:v>6.5277777777777782E-2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C4E-4D70-BBFA-C5FA0BD04C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791552"/>
        <c:axId val="86837504"/>
      </c:barChart>
      <c:catAx>
        <c:axId val="8079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86837504"/>
        <c:crosses val="autoZero"/>
        <c:auto val="1"/>
        <c:lblAlgn val="ctr"/>
        <c:lblOffset val="100"/>
        <c:noMultiLvlLbl val="0"/>
      </c:catAx>
      <c:valAx>
        <c:axId val="8683750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Time (in hours)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h:mm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8079155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dTable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Average Time Spent on Website - Other Sites </a:t>
            </a:r>
          </a:p>
        </c:rich>
      </c:tx>
      <c:layout>
        <c:manualLayout>
          <c:xMode val="edge"/>
          <c:yMode val="edge"/>
          <c:x val="0.15964930699452082"/>
          <c:y val="3.693931398416901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210550662264687"/>
          <c:y val="0.17678123039303506"/>
          <c:w val="0.82280842723483461"/>
          <c:h val="0.569921578580531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'Average Time on Site'!$D$30</c:f>
              <c:strCache>
                <c:ptCount val="1"/>
                <c:pt idx="0">
                  <c:v>Feb-16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strRef>
              <c:f>'Average Time on Site'!$B$32:$B$36</c:f>
              <c:strCache>
                <c:ptCount val="5"/>
                <c:pt idx="0">
                  <c:v>Figueroa Press</c:v>
                </c:pt>
                <c:pt idx="1">
                  <c:v>Gamble-house Store</c:v>
                </c:pt>
                <c:pt idx="2">
                  <c:v>USC Radisson Event</c:v>
                </c:pt>
                <c:pt idx="3">
                  <c:v>Weddings at USC</c:v>
                </c:pt>
                <c:pt idx="4">
                  <c:v>Custom-publishing</c:v>
                </c:pt>
              </c:strCache>
            </c:strRef>
          </c:cat>
          <c:val>
            <c:numRef>
              <c:f>'Average Time on Site'!$D$32:$D$36</c:f>
              <c:numCache>
                <c:formatCode>h:mm</c:formatCode>
                <c:ptCount val="5"/>
                <c:pt idx="0">
                  <c:v>4.7916666666666663E-2</c:v>
                </c:pt>
                <c:pt idx="1">
                  <c:v>0.12847222222222224</c:v>
                </c:pt>
                <c:pt idx="2">
                  <c:v>3.125E-2</c:v>
                </c:pt>
                <c:pt idx="3">
                  <c:v>9.0277777777777776E-2</c:v>
                </c:pt>
                <c:pt idx="4">
                  <c:v>0.12569444444444444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DE-42B8-8488-D601AED8FCC2}"/>
            </c:ext>
          </c:extLst>
        </c:ser>
        <c:ser>
          <c:idx val="1"/>
          <c:order val="1"/>
          <c:tx>
            <c:strRef>
              <c:f>'Average Time on Site'!$E$30</c:f>
              <c:strCache>
                <c:ptCount val="1"/>
                <c:pt idx="0">
                  <c:v>Mar-16</c:v>
                </c:pt>
              </c:strCache>
            </c:strRef>
          </c:tx>
          <c:spPr>
            <a:solidFill>
              <a:srgbClr val="333399"/>
            </a:solidFill>
            <a:ln w="25400">
              <a:noFill/>
            </a:ln>
          </c:spPr>
          <c:invertIfNegative val="0"/>
          <c:cat>
            <c:strRef>
              <c:f>'Average Time on Site'!$B$32:$B$36</c:f>
              <c:strCache>
                <c:ptCount val="5"/>
                <c:pt idx="0">
                  <c:v>Figueroa Press</c:v>
                </c:pt>
                <c:pt idx="1">
                  <c:v>Gamble-house Store</c:v>
                </c:pt>
                <c:pt idx="2">
                  <c:v>USC Radisson Event</c:v>
                </c:pt>
                <c:pt idx="3">
                  <c:v>Weddings at USC</c:v>
                </c:pt>
                <c:pt idx="4">
                  <c:v>Custom-publishing</c:v>
                </c:pt>
              </c:strCache>
            </c:strRef>
          </c:cat>
          <c:val>
            <c:numRef>
              <c:f>'Average Time on Site'!$E$32:$E$36</c:f>
              <c:numCache>
                <c:formatCode>h:mm</c:formatCode>
                <c:ptCount val="5"/>
                <c:pt idx="0">
                  <c:v>6.7361111111111108E-2</c:v>
                </c:pt>
                <c:pt idx="1">
                  <c:v>7.9166666666666663E-2</c:v>
                </c:pt>
                <c:pt idx="2">
                  <c:v>5.486111111111111E-2</c:v>
                </c:pt>
                <c:pt idx="3">
                  <c:v>0</c:v>
                </c:pt>
                <c:pt idx="4">
                  <c:v>0.17013888888888887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DE-42B8-8488-D601AED8FCC2}"/>
            </c:ext>
          </c:extLst>
        </c:ser>
        <c:ser>
          <c:idx val="2"/>
          <c:order val="2"/>
          <c:tx>
            <c:strRef>
              <c:f>'Average Time on Site'!$F$30</c:f>
              <c:strCache>
                <c:ptCount val="1"/>
                <c:pt idx="0">
                  <c:v>April-16</c:v>
                </c:pt>
              </c:strCache>
            </c:strRef>
          </c:tx>
          <c:spPr>
            <a:solidFill>
              <a:srgbClr val="008000"/>
            </a:solidFill>
            <a:ln w="25400">
              <a:noFill/>
            </a:ln>
          </c:spPr>
          <c:invertIfNegative val="0"/>
          <c:cat>
            <c:strRef>
              <c:f>'Average Time on Site'!$B$32:$B$36</c:f>
              <c:strCache>
                <c:ptCount val="5"/>
                <c:pt idx="0">
                  <c:v>Figueroa Press</c:v>
                </c:pt>
                <c:pt idx="1">
                  <c:v>Gamble-house Store</c:v>
                </c:pt>
                <c:pt idx="2">
                  <c:v>USC Radisson Event</c:v>
                </c:pt>
                <c:pt idx="3">
                  <c:v>Weddings at USC</c:v>
                </c:pt>
                <c:pt idx="4">
                  <c:v>Custom-publishing</c:v>
                </c:pt>
              </c:strCache>
            </c:strRef>
          </c:cat>
          <c:val>
            <c:numRef>
              <c:f>'Average Time on Site'!$F$32:$F$36</c:f>
              <c:numCache>
                <c:formatCode>h:mm</c:formatCode>
                <c:ptCount val="5"/>
                <c:pt idx="0">
                  <c:v>4.7916666666666663E-2</c:v>
                </c:pt>
                <c:pt idx="1">
                  <c:v>0.10347222222222223</c:v>
                </c:pt>
                <c:pt idx="2">
                  <c:v>0.11041666666666666</c:v>
                </c:pt>
                <c:pt idx="3">
                  <c:v>0</c:v>
                </c:pt>
                <c:pt idx="4">
                  <c:v>0.14722222222222223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DE-42B8-8488-D601AED8FCC2}"/>
            </c:ext>
          </c:extLst>
        </c:ser>
        <c:ser>
          <c:idx val="3"/>
          <c:order val="3"/>
          <c:tx>
            <c:strRef>
              <c:f>'Average Time on Site'!$G$30</c:f>
              <c:strCache>
                <c:ptCount val="1"/>
                <c:pt idx="0">
                  <c:v>May-16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'Average Time on Site'!$B$32:$B$36</c:f>
              <c:strCache>
                <c:ptCount val="5"/>
                <c:pt idx="0">
                  <c:v>Figueroa Press</c:v>
                </c:pt>
                <c:pt idx="1">
                  <c:v>Gamble-house Store</c:v>
                </c:pt>
                <c:pt idx="2">
                  <c:v>USC Radisson Event</c:v>
                </c:pt>
                <c:pt idx="3">
                  <c:v>Weddings at USC</c:v>
                </c:pt>
                <c:pt idx="4">
                  <c:v>Custom-publishing</c:v>
                </c:pt>
              </c:strCache>
            </c:strRef>
          </c:cat>
          <c:val>
            <c:numRef>
              <c:f>'Average Time on Site'!$G$32:$G$36</c:f>
              <c:numCache>
                <c:formatCode>h:mm</c:formatCode>
                <c:ptCount val="5"/>
                <c:pt idx="0">
                  <c:v>2.9861111111111113E-2</c:v>
                </c:pt>
                <c:pt idx="1">
                  <c:v>0.12222222222222223</c:v>
                </c:pt>
                <c:pt idx="2">
                  <c:v>3.4722222222222224E-2</c:v>
                </c:pt>
                <c:pt idx="3">
                  <c:v>0</c:v>
                </c:pt>
                <c:pt idx="4">
                  <c:v>0.19027777777777777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8DE-42B8-8488-D601AED8FCC2}"/>
            </c:ext>
          </c:extLst>
        </c:ser>
        <c:ser>
          <c:idx val="4"/>
          <c:order val="4"/>
          <c:tx>
            <c:strRef>
              <c:f>'Average Time on Site'!$H$30</c:f>
              <c:strCache>
                <c:ptCount val="1"/>
                <c:pt idx="0">
                  <c:v>June-16</c:v>
                </c:pt>
              </c:strCache>
            </c:strRef>
          </c:tx>
          <c:invertIfNegative val="0"/>
          <c:cat>
            <c:strRef>
              <c:f>'Average Time on Site'!$B$32:$B$36</c:f>
              <c:strCache>
                <c:ptCount val="5"/>
                <c:pt idx="0">
                  <c:v>Figueroa Press</c:v>
                </c:pt>
                <c:pt idx="1">
                  <c:v>Gamble-house Store</c:v>
                </c:pt>
                <c:pt idx="2">
                  <c:v>USC Radisson Event</c:v>
                </c:pt>
                <c:pt idx="3">
                  <c:v>Weddings at USC</c:v>
                </c:pt>
                <c:pt idx="4">
                  <c:v>Custom-publishing</c:v>
                </c:pt>
              </c:strCache>
            </c:strRef>
          </c:cat>
          <c:val>
            <c:numRef>
              <c:f>'Average Time on Site'!$H$32:$H$36</c:f>
              <c:numCache>
                <c:formatCode>h:mm</c:formatCode>
                <c:ptCount val="5"/>
                <c:pt idx="0">
                  <c:v>4.027777777777778E-2</c:v>
                </c:pt>
                <c:pt idx="1">
                  <c:v>9.7222222222222224E-2</c:v>
                </c:pt>
                <c:pt idx="2">
                  <c:v>2.2222222222222223E-2</c:v>
                </c:pt>
                <c:pt idx="3">
                  <c:v>0</c:v>
                </c:pt>
                <c:pt idx="4">
                  <c:v>0.10486111111111111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DE-42B8-8488-D601AED8FCC2}"/>
            </c:ext>
          </c:extLst>
        </c:ser>
        <c:ser>
          <c:idx val="5"/>
          <c:order val="5"/>
          <c:tx>
            <c:strRef>
              <c:f>'Average Time on Site'!$I$30</c:f>
              <c:strCache>
                <c:ptCount val="1"/>
                <c:pt idx="0">
                  <c:v>Jul-16</c:v>
                </c:pt>
              </c:strCache>
            </c:strRef>
          </c:tx>
          <c:invertIfNegative val="0"/>
          <c:cat>
            <c:strRef>
              <c:f>'Average Time on Site'!$B$32:$B$36</c:f>
              <c:strCache>
                <c:ptCount val="5"/>
                <c:pt idx="0">
                  <c:v>Figueroa Press</c:v>
                </c:pt>
                <c:pt idx="1">
                  <c:v>Gamble-house Store</c:v>
                </c:pt>
                <c:pt idx="2">
                  <c:v>USC Radisson Event</c:v>
                </c:pt>
                <c:pt idx="3">
                  <c:v>Weddings at USC</c:v>
                </c:pt>
                <c:pt idx="4">
                  <c:v>Custom-publishing</c:v>
                </c:pt>
              </c:strCache>
            </c:strRef>
          </c:cat>
          <c:val>
            <c:numRef>
              <c:f>'Average Time on Site'!$I$32:$I$36</c:f>
              <c:numCache>
                <c:formatCode>h:mm</c:formatCode>
                <c:ptCount val="5"/>
                <c:pt idx="0">
                  <c:v>0.11180555555555556</c:v>
                </c:pt>
                <c:pt idx="1">
                  <c:v>0.15902777777777777</c:v>
                </c:pt>
                <c:pt idx="2">
                  <c:v>2.013888888888889E-2</c:v>
                </c:pt>
                <c:pt idx="3">
                  <c:v>0</c:v>
                </c:pt>
                <c:pt idx="4">
                  <c:v>9.7222222222222224E-2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8DE-42B8-8488-D601AED8FC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391168"/>
        <c:axId val="80508544"/>
      </c:barChart>
      <c:catAx>
        <c:axId val="8039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80508544"/>
        <c:crosses val="autoZero"/>
        <c:auto val="1"/>
        <c:lblAlgn val="ctr"/>
        <c:lblOffset val="100"/>
        <c:noMultiLvlLbl val="0"/>
      </c:catAx>
      <c:valAx>
        <c:axId val="8050854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Time (in hours)</a:t>
                </a:r>
              </a:p>
            </c:rich>
          </c:tx>
          <c:layout>
            <c:manualLayout>
              <c:xMode val="edge"/>
              <c:yMode val="edge"/>
              <c:x val="3.3340925784066833E-2"/>
              <c:y val="0.35544463226445916"/>
            </c:manualLayout>
          </c:layout>
          <c:overlay val="0"/>
          <c:spPr>
            <a:noFill/>
            <a:ln w="25400">
              <a:noFill/>
            </a:ln>
          </c:spPr>
        </c:title>
        <c:numFmt formatCode="h:mm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8039116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dTable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Bookstore Charts
10 Most Searched Items - </a:t>
            </a:r>
            <a:r>
              <a:rPr lang="en-US" sz="1200" b="1" i="0" u="none" strike="noStrike" baseline="0">
                <a:effectLst/>
              </a:rPr>
              <a:t>July </a:t>
            </a:r>
            <a:r>
              <a:rPr lang="en-US"/>
              <a:t>2016</a:t>
            </a:r>
          </a:p>
        </c:rich>
      </c:tx>
      <c:layout>
        <c:manualLayout>
          <c:xMode val="edge"/>
          <c:yMode val="edge"/>
          <c:x val="0.30110059754115981"/>
          <c:y val="3.391503201821537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077692148456697"/>
          <c:y val="0.22037914691943128"/>
          <c:w val="0.83657090123587563"/>
          <c:h val="0.518957345971562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'BKS Details'!$C$5</c:f>
              <c:strCache>
                <c:ptCount val="1"/>
                <c:pt idx="0">
                  <c:v>Number of Unique Searches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'BKS Details'!$B$6:$B$15</c:f>
              <c:strCache>
                <c:ptCount val="10"/>
                <c:pt idx="0">
                  <c:v>lunar</c:v>
                </c:pt>
                <c:pt idx="1">
                  <c:v>backpack</c:v>
                </c:pt>
                <c:pt idx="2">
                  <c:v>lanyard</c:v>
                </c:pt>
                <c:pt idx="3">
                  <c:v>jersey</c:v>
                </c:pt>
                <c:pt idx="4">
                  <c:v>bag</c:v>
                </c:pt>
                <c:pt idx="5">
                  <c:v>mom</c:v>
                </c:pt>
                <c:pt idx="6">
                  <c:v>dad</c:v>
                </c:pt>
                <c:pt idx="7">
                  <c:v>star wars</c:v>
                </c:pt>
                <c:pt idx="8">
                  <c:v>visor</c:v>
                </c:pt>
                <c:pt idx="9">
                  <c:v>shoes</c:v>
                </c:pt>
              </c:strCache>
            </c:strRef>
          </c:cat>
          <c:val>
            <c:numRef>
              <c:f>'BKS Details'!$C$6:$C$15</c:f>
              <c:numCache>
                <c:formatCode>General</c:formatCode>
                <c:ptCount val="10"/>
                <c:pt idx="0">
                  <c:v>96</c:v>
                </c:pt>
                <c:pt idx="1">
                  <c:v>51</c:v>
                </c:pt>
                <c:pt idx="2">
                  <c:v>44</c:v>
                </c:pt>
                <c:pt idx="3">
                  <c:v>40</c:v>
                </c:pt>
                <c:pt idx="4">
                  <c:v>30</c:v>
                </c:pt>
                <c:pt idx="5">
                  <c:v>24</c:v>
                </c:pt>
                <c:pt idx="6">
                  <c:v>23</c:v>
                </c:pt>
                <c:pt idx="7">
                  <c:v>23</c:v>
                </c:pt>
                <c:pt idx="8">
                  <c:v>22</c:v>
                </c:pt>
                <c:pt idx="9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19-47A3-9DE9-C49379871B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820288"/>
        <c:axId val="86839232"/>
      </c:barChart>
      <c:catAx>
        <c:axId val="79820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192000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8683923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8683923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Number of Unique Searches</a:t>
                </a:r>
              </a:p>
            </c:rich>
          </c:tx>
          <c:layout>
            <c:manualLayout>
              <c:xMode val="edge"/>
              <c:yMode val="edge"/>
              <c:x val="2.5889967637540531E-2"/>
              <c:y val="0.2630331753554510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9820288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03508771929825"/>
          <c:y val="0.20083050694845028"/>
          <c:w val="0.85566666666666669"/>
          <c:h val="0.57160837230447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'BKS Details'!$C$33</c:f>
              <c:strCache>
                <c:ptCount val="1"/>
                <c:pt idx="0">
                  <c:v>Pageviews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'BKS Details'!$B$34:$B$44</c:f>
              <c:strCache>
                <c:ptCount val="10"/>
                <c:pt idx="0">
                  <c:v>Tops | Women's Apparel | USC Bookstores</c:v>
                </c:pt>
                <c:pt idx="1">
                  <c:v>T-Shirts | Tops | USC Bookstores</c:v>
                </c:pt>
                <c:pt idx="2">
                  <c:v>Hats | Men's Apparel | USC Bookstores</c:v>
                </c:pt>
                <c:pt idx="3">
                  <c:v>Men's Nike | Nike | USC Bookstores</c:v>
                </c:pt>
                <c:pt idx="4">
                  <c:v>Jackets/Fleece | Men's Apparel | USC Bookstores</c:v>
                </c:pt>
                <c:pt idx="5">
                  <c:v>New Items | USC Bookstores</c:v>
                </c:pt>
                <c:pt idx="6">
                  <c:v>Men's Apparel | USC Bookstores</c:v>
                </c:pt>
                <c:pt idx="7">
                  <c:v>Glassware &amp; Mugs | Gifts | USC Bookstores</c:v>
                </c:pt>
                <c:pt idx="8">
                  <c:v>Tops | Men's Apparel | USC Bookstores</c:v>
                </c:pt>
                <c:pt idx="9">
                  <c:v>Accessories | Women's Apparel | USC Bookstores</c:v>
                </c:pt>
              </c:strCache>
            </c:strRef>
          </c:cat>
          <c:val>
            <c:numRef>
              <c:f>'BKS Details'!$C$34:$C$43</c:f>
              <c:numCache>
                <c:formatCode>#,##0</c:formatCode>
                <c:ptCount val="10"/>
                <c:pt idx="0">
                  <c:v>16530</c:v>
                </c:pt>
                <c:pt idx="1">
                  <c:v>14700</c:v>
                </c:pt>
                <c:pt idx="2">
                  <c:v>14192</c:v>
                </c:pt>
                <c:pt idx="3">
                  <c:v>7260</c:v>
                </c:pt>
                <c:pt idx="4">
                  <c:v>5982</c:v>
                </c:pt>
                <c:pt idx="5">
                  <c:v>5753</c:v>
                </c:pt>
                <c:pt idx="6">
                  <c:v>4370</c:v>
                </c:pt>
                <c:pt idx="7">
                  <c:v>4176</c:v>
                </c:pt>
                <c:pt idx="8">
                  <c:v>3786</c:v>
                </c:pt>
                <c:pt idx="9">
                  <c:v>3678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F9-4112-BB02-9E61E72A2B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015296"/>
        <c:axId val="81879040"/>
      </c:barChart>
      <c:catAx>
        <c:axId val="137015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818790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187904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</a:t>
                </a:r>
                <a:r>
                  <a:rPr lang="en-US" baseline="0"/>
                  <a:t> of Page views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1.1380024865312888E-2"/>
              <c:y val="0.35799319663333101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7015296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75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Bookstore Charts</a:t>
            </a:r>
          </a:p>
          <a:p>
            <a:pPr>
              <a:defRPr sz="1075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10 Most Purchased Products </a:t>
            </a:r>
            <a:r>
              <a:rPr lang="en-US" sz="1075" b="1" i="0" u="none" strike="noStrike" baseline="0">
                <a:effectLst/>
              </a:rPr>
              <a:t>July 2016</a:t>
            </a:r>
            <a:endParaRPr lang="en-US" baseline="0"/>
          </a:p>
        </c:rich>
      </c:tx>
      <c:layout>
        <c:manualLayout>
          <c:xMode val="edge"/>
          <c:yMode val="edge"/>
          <c:x val="0.36655050159779967"/>
          <c:y val="3.822971188818801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8599793566309903E-2"/>
          <c:y val="0.17060424033670304"/>
          <c:w val="0.6021953414772665"/>
          <c:h val="0.784053530058039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'BKS Details'!$B$68</c:f>
              <c:strCache>
                <c:ptCount val="1"/>
                <c:pt idx="0">
                  <c:v>USC Clear Stadium Bag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'BKS Details'!$C$67</c:f>
              <c:strCache>
                <c:ptCount val="1"/>
                <c:pt idx="0">
                  <c:v>Quantity</c:v>
                </c:pt>
              </c:strCache>
            </c:strRef>
          </c:cat>
          <c:val>
            <c:numRef>
              <c:f>'BKS Details'!$C$68</c:f>
              <c:numCache>
                <c:formatCode>General</c:formatCode>
                <c:ptCount val="1"/>
                <c:pt idx="0">
                  <c:v>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61-445D-B99F-774F3D0E69DA}"/>
            </c:ext>
          </c:extLst>
        </c:ser>
        <c:ser>
          <c:idx val="1"/>
          <c:order val="1"/>
          <c:tx>
            <c:strRef>
              <c:f>'BKS Details'!$B$69</c:f>
              <c:strCache>
                <c:ptCount val="1"/>
                <c:pt idx="0">
                  <c:v>USC Beat Alabama Button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'BKS Details'!$C$67</c:f>
              <c:strCache>
                <c:ptCount val="1"/>
                <c:pt idx="0">
                  <c:v>Quantity</c:v>
                </c:pt>
              </c:strCache>
            </c:strRef>
          </c:cat>
          <c:val>
            <c:numRef>
              <c:f>'BKS Details'!$C$69</c:f>
              <c:numCache>
                <c:formatCode>General</c:formatCode>
                <c:ptCount val="1"/>
                <c:pt idx="0">
                  <c:v>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61-445D-B99F-774F3D0E69DA}"/>
            </c:ext>
          </c:extLst>
        </c:ser>
        <c:ser>
          <c:idx val="3"/>
          <c:order val="2"/>
          <c:tx>
            <c:strRef>
              <c:f>'BKS Details'!$B$70</c:f>
              <c:strCache>
                <c:ptCount val="1"/>
                <c:pt idx="0">
                  <c:v>USC Alumni Heavy Chrome Shield License Frame 13K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'BKS Details'!$C$67</c:f>
              <c:strCache>
                <c:ptCount val="1"/>
                <c:pt idx="0">
                  <c:v>Quantity</c:v>
                </c:pt>
              </c:strCache>
            </c:strRef>
          </c:cat>
          <c:val>
            <c:numRef>
              <c:f>'BKS Details'!$C$70</c:f>
              <c:numCache>
                <c:formatCode>General</c:formatCode>
                <c:ptCount val="1"/>
                <c:pt idx="0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61-445D-B99F-774F3D0E69DA}"/>
            </c:ext>
          </c:extLst>
        </c:ser>
        <c:ser>
          <c:idx val="4"/>
          <c:order val="3"/>
          <c:tx>
            <c:strRef>
              <c:f>'BKS Details'!$B$71</c:f>
              <c:strCache>
                <c:ptCount val="1"/>
                <c:pt idx="0">
                  <c:v>USC Trojans Heavy Chrome Shield License Frame 13J</c:v>
                </c:pt>
              </c:strCache>
            </c:strRef>
          </c:tx>
          <c:spPr>
            <a:solidFill>
              <a:srgbClr val="6600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'BKS Details'!$C$67</c:f>
              <c:strCache>
                <c:ptCount val="1"/>
                <c:pt idx="0">
                  <c:v>Quantity</c:v>
                </c:pt>
              </c:strCache>
            </c:strRef>
          </c:cat>
          <c:val>
            <c:numRef>
              <c:f>'BKS Details'!$C$71</c:f>
              <c:numCache>
                <c:formatCode>General</c:formatCode>
                <c:ptCount val="1"/>
                <c:pt idx="0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261-445D-B99F-774F3D0E69DA}"/>
            </c:ext>
          </c:extLst>
        </c:ser>
        <c:ser>
          <c:idx val="5"/>
          <c:order val="4"/>
          <c:tx>
            <c:strRef>
              <c:f>'BKS Details'!$B$72</c:f>
              <c:strCache>
                <c:ptCount val="1"/>
                <c:pt idx="0">
                  <c:v>USC Women's Grey My Favorite Crop Ringer T-Shirt</c:v>
                </c:pt>
              </c:strCache>
            </c:strRef>
          </c:tx>
          <c:spPr>
            <a:solidFill>
              <a:srgbClr val="FF808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'BKS Details'!$C$67</c:f>
              <c:strCache>
                <c:ptCount val="1"/>
                <c:pt idx="0">
                  <c:v>Quantity</c:v>
                </c:pt>
              </c:strCache>
            </c:strRef>
          </c:cat>
          <c:val>
            <c:numRef>
              <c:f>'BKS Details'!$C$72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61-445D-B99F-774F3D0E69DA}"/>
            </c:ext>
          </c:extLst>
        </c:ser>
        <c:ser>
          <c:idx val="6"/>
          <c:order val="5"/>
          <c:tx>
            <c:strRef>
              <c:f>'BKS Details'!$B$73</c:f>
              <c:strCache>
                <c:ptCount val="1"/>
                <c:pt idx="0">
                  <c:v>USC Cardinal Big Wave Surfing Crimson Tide T-Shirt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'BKS Details'!$C$67</c:f>
              <c:strCache>
                <c:ptCount val="1"/>
                <c:pt idx="0">
                  <c:v>Quantity</c:v>
                </c:pt>
              </c:strCache>
            </c:strRef>
          </c:cat>
          <c:val>
            <c:numRef>
              <c:f>'BKS Details'!$C$73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261-445D-B99F-774F3D0E69DA}"/>
            </c:ext>
          </c:extLst>
        </c:ser>
        <c:ser>
          <c:idx val="7"/>
          <c:order val="6"/>
          <c:tx>
            <c:strRef>
              <c:f>'BKS Details'!$B$74</c:f>
              <c:strCache>
                <c:ptCount val="1"/>
                <c:pt idx="0">
                  <c:v>USC Athletic Grey Old Glory T-Shirt</c:v>
                </c:pt>
              </c:strCache>
            </c:strRef>
          </c:tx>
          <c:spPr>
            <a:solidFill>
              <a:srgbClr val="CCCC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'BKS Details'!$C$67</c:f>
              <c:strCache>
                <c:ptCount val="1"/>
                <c:pt idx="0">
                  <c:v>Quantity</c:v>
                </c:pt>
              </c:strCache>
            </c:strRef>
          </c:cat>
          <c:val>
            <c:numRef>
              <c:f>'BKS Details'!$C$74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261-445D-B99F-774F3D0E69DA}"/>
            </c:ext>
          </c:extLst>
        </c:ser>
        <c:ser>
          <c:idx val="8"/>
          <c:order val="7"/>
          <c:tx>
            <c:strRef>
              <c:f>'BKS Details'!$B$75</c:f>
              <c:strCache>
                <c:ptCount val="1"/>
                <c:pt idx="0">
                  <c:v>USC Kid's White Cheer Skirt</c:v>
                </c:pt>
              </c:strCache>
            </c:strRef>
          </c:tx>
          <c:spPr>
            <a:solidFill>
              <a:srgbClr val="00008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'BKS Details'!$C$67</c:f>
              <c:strCache>
                <c:ptCount val="1"/>
                <c:pt idx="0">
                  <c:v>Quantity</c:v>
                </c:pt>
              </c:strCache>
            </c:strRef>
          </c:cat>
          <c:val>
            <c:numRef>
              <c:f>'BKS Details'!$C$75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261-445D-B99F-774F3D0E69DA}"/>
            </c:ext>
          </c:extLst>
        </c:ser>
        <c:ser>
          <c:idx val="9"/>
          <c:order val="8"/>
          <c:tx>
            <c:strRef>
              <c:f>'BKS Details'!$B$76</c:f>
              <c:strCache>
                <c:ptCount val="1"/>
                <c:pt idx="0">
                  <c:v>USC Trojans Cardinal Lanyard</c:v>
                </c:pt>
              </c:strCache>
            </c:strRef>
          </c:tx>
          <c:spPr>
            <a:solidFill>
              <a:srgbClr val="FF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'BKS Details'!$C$67</c:f>
              <c:strCache>
                <c:ptCount val="1"/>
                <c:pt idx="0">
                  <c:v>Quantity</c:v>
                </c:pt>
              </c:strCache>
            </c:strRef>
          </c:cat>
          <c:val>
            <c:numRef>
              <c:f>'BKS Details'!$C$76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261-445D-B99F-774F3D0E69DA}"/>
            </c:ext>
          </c:extLst>
        </c:ser>
        <c:ser>
          <c:idx val="2"/>
          <c:order val="9"/>
          <c:tx>
            <c:strRef>
              <c:f>'BKS Details'!$B$77</c:f>
              <c:strCache>
                <c:ptCount val="1"/>
                <c:pt idx="0">
                  <c:v>USC Cardinal Tommy Ride the Crimson Tide T-Shirt</c:v>
                </c:pt>
              </c:strCache>
            </c:strRef>
          </c:tx>
          <c:invertIfNegative val="0"/>
          <c:cat>
            <c:strRef>
              <c:f>'BKS Details'!$C$67</c:f>
              <c:strCache>
                <c:ptCount val="1"/>
                <c:pt idx="0">
                  <c:v>Quantity</c:v>
                </c:pt>
              </c:strCache>
            </c:strRef>
          </c:cat>
          <c:val>
            <c:numRef>
              <c:f>'BKS Details'!$C$77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261-445D-B99F-774F3D0E69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017856"/>
        <c:axId val="81883072"/>
      </c:barChart>
      <c:catAx>
        <c:axId val="13701785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81883072"/>
        <c:crosses val="autoZero"/>
        <c:auto val="1"/>
        <c:lblAlgn val="ctr"/>
        <c:lblOffset val="100"/>
        <c:noMultiLvlLbl val="0"/>
      </c:catAx>
      <c:valAx>
        <c:axId val="8188307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Quantity</a:t>
                </a:r>
              </a:p>
            </c:rich>
          </c:tx>
          <c:layout>
            <c:manualLayout>
              <c:xMode val="edge"/>
              <c:yMode val="edge"/>
              <c:x val="1.9347672230209476E-2"/>
              <c:y val="0.5154426930753435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7017856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9409667806034525"/>
          <c:y val="0.22686730401893956"/>
          <c:w val="0.30587496074733833"/>
          <c:h val="0.6466703008185448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34898959308408"/>
          <c:y val="0.20707876212935089"/>
          <c:w val="0.68668243818574848"/>
          <c:h val="0.701636083043267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Usage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BD2-408E-9FCB-290BC84F5B99}"/>
              </c:ext>
            </c:extLst>
          </c:dPt>
          <c:dLbls>
            <c:dLbl>
              <c:idx val="5"/>
              <c:layout>
                <c:manualLayout>
                  <c:x val="0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BD2-408E-9FCB-290BC84F5B99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Jan-16</c:v>
                </c:pt>
                <c:pt idx="1">
                  <c:v>Feb-16</c:v>
                </c:pt>
                <c:pt idx="2">
                  <c:v>Mar-16</c:v>
                </c:pt>
                <c:pt idx="3">
                  <c:v>Apr-16</c:v>
                </c:pt>
                <c:pt idx="4">
                  <c:v>May-16</c:v>
                </c:pt>
                <c:pt idx="5">
                  <c:v>June-16</c:v>
                </c:pt>
                <c:pt idx="6">
                  <c:v>Jul-16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31</c:v>
                </c:pt>
                <c:pt idx="1">
                  <c:v>30</c:v>
                </c:pt>
                <c:pt idx="2">
                  <c:v>27</c:v>
                </c:pt>
                <c:pt idx="3">
                  <c:v>25</c:v>
                </c:pt>
                <c:pt idx="4">
                  <c:v>14</c:v>
                </c:pt>
                <c:pt idx="5">
                  <c:v>12</c:v>
                </c:pt>
                <c:pt idx="6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D2-408E-9FCB-290BC84F5B9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# of Downloads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655011655011656E-2"/>
                  <c:y val="-3.003002292922302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BD2-408E-9FCB-290BC84F5B99}"/>
                </c:ext>
              </c:extLst>
            </c:dLbl>
            <c:dLbl>
              <c:idx val="1"/>
              <c:layout>
                <c:manualLayout>
                  <c:x val="6.99300699300699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BD2-408E-9FCB-290BC84F5B99}"/>
                </c:ext>
              </c:extLst>
            </c:dLbl>
            <c:dLbl>
              <c:idx val="2"/>
              <c:layout>
                <c:manualLayout>
                  <c:x val="1.3986013986013901E-2"/>
                  <c:y val="3.003002292922411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BD2-408E-9FCB-290BC84F5B99}"/>
                </c:ext>
              </c:extLst>
            </c:dLbl>
            <c:dLbl>
              <c:idx val="4"/>
              <c:layout>
                <c:manualLayout>
                  <c:x val="1.398601398601398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BD2-408E-9FCB-290BC84F5B99}"/>
                </c:ext>
              </c:extLst>
            </c:dLbl>
            <c:dLbl>
              <c:idx val="5"/>
              <c:layout>
                <c:manualLayout>
                  <c:x val="1.1655011655011569E-2"/>
                  <c:y val="-1.1010881208742455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BD2-408E-9FCB-290BC84F5B99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Jan-16</c:v>
                </c:pt>
                <c:pt idx="1">
                  <c:v>Feb-16</c:v>
                </c:pt>
                <c:pt idx="2">
                  <c:v>Mar-16</c:v>
                </c:pt>
                <c:pt idx="3">
                  <c:v>Apr-16</c:v>
                </c:pt>
                <c:pt idx="4">
                  <c:v>May-16</c:v>
                </c:pt>
                <c:pt idx="5">
                  <c:v>June-16</c:v>
                </c:pt>
                <c:pt idx="6">
                  <c:v>Jul-16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>
                  <c:v>497</c:v>
                </c:pt>
                <c:pt idx="1">
                  <c:v>250</c:v>
                </c:pt>
                <c:pt idx="2">
                  <c:v>262</c:v>
                </c:pt>
                <c:pt idx="3">
                  <c:v>283</c:v>
                </c:pt>
                <c:pt idx="4">
                  <c:v>260</c:v>
                </c:pt>
                <c:pt idx="5">
                  <c:v>340</c:v>
                </c:pt>
                <c:pt idx="6">
                  <c:v>472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BD2-408E-9FCB-290BC84F5B9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0817024"/>
        <c:axId val="56381376"/>
      </c:barChart>
      <c:catAx>
        <c:axId val="170817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6381376"/>
        <c:crosses val="autoZero"/>
        <c:auto val="1"/>
        <c:lblAlgn val="ctr"/>
        <c:lblOffset val="100"/>
        <c:noMultiLvlLbl val="1"/>
      </c:catAx>
      <c:valAx>
        <c:axId val="56381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0817024"/>
        <c:crosses val="autoZero"/>
        <c:crossBetween val="between"/>
      </c:valAx>
    </c:plotArea>
    <c:legend>
      <c:legendPos val="r"/>
      <c:layout/>
      <c:overlay val="0"/>
      <c:spPr>
        <a:noFill/>
      </c:sp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Total New Vs Closed Requests</a:t>
            </a:r>
          </a:p>
        </c:rich>
      </c:tx>
      <c:layout>
        <c:manualLayout>
          <c:xMode val="edge"/>
          <c:yMode val="edge"/>
          <c:x val="0.2291666055709517"/>
          <c:y val="3.819439925381227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6951697323435847"/>
          <c:y val="0.17839195979899508"/>
          <c:w val="0.702602868155775"/>
          <c:h val="0.570351758793969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'Issue Counts'!$B$4</c:f>
              <c:strCache>
                <c:ptCount val="1"/>
                <c:pt idx="0">
                  <c:v>Total Requests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strRef>
              <c:f>'Issue Counts'!$A$5:$A$18</c:f>
              <c:strCache>
                <c:ptCount val="14"/>
                <c:pt idx="0">
                  <c:v>BKS</c:v>
                </c:pt>
                <c:pt idx="1">
                  <c:v>HOU</c:v>
                </c:pt>
                <c:pt idx="2">
                  <c:v>RAD</c:v>
                </c:pt>
                <c:pt idx="3">
                  <c:v>HSP</c:v>
                </c:pt>
                <c:pt idx="4">
                  <c:v>TRX</c:v>
                </c:pt>
                <c:pt idx="5">
                  <c:v>EXEC</c:v>
                </c:pt>
                <c:pt idx="6">
                  <c:v>SS-HR</c:v>
                </c:pt>
                <c:pt idx="7">
                  <c:v>SS-FIN</c:v>
                </c:pt>
                <c:pt idx="8">
                  <c:v>OTHER</c:v>
                </c:pt>
                <c:pt idx="9">
                  <c:v>SS-IT</c:v>
                </c:pt>
                <c:pt idx="10">
                  <c:v>ATH</c:v>
                </c:pt>
                <c:pt idx="11">
                  <c:v>DES</c:v>
                </c:pt>
                <c:pt idx="12">
                  <c:v>CUST</c:v>
                </c:pt>
                <c:pt idx="13">
                  <c:v>Coli</c:v>
                </c:pt>
              </c:strCache>
            </c:strRef>
          </c:cat>
          <c:val>
            <c:numRef>
              <c:f>'Issue Counts'!$B$5:$B$18</c:f>
              <c:numCache>
                <c:formatCode>0</c:formatCode>
                <c:ptCount val="14"/>
                <c:pt idx="0">
                  <c:v>43</c:v>
                </c:pt>
                <c:pt idx="1">
                  <c:v>33</c:v>
                </c:pt>
                <c:pt idx="2">
                  <c:v>20</c:v>
                </c:pt>
                <c:pt idx="3">
                  <c:v>137</c:v>
                </c:pt>
                <c:pt idx="4">
                  <c:v>38</c:v>
                </c:pt>
                <c:pt idx="5">
                  <c:v>5</c:v>
                </c:pt>
                <c:pt idx="6">
                  <c:v>100</c:v>
                </c:pt>
                <c:pt idx="7">
                  <c:v>25</c:v>
                </c:pt>
                <c:pt idx="8">
                  <c:v>112</c:v>
                </c:pt>
                <c:pt idx="9">
                  <c:v>117</c:v>
                </c:pt>
                <c:pt idx="10">
                  <c:v>0</c:v>
                </c:pt>
                <c:pt idx="11">
                  <c:v>2</c:v>
                </c:pt>
                <c:pt idx="12">
                  <c:v>0</c:v>
                </c:pt>
                <c:pt idx="1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EC-492B-B311-19801F91BFA3}"/>
            </c:ext>
          </c:extLst>
        </c:ser>
        <c:ser>
          <c:idx val="3"/>
          <c:order val="1"/>
          <c:tx>
            <c:strRef>
              <c:f>'Issue Counts'!$F$4</c:f>
              <c:strCache>
                <c:ptCount val="1"/>
                <c:pt idx="0">
                  <c:v>Closed Requests</c:v>
                </c:pt>
              </c:strCache>
            </c:strRef>
          </c:tx>
          <c:spPr>
            <a:solidFill>
              <a:srgbClr val="333399"/>
            </a:solidFill>
            <a:ln w="25400">
              <a:noFill/>
            </a:ln>
          </c:spPr>
          <c:invertIfNegative val="0"/>
          <c:cat>
            <c:strRef>
              <c:f>'Issue Counts'!$A$5:$A$18</c:f>
              <c:strCache>
                <c:ptCount val="14"/>
                <c:pt idx="0">
                  <c:v>BKS</c:v>
                </c:pt>
                <c:pt idx="1">
                  <c:v>HOU</c:v>
                </c:pt>
                <c:pt idx="2">
                  <c:v>RAD</c:v>
                </c:pt>
                <c:pt idx="3">
                  <c:v>HSP</c:v>
                </c:pt>
                <c:pt idx="4">
                  <c:v>TRX</c:v>
                </c:pt>
                <c:pt idx="5">
                  <c:v>EXEC</c:v>
                </c:pt>
                <c:pt idx="6">
                  <c:v>SS-HR</c:v>
                </c:pt>
                <c:pt idx="7">
                  <c:v>SS-FIN</c:v>
                </c:pt>
                <c:pt idx="8">
                  <c:v>OTHER</c:v>
                </c:pt>
                <c:pt idx="9">
                  <c:v>SS-IT</c:v>
                </c:pt>
                <c:pt idx="10">
                  <c:v>ATH</c:v>
                </c:pt>
                <c:pt idx="11">
                  <c:v>DES</c:v>
                </c:pt>
                <c:pt idx="12">
                  <c:v>CUST</c:v>
                </c:pt>
                <c:pt idx="13">
                  <c:v>Coli</c:v>
                </c:pt>
              </c:strCache>
            </c:strRef>
          </c:cat>
          <c:val>
            <c:numRef>
              <c:f>'Issue Counts'!$F$5:$F$18</c:f>
              <c:numCache>
                <c:formatCode>0</c:formatCode>
                <c:ptCount val="14"/>
                <c:pt idx="0">
                  <c:v>41</c:v>
                </c:pt>
                <c:pt idx="1">
                  <c:v>32</c:v>
                </c:pt>
                <c:pt idx="2">
                  <c:v>17</c:v>
                </c:pt>
                <c:pt idx="3">
                  <c:v>122</c:v>
                </c:pt>
                <c:pt idx="4">
                  <c:v>31</c:v>
                </c:pt>
                <c:pt idx="5">
                  <c:v>4</c:v>
                </c:pt>
                <c:pt idx="6">
                  <c:v>89</c:v>
                </c:pt>
                <c:pt idx="7">
                  <c:v>24</c:v>
                </c:pt>
                <c:pt idx="8">
                  <c:v>112</c:v>
                </c:pt>
                <c:pt idx="9">
                  <c:v>58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EC-492B-B311-19801F91BF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068288"/>
        <c:axId val="174532288"/>
      </c:barChart>
      <c:catAx>
        <c:axId val="173068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4532288"/>
        <c:crosses val="autoZero"/>
        <c:auto val="1"/>
        <c:lblAlgn val="ctr"/>
        <c:lblOffset val="100"/>
        <c:noMultiLvlLbl val="0"/>
      </c:catAx>
      <c:valAx>
        <c:axId val="174532288"/>
        <c:scaling>
          <c:orientation val="minMax"/>
          <c:max val="20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Requests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crossAx val="173068288"/>
        <c:crosses val="autoZero"/>
        <c:crossBetween val="between"/>
        <c:majorUnit val="3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800"/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200" b="0" i="0" u="none" strike="noStrike" baseline="0">
                <a:effectLst/>
              </a:rPr>
              <a:t>Get your L.A. Coliseum Approved USC Tote Today!</a:t>
            </a:r>
            <a:r>
              <a:rPr lang="en-US" sz="1200" b="1" i="0" u="none" strike="noStrike" baseline="0"/>
              <a:t> </a:t>
            </a:r>
            <a:endParaRPr lang="en-US" b="0" u="none" baseline="0"/>
          </a:p>
        </c:rich>
      </c:tx>
      <c:layout>
        <c:manualLayout>
          <c:xMode val="edge"/>
          <c:yMode val="edge"/>
          <c:x val="0.37446915166903916"/>
          <c:y val="5.137794999382344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3582873735638754"/>
          <c:y val="0.20047846074891992"/>
          <c:w val="0.76417126264361246"/>
          <c:h val="0.660399635408208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'[July_2016 Exact Target.xlsx]E-Mail Blast reports'!$E$5</c:f>
              <c:strCache>
                <c:ptCount val="1"/>
                <c:pt idx="0">
                  <c:v>Coliseum List</c:v>
                </c:pt>
              </c:strCache>
            </c:strRef>
          </c:tx>
          <c:spPr>
            <a:solidFill>
              <a:srgbClr val="333399"/>
            </a:solidFill>
            <a:ln w="25400">
              <a:noFill/>
            </a:ln>
          </c:spPr>
          <c:invertIfNegative val="0"/>
          <c:cat>
            <c:strRef>
              <c:f>'[July_2016 Exact Target.xlsx]E-Mail Blast reports'!$F$4:$J$4</c:f>
              <c:strCache>
                <c:ptCount val="5"/>
                <c:pt idx="0">
                  <c:v>Total Sent</c:v>
                </c:pt>
                <c:pt idx="1">
                  <c:v>Total delivered</c:v>
                </c:pt>
                <c:pt idx="2">
                  <c:v>Unique Opens</c:v>
                </c:pt>
                <c:pt idx="3">
                  <c:v>Unique Clicks</c:v>
                </c:pt>
                <c:pt idx="4">
                  <c:v>Unsubscribes</c:v>
                </c:pt>
              </c:strCache>
            </c:strRef>
          </c:cat>
          <c:val>
            <c:numRef>
              <c:f>'[July_2016 Exact Target.xlsx]E-Mail Blast reports'!$F$5:$J$5</c:f>
              <c:numCache>
                <c:formatCode>#,##0</c:formatCode>
                <c:ptCount val="5"/>
                <c:pt idx="0">
                  <c:v>46993</c:v>
                </c:pt>
                <c:pt idx="1">
                  <c:v>46946</c:v>
                </c:pt>
                <c:pt idx="2">
                  <c:v>13459</c:v>
                </c:pt>
                <c:pt idx="3">
                  <c:v>1243</c:v>
                </c:pt>
                <c:pt idx="4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E7-4541-B647-C117FE5535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6393000"/>
        <c:axId val="216392608"/>
      </c:barChart>
      <c:catAx>
        <c:axId val="216393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163926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6392608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#,##0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163930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dTable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200" b="0" i="0" u="none" strike="noStrike" baseline="0">
                <a:effectLst/>
              </a:rPr>
              <a:t>Add Hot Beats to Your Summer with USC &amp; Apple </a:t>
            </a:r>
            <a:endParaRPr lang="en-US" b="0" u="none" baseline="0"/>
          </a:p>
        </c:rich>
      </c:tx>
      <c:layout>
        <c:manualLayout>
          <c:xMode val="edge"/>
          <c:yMode val="edge"/>
          <c:x val="0.31511539433617458"/>
          <c:y val="4.438969863035539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0786263912291186"/>
          <c:y val="0.20047846074891992"/>
          <c:w val="0.76925543612416281"/>
          <c:h val="0.660399635408208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'E-Mail Blast reports'!$E$8</c:f>
              <c:strCache>
                <c:ptCount val="1"/>
                <c:pt idx="0">
                  <c:v> BKS List</c:v>
                </c:pt>
              </c:strCache>
            </c:strRef>
          </c:tx>
          <c:spPr>
            <a:solidFill>
              <a:srgbClr val="333399"/>
            </a:solidFill>
            <a:ln w="25400">
              <a:noFill/>
            </a:ln>
          </c:spPr>
          <c:invertIfNegative val="0"/>
          <c:cat>
            <c:strRef>
              <c:f>'E-Mail Blast reports'!$F$4:$J$4</c:f>
              <c:strCache>
                <c:ptCount val="5"/>
                <c:pt idx="0">
                  <c:v>Total Sent</c:v>
                </c:pt>
                <c:pt idx="1">
                  <c:v>Total delivered</c:v>
                </c:pt>
                <c:pt idx="2">
                  <c:v>Unique Opens</c:v>
                </c:pt>
                <c:pt idx="3">
                  <c:v>Unique Clicks</c:v>
                </c:pt>
                <c:pt idx="4">
                  <c:v>Unsubscribes</c:v>
                </c:pt>
              </c:strCache>
            </c:strRef>
          </c:cat>
          <c:val>
            <c:numRef>
              <c:f>'E-Mail Blast reports'!$F$8:$J$8</c:f>
              <c:numCache>
                <c:formatCode>#,##0</c:formatCode>
                <c:ptCount val="5"/>
                <c:pt idx="0">
                  <c:v>56893</c:v>
                </c:pt>
                <c:pt idx="1">
                  <c:v>56830</c:v>
                </c:pt>
                <c:pt idx="2">
                  <c:v>14967</c:v>
                </c:pt>
                <c:pt idx="3">
                  <c:v>735</c:v>
                </c:pt>
                <c:pt idx="4" formatCode="General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3C-42CE-A357-BD91F56C90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6394176"/>
        <c:axId val="216392216"/>
      </c:barChart>
      <c:catAx>
        <c:axId val="216394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163922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6392216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#,##0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163941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dTable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200" b="0" i="0" u="none" strike="noStrike" baseline="0">
                <a:effectLst/>
              </a:rPr>
              <a:t>Beat the Heat with USC Running Gear </a:t>
            </a:r>
            <a:r>
              <a:rPr lang="en-US" sz="1200" b="0" i="0" u="none" strike="noStrike" baseline="0"/>
              <a:t> </a:t>
            </a:r>
            <a:endParaRPr lang="en-US" b="0" u="none" baseline="0"/>
          </a:p>
        </c:rich>
      </c:tx>
      <c:layout>
        <c:manualLayout>
          <c:xMode val="edge"/>
          <c:yMode val="edge"/>
          <c:x val="0.31511539433617458"/>
          <c:y val="4.438969863035539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0786263912291186"/>
          <c:y val="0.20047846074891992"/>
          <c:w val="0.76925543612416281"/>
          <c:h val="0.660399635408208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'E-Mail Blast reports'!$E$11</c:f>
              <c:strCache>
                <c:ptCount val="1"/>
                <c:pt idx="0">
                  <c:v> BKS List</c:v>
                </c:pt>
              </c:strCache>
            </c:strRef>
          </c:tx>
          <c:spPr>
            <a:solidFill>
              <a:srgbClr val="333399"/>
            </a:solidFill>
            <a:ln w="25400">
              <a:noFill/>
            </a:ln>
          </c:spPr>
          <c:invertIfNegative val="0"/>
          <c:cat>
            <c:strRef>
              <c:f>'E-Mail Blast reports'!$F$4:$J$4</c:f>
              <c:strCache>
                <c:ptCount val="5"/>
                <c:pt idx="0">
                  <c:v>Total Sent</c:v>
                </c:pt>
                <c:pt idx="1">
                  <c:v>Total delivered</c:v>
                </c:pt>
                <c:pt idx="2">
                  <c:v>Unique Opens</c:v>
                </c:pt>
                <c:pt idx="3">
                  <c:v>Unique Clicks</c:v>
                </c:pt>
                <c:pt idx="4">
                  <c:v>Unsubscribes</c:v>
                </c:pt>
              </c:strCache>
            </c:strRef>
          </c:cat>
          <c:val>
            <c:numRef>
              <c:f>'E-Mail Blast reports'!$F$11:$J$11</c:f>
              <c:numCache>
                <c:formatCode>#,##0</c:formatCode>
                <c:ptCount val="5"/>
                <c:pt idx="0">
                  <c:v>56949</c:v>
                </c:pt>
                <c:pt idx="1">
                  <c:v>56895</c:v>
                </c:pt>
                <c:pt idx="2">
                  <c:v>15173</c:v>
                </c:pt>
                <c:pt idx="3">
                  <c:v>1115</c:v>
                </c:pt>
                <c:pt idx="4" formatCode="General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01-4591-A913-AA724B9AE3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4788096"/>
        <c:axId val="171851776"/>
      </c:barChart>
      <c:catAx>
        <c:axId val="174788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718517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1851776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#,##0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747880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dTable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200" b="0" i="0" u="none" strike="noStrike" baseline="0">
                <a:effectLst/>
              </a:rPr>
              <a:t>Respect the Past &amp; Represent the Future </a:t>
            </a:r>
            <a:endParaRPr lang="en-US" b="0" u="none" baseline="0"/>
          </a:p>
        </c:rich>
      </c:tx>
      <c:layout>
        <c:manualLayout>
          <c:xMode val="edge"/>
          <c:yMode val="edge"/>
          <c:x val="0.31511539433617458"/>
          <c:y val="4.438969863035539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0786263912291186"/>
          <c:y val="0.20047846074891992"/>
          <c:w val="0.76925543612416281"/>
          <c:h val="0.660399635408208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'E-Mail Blast reports'!$E$14</c:f>
              <c:strCache>
                <c:ptCount val="1"/>
                <c:pt idx="0">
                  <c:v>BKS List</c:v>
                </c:pt>
              </c:strCache>
            </c:strRef>
          </c:tx>
          <c:spPr>
            <a:solidFill>
              <a:srgbClr val="333399"/>
            </a:solidFill>
            <a:ln w="25400">
              <a:noFill/>
            </a:ln>
          </c:spPr>
          <c:invertIfNegative val="0"/>
          <c:cat>
            <c:strRef>
              <c:f>'E-Mail Blast reports'!$F$4:$J$4</c:f>
              <c:strCache>
                <c:ptCount val="5"/>
                <c:pt idx="0">
                  <c:v>Total Sent</c:v>
                </c:pt>
                <c:pt idx="1">
                  <c:v>Total delivered</c:v>
                </c:pt>
                <c:pt idx="2">
                  <c:v>Unique Opens</c:v>
                </c:pt>
                <c:pt idx="3">
                  <c:v>Unique Clicks</c:v>
                </c:pt>
                <c:pt idx="4">
                  <c:v>Unsubscribes</c:v>
                </c:pt>
              </c:strCache>
            </c:strRef>
          </c:cat>
          <c:val>
            <c:numRef>
              <c:f>'E-Mail Blast reports'!$F$14:$J$14</c:f>
              <c:numCache>
                <c:formatCode>#,##0</c:formatCode>
                <c:ptCount val="5"/>
                <c:pt idx="0">
                  <c:v>57011</c:v>
                </c:pt>
                <c:pt idx="1">
                  <c:v>56954</c:v>
                </c:pt>
                <c:pt idx="2">
                  <c:v>16195</c:v>
                </c:pt>
                <c:pt idx="3">
                  <c:v>1416</c:v>
                </c:pt>
                <c:pt idx="4" formatCode="General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76-457B-ACF5-453069E421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206912"/>
        <c:axId val="171853504"/>
      </c:barChart>
      <c:catAx>
        <c:axId val="17520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718535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1853504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#,##0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752069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dTable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200" b="0" i="0" u="none" strike="noStrike" baseline="0">
                <a:effectLst/>
              </a:rPr>
              <a:t>Summer Time is Picnic Time  </a:t>
            </a:r>
            <a:endParaRPr lang="en-US" b="0" u="none" baseline="0"/>
          </a:p>
        </c:rich>
      </c:tx>
      <c:layout>
        <c:manualLayout>
          <c:xMode val="edge"/>
          <c:yMode val="edge"/>
          <c:x val="0.31511539433617458"/>
          <c:y val="4.438969863035539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0786263912291186"/>
          <c:y val="0.20047846074891992"/>
          <c:w val="0.76925543612416281"/>
          <c:h val="0.660399635408208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'E-Mail Blast reports'!$E$17</c:f>
              <c:strCache>
                <c:ptCount val="1"/>
                <c:pt idx="0">
                  <c:v>BKS List</c:v>
                </c:pt>
              </c:strCache>
            </c:strRef>
          </c:tx>
          <c:spPr>
            <a:solidFill>
              <a:srgbClr val="333399"/>
            </a:solidFill>
            <a:ln w="25400">
              <a:noFill/>
            </a:ln>
          </c:spPr>
          <c:invertIfNegative val="0"/>
          <c:cat>
            <c:strRef>
              <c:f>'E-Mail Blast reports'!$F$4:$J$4</c:f>
              <c:strCache>
                <c:ptCount val="5"/>
                <c:pt idx="0">
                  <c:v>Total Sent</c:v>
                </c:pt>
                <c:pt idx="1">
                  <c:v>Total delivered</c:v>
                </c:pt>
                <c:pt idx="2">
                  <c:v>Unique Opens</c:v>
                </c:pt>
                <c:pt idx="3">
                  <c:v>Unique Clicks</c:v>
                </c:pt>
                <c:pt idx="4">
                  <c:v>Unsubscribes</c:v>
                </c:pt>
              </c:strCache>
            </c:strRef>
          </c:cat>
          <c:val>
            <c:numRef>
              <c:f>'E-Mail Blast reports'!$F$17:$J$17</c:f>
              <c:numCache>
                <c:formatCode>#,##0</c:formatCode>
                <c:ptCount val="5"/>
                <c:pt idx="0">
                  <c:v>57032</c:v>
                </c:pt>
                <c:pt idx="1">
                  <c:v>56956</c:v>
                </c:pt>
                <c:pt idx="2">
                  <c:v>16459</c:v>
                </c:pt>
                <c:pt idx="3">
                  <c:v>1054</c:v>
                </c:pt>
                <c:pt idx="4" formatCode="General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D3-4678-BE56-98E2A903D8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207936"/>
        <c:axId val="171855232"/>
      </c:barChart>
      <c:catAx>
        <c:axId val="175207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718552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1855232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#,##0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752079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dTable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200" b="0" i="0" u="none" strike="noStrike" baseline="0">
                <a:effectLst/>
              </a:rPr>
              <a:t>SCycle with Style! </a:t>
            </a:r>
            <a:endParaRPr lang="en-US" b="0" u="none" baseline="0"/>
          </a:p>
        </c:rich>
      </c:tx>
      <c:layout>
        <c:manualLayout>
          <c:xMode val="edge"/>
          <c:yMode val="edge"/>
          <c:x val="0.31511539433617458"/>
          <c:y val="4.438969863035539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0786263912291186"/>
          <c:y val="0.20047846074891992"/>
          <c:w val="0.76925543612416281"/>
          <c:h val="0.660399635408208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'E-Mail Blast reports'!$E$20</c:f>
              <c:strCache>
                <c:ptCount val="1"/>
                <c:pt idx="0">
                  <c:v>BKS List</c:v>
                </c:pt>
              </c:strCache>
            </c:strRef>
          </c:tx>
          <c:spPr>
            <a:solidFill>
              <a:srgbClr val="333399"/>
            </a:solidFill>
            <a:ln w="25400">
              <a:noFill/>
            </a:ln>
          </c:spPr>
          <c:invertIfNegative val="0"/>
          <c:cat>
            <c:strRef>
              <c:f>'E-Mail Blast reports'!$F$4:$J$4</c:f>
              <c:strCache>
                <c:ptCount val="5"/>
                <c:pt idx="0">
                  <c:v>Total Sent</c:v>
                </c:pt>
                <c:pt idx="1">
                  <c:v>Total delivered</c:v>
                </c:pt>
                <c:pt idx="2">
                  <c:v>Unique Opens</c:v>
                </c:pt>
                <c:pt idx="3">
                  <c:v>Unique Clicks</c:v>
                </c:pt>
                <c:pt idx="4">
                  <c:v>Unsubscribes</c:v>
                </c:pt>
              </c:strCache>
            </c:strRef>
          </c:cat>
          <c:val>
            <c:numRef>
              <c:f>'E-Mail Blast reports'!$F$20:$J$20</c:f>
              <c:numCache>
                <c:formatCode>#,##0</c:formatCode>
                <c:ptCount val="5"/>
                <c:pt idx="0">
                  <c:v>57052</c:v>
                </c:pt>
                <c:pt idx="1">
                  <c:v>56987</c:v>
                </c:pt>
                <c:pt idx="2">
                  <c:v>17104</c:v>
                </c:pt>
                <c:pt idx="3">
                  <c:v>1003</c:v>
                </c:pt>
                <c:pt idx="4" formatCode="General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69-4C5A-8820-34A032AC8C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208960"/>
        <c:axId val="171856960"/>
      </c:barChart>
      <c:catAx>
        <c:axId val="175208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718569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1856960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#,##0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752089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dTable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200" b="0" i="0" u="none" strike="noStrike" baseline="0">
                <a:effectLst/>
              </a:rPr>
              <a:t>Thursday Night Music - LIVE at The Lab </a:t>
            </a:r>
            <a:endParaRPr lang="en-US" b="0" u="none" baseline="0"/>
          </a:p>
        </c:rich>
      </c:tx>
      <c:layout>
        <c:manualLayout>
          <c:xMode val="edge"/>
          <c:yMode val="edge"/>
          <c:x val="0.31511539433617458"/>
          <c:y val="4.438969863035539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0786263912291186"/>
          <c:y val="0.20047846074891992"/>
          <c:w val="0.76925543612416281"/>
          <c:h val="0.660399635408208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'E-Mail Blast reports'!$E$23</c:f>
              <c:strCache>
                <c:ptCount val="1"/>
                <c:pt idx="0">
                  <c:v>HSP List (Unsaved segment)</c:v>
                </c:pt>
              </c:strCache>
            </c:strRef>
          </c:tx>
          <c:spPr>
            <a:solidFill>
              <a:srgbClr val="333399"/>
            </a:solidFill>
            <a:ln w="25400">
              <a:noFill/>
            </a:ln>
          </c:spPr>
          <c:invertIfNegative val="0"/>
          <c:cat>
            <c:strRef>
              <c:f>'E-Mail Blast reports'!$F$4:$J$4</c:f>
              <c:strCache>
                <c:ptCount val="5"/>
                <c:pt idx="0">
                  <c:v>Total Sent</c:v>
                </c:pt>
                <c:pt idx="1">
                  <c:v>Total delivered</c:v>
                </c:pt>
                <c:pt idx="2">
                  <c:v>Unique Opens</c:v>
                </c:pt>
                <c:pt idx="3">
                  <c:v>Unique Clicks</c:v>
                </c:pt>
                <c:pt idx="4">
                  <c:v>Unsubscribes</c:v>
                </c:pt>
              </c:strCache>
            </c:strRef>
          </c:cat>
          <c:val>
            <c:numRef>
              <c:f>'E-Mail Blast reports'!$F$23:$J$23</c:f>
              <c:numCache>
                <c:formatCode>#,##0</c:formatCode>
                <c:ptCount val="5"/>
                <c:pt idx="0">
                  <c:v>387</c:v>
                </c:pt>
                <c:pt idx="1">
                  <c:v>387</c:v>
                </c:pt>
                <c:pt idx="2">
                  <c:v>61</c:v>
                </c:pt>
                <c:pt idx="3" formatCode="General">
                  <c:v>0</c:v>
                </c:pt>
                <c:pt idx="4" formatCode="General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7D-46D4-8004-1C1CEDB8E6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209984"/>
        <c:axId val="171858688"/>
      </c:barChart>
      <c:catAx>
        <c:axId val="175209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718586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1858688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#,##0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752099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dTable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Customer Satisfaction</a:t>
            </a:r>
          </a:p>
        </c:rich>
      </c:tx>
      <c:layout>
        <c:manualLayout>
          <c:xMode val="edge"/>
          <c:yMode val="edge"/>
          <c:x val="0.37216887289023476"/>
          <c:y val="3.141365271910373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26862938130402"/>
          <c:y val="0.17015728556181181"/>
          <c:w val="0.84466152890740187"/>
          <c:h val="0.5916237928764531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'[July_2016 Customer Satisfaction Report.xlsx]Sheet1'!$A$3:$A$12</c:f>
              <c:numCache>
                <c:formatCode>[$-409]mmm\-yy;@</c:formatCode>
                <c:ptCount val="10"/>
                <c:pt idx="0">
                  <c:v>42292</c:v>
                </c:pt>
                <c:pt idx="1">
                  <c:v>42323</c:v>
                </c:pt>
                <c:pt idx="2">
                  <c:v>42353</c:v>
                </c:pt>
                <c:pt idx="3">
                  <c:v>42385</c:v>
                </c:pt>
                <c:pt idx="4">
                  <c:v>42417</c:v>
                </c:pt>
                <c:pt idx="5">
                  <c:v>42446</c:v>
                </c:pt>
                <c:pt idx="6">
                  <c:v>42477</c:v>
                </c:pt>
                <c:pt idx="7">
                  <c:v>42521</c:v>
                </c:pt>
                <c:pt idx="8">
                  <c:v>42536</c:v>
                </c:pt>
                <c:pt idx="9" formatCode="mmm\-yy">
                  <c:v>42552</c:v>
                </c:pt>
              </c:numCache>
            </c:numRef>
          </c:cat>
          <c:val>
            <c:numRef>
              <c:f>'[July_2016 Customer Satisfaction Report.xlsx]Sheet1'!$B$3:$B$12</c:f>
              <c:numCache>
                <c:formatCode>General</c:formatCode>
                <c:ptCount val="10"/>
                <c:pt idx="0">
                  <c:v>98</c:v>
                </c:pt>
                <c:pt idx="1">
                  <c:v>98</c:v>
                </c:pt>
                <c:pt idx="2">
                  <c:v>100</c:v>
                </c:pt>
                <c:pt idx="3">
                  <c:v>98</c:v>
                </c:pt>
                <c:pt idx="4">
                  <c:v>98</c:v>
                </c:pt>
                <c:pt idx="5">
                  <c:v>97</c:v>
                </c:pt>
                <c:pt idx="6">
                  <c:v>97</c:v>
                </c:pt>
                <c:pt idx="7">
                  <c:v>97</c:v>
                </c:pt>
                <c:pt idx="8">
                  <c:v>96</c:v>
                </c:pt>
                <c:pt idx="9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07-4646-8CA8-5022408170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8289792"/>
        <c:axId val="72108864"/>
      </c:barChart>
      <c:dateAx>
        <c:axId val="1682897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Month</a:t>
                </a:r>
              </a:p>
            </c:rich>
          </c:tx>
          <c:layout>
            <c:manualLayout>
              <c:xMode val="edge"/>
              <c:yMode val="edge"/>
              <c:x val="0.52427267311493908"/>
              <c:y val="0.90314251567423154"/>
            </c:manualLayout>
          </c:layout>
          <c:overlay val="0"/>
          <c:spPr>
            <a:noFill/>
            <a:ln w="25400">
              <a:noFill/>
            </a:ln>
          </c:spPr>
        </c:title>
        <c:numFmt formatCode="m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108864"/>
        <c:crosses val="autoZero"/>
        <c:auto val="1"/>
        <c:lblOffset val="100"/>
        <c:baseTimeUnit val="months"/>
        <c:majorUnit val="1"/>
        <c:majorTimeUnit val="months"/>
        <c:minorUnit val="1"/>
        <c:minorTimeUnit val="months"/>
      </c:dateAx>
      <c:valAx>
        <c:axId val="7210886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Percentage</a:t>
                </a:r>
              </a:p>
            </c:rich>
          </c:tx>
          <c:layout>
            <c:manualLayout>
              <c:xMode val="edge"/>
              <c:yMode val="edge"/>
              <c:x val="2.589000854888588E-2"/>
              <c:y val="0.3743460282359859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8289792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Requests By BU System</a:t>
            </a:r>
          </a:p>
        </c:rich>
      </c:tx>
      <c:layout>
        <c:manualLayout>
          <c:xMode val="edge"/>
          <c:yMode val="edge"/>
          <c:x val="0.33122061802496594"/>
          <c:y val="3.409090909090908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467005187898164"/>
          <c:y val="0.18554238698040665"/>
          <c:w val="0.85829442540764866"/>
          <c:h val="0.5662657264986428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'BU Systems'!$A$60</c:f>
              <c:strCache>
                <c:ptCount val="1"/>
                <c:pt idx="0">
                  <c:v># Tickets</c:v>
                </c:pt>
              </c:strCache>
            </c:strRef>
          </c:tx>
          <c:invertIfNegative val="0"/>
          <c:cat>
            <c:strRef>
              <c:f>'BU Systems'!$B$59:$F$59</c:f>
              <c:strCache>
                <c:ptCount val="5"/>
                <c:pt idx="0">
                  <c:v>Other</c:v>
                </c:pt>
                <c:pt idx="1">
                  <c:v>Delphi</c:v>
                </c:pt>
                <c:pt idx="2">
                  <c:v>Kronos</c:v>
                </c:pt>
                <c:pt idx="3">
                  <c:v>StarRez</c:v>
                </c:pt>
                <c:pt idx="4">
                  <c:v>VisualRatex</c:v>
                </c:pt>
              </c:strCache>
            </c:strRef>
          </c:cat>
          <c:val>
            <c:numRef>
              <c:f>'BU Systems'!$B$60:$F$60</c:f>
              <c:numCache>
                <c:formatCode>General</c:formatCode>
                <c:ptCount val="5"/>
                <c:pt idx="0">
                  <c:v>23</c:v>
                </c:pt>
                <c:pt idx="1">
                  <c:v>0</c:v>
                </c:pt>
                <c:pt idx="2">
                  <c:v>10</c:v>
                </c:pt>
                <c:pt idx="3">
                  <c:v>0</c:v>
                </c:pt>
                <c:pt idx="4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B5-4641-BA4E-AE151973A1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071872"/>
        <c:axId val="174536320"/>
      </c:barChart>
      <c:catAx>
        <c:axId val="17307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27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74536320"/>
        <c:crosses val="autoZero"/>
        <c:auto val="1"/>
        <c:lblAlgn val="ctr"/>
        <c:lblOffset val="100"/>
        <c:noMultiLvlLbl val="0"/>
      </c:catAx>
      <c:valAx>
        <c:axId val="174536320"/>
        <c:scaling>
          <c:orientation val="minMax"/>
          <c:max val="1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Number of Requests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73071872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2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Open Requests Aging Report</a:t>
            </a:r>
          </a:p>
        </c:rich>
      </c:tx>
      <c:layout>
        <c:manualLayout>
          <c:xMode val="edge"/>
          <c:yMode val="edge"/>
          <c:x val="0.26977008582073714"/>
          <c:y val="4.618997176200864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9366213831266016"/>
          <c:y val="0.14868825831396101"/>
          <c:w val="0.76584572878188339"/>
          <c:h val="0.676385802526254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Summary!$B$1</c:f>
              <c:strCache>
                <c:ptCount val="1"/>
                <c:pt idx="0">
                  <c:v># of requests</c:v>
                </c:pt>
              </c:strCache>
            </c:strRef>
          </c:tx>
          <c:spPr>
            <a:solidFill>
              <a:srgbClr val="000090"/>
            </a:solidFill>
            <a:ln w="3175">
              <a:solidFill>
                <a:srgbClr val="808080"/>
              </a:solidFill>
              <a:prstDash val="solid"/>
            </a:ln>
          </c:spPr>
          <c:invertIfNegative val="0"/>
          <c:cat>
            <c:strRef>
              <c:f>Summary!$A$2:$A$5</c:f>
              <c:strCache>
                <c:ptCount val="4"/>
                <c:pt idx="0">
                  <c:v>0-7  Days</c:v>
                </c:pt>
                <c:pt idx="1">
                  <c:v>8-14 Days</c:v>
                </c:pt>
                <c:pt idx="2">
                  <c:v>15-21 Days</c:v>
                </c:pt>
                <c:pt idx="3">
                  <c:v>21+ Days</c:v>
                </c:pt>
              </c:strCache>
            </c:strRef>
          </c:cat>
          <c:val>
            <c:numRef>
              <c:f>Summary!$B$2:$B$5</c:f>
              <c:numCache>
                <c:formatCode>General</c:formatCode>
                <c:ptCount val="4"/>
                <c:pt idx="0">
                  <c:v>35</c:v>
                </c:pt>
                <c:pt idx="1">
                  <c:v>26</c:v>
                </c:pt>
                <c:pt idx="2">
                  <c:v>12</c:v>
                </c:pt>
                <c:pt idx="3">
                  <c:v>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CC-45A6-B334-7DFCE882DE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892608"/>
        <c:axId val="161355968"/>
      </c:barChart>
      <c:catAx>
        <c:axId val="53892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61355968"/>
        <c:crosses val="autoZero"/>
        <c:auto val="1"/>
        <c:lblAlgn val="ctr"/>
        <c:lblOffset val="100"/>
        <c:noMultiLvlLbl val="0"/>
      </c:catAx>
      <c:valAx>
        <c:axId val="161355968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# of Requests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38926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 rtl="0"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dTable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# of Web Requests Opened By Status</a:t>
            </a:r>
          </a:p>
        </c:rich>
      </c:tx>
      <c:layout>
        <c:manualLayout>
          <c:xMode val="edge"/>
          <c:yMode val="edge"/>
          <c:x val="0.26169866166819694"/>
          <c:y val="2.027027027027027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8476939924495693E-2"/>
          <c:y val="0.1924755248446795"/>
          <c:w val="0.83782604760611823"/>
          <c:h val="0.6891891891891891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333399"/>
            </a:solidFill>
            <a:ln w="25400">
              <a:noFill/>
            </a:ln>
          </c:spPr>
          <c:invertIfNegative val="0"/>
          <c:cat>
            <c:strRef>
              <c:f>IssueList!$K$22:$K$27</c:f>
              <c:strCache>
                <c:ptCount val="6"/>
                <c:pt idx="0">
                  <c:v>Open</c:v>
                </c:pt>
                <c:pt idx="1">
                  <c:v>Completed</c:v>
                </c:pt>
                <c:pt idx="2">
                  <c:v>Assigned to Level 2</c:v>
                </c:pt>
                <c:pt idx="3">
                  <c:v>Assigned to Vendor</c:v>
                </c:pt>
                <c:pt idx="4">
                  <c:v>Waiting for User</c:v>
                </c:pt>
                <c:pt idx="5">
                  <c:v>No Response</c:v>
                </c:pt>
              </c:strCache>
            </c:strRef>
          </c:cat>
          <c:val>
            <c:numRef>
              <c:f>IssueList!$L$22:$L$27</c:f>
              <c:numCache>
                <c:formatCode>General</c:formatCode>
                <c:ptCount val="6"/>
                <c:pt idx="0">
                  <c:v>0</c:v>
                </c:pt>
                <c:pt idx="1">
                  <c:v>31</c:v>
                </c:pt>
                <c:pt idx="2">
                  <c:v>7</c:v>
                </c:pt>
                <c:pt idx="3">
                  <c:v>1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00-4EA4-93DF-F121439ADE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6679552"/>
        <c:axId val="164295168"/>
      </c:barChart>
      <c:catAx>
        <c:axId val="166679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164295168"/>
        <c:crosses val="autoZero"/>
        <c:auto val="1"/>
        <c:lblAlgn val="ctr"/>
        <c:lblOffset val="100"/>
        <c:noMultiLvlLbl val="0"/>
      </c:catAx>
      <c:valAx>
        <c:axId val="164295168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16667955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# of Web Requests Opened By Unit</a:t>
            </a:r>
          </a:p>
        </c:rich>
      </c:tx>
      <c:layout>
        <c:manualLayout>
          <c:xMode val="edge"/>
          <c:yMode val="edge"/>
          <c:x val="0.28849270664505677"/>
          <c:y val="3.087889567122513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7911014024391984E-2"/>
          <c:y val="0.19189828922937366"/>
          <c:w val="0.89141004862236617"/>
          <c:h val="0.546318923413982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IssueList!$L$1</c:f>
              <c:strCache>
                <c:ptCount val="1"/>
                <c:pt idx="0">
                  <c:v>#Tickets</c:v>
                </c:pt>
              </c:strCache>
            </c:strRef>
          </c:tx>
          <c:spPr>
            <a:solidFill>
              <a:srgbClr val="00009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IssueList!$K$2:$K$19</c:f>
              <c:strCache>
                <c:ptCount val="18"/>
                <c:pt idx="0">
                  <c:v>Bookstore</c:v>
                </c:pt>
                <c:pt idx="1">
                  <c:v>Custom Publishing</c:v>
                </c:pt>
                <c:pt idx="2">
                  <c:v>Accounting</c:v>
                </c:pt>
                <c:pt idx="3">
                  <c:v>Housing</c:v>
                </c:pt>
                <c:pt idx="4">
                  <c:v>Human Resources</c:v>
                </c:pt>
                <c:pt idx="5">
                  <c:v>Design Studio</c:v>
                </c:pt>
                <c:pt idx="6">
                  <c:v>Executive</c:v>
                </c:pt>
                <c:pt idx="7">
                  <c:v>Hospitality</c:v>
                </c:pt>
                <c:pt idx="8">
                  <c:v>Weddings</c:v>
                </c:pt>
                <c:pt idx="9">
                  <c:v>Transportation</c:v>
                </c:pt>
                <c:pt idx="10">
                  <c:v>Other</c:v>
                </c:pt>
                <c:pt idx="11">
                  <c:v>Athletics</c:v>
                </c:pt>
                <c:pt idx="12">
                  <c:v>Information Technology</c:v>
                </c:pt>
                <c:pt idx="13">
                  <c:v>Auxiliary Services</c:v>
                </c:pt>
                <c:pt idx="14">
                  <c:v>Flower Shop</c:v>
                </c:pt>
                <c:pt idx="15">
                  <c:v>Radisson</c:v>
                </c:pt>
                <c:pt idx="16">
                  <c:v>Coliseum</c:v>
                </c:pt>
                <c:pt idx="17">
                  <c:v>Figueroa Press</c:v>
                </c:pt>
              </c:strCache>
            </c:strRef>
          </c:cat>
          <c:val>
            <c:numRef>
              <c:f>IssueList!$L$2:$L$19</c:f>
              <c:numCache>
                <c:formatCode>General</c:formatCode>
                <c:ptCount val="18"/>
                <c:pt idx="0">
                  <c:v>6</c:v>
                </c:pt>
                <c:pt idx="1">
                  <c:v>0</c:v>
                </c:pt>
                <c:pt idx="2">
                  <c:v>1</c:v>
                </c:pt>
                <c:pt idx="3">
                  <c:v>5</c:v>
                </c:pt>
                <c:pt idx="4">
                  <c:v>0</c:v>
                </c:pt>
                <c:pt idx="5">
                  <c:v>2</c:v>
                </c:pt>
                <c:pt idx="6">
                  <c:v>0</c:v>
                </c:pt>
                <c:pt idx="7">
                  <c:v>14</c:v>
                </c:pt>
                <c:pt idx="8">
                  <c:v>1</c:v>
                </c:pt>
                <c:pt idx="9">
                  <c:v>8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3</c:v>
                </c:pt>
                <c:pt idx="1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0B-464D-8CD2-742DDCD81D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7954056"/>
        <c:axId val="487955232"/>
      </c:barChart>
      <c:catAx>
        <c:axId val="487954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879552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8795523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879540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Web Visits Per Month - BU Main Sites</a:t>
            </a:r>
          </a:p>
        </c:rich>
      </c:tx>
      <c:layout>
        <c:manualLayout>
          <c:xMode val="edge"/>
          <c:yMode val="edge"/>
          <c:x val="0.17625913912368921"/>
          <c:y val="1.89702379747518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548994706985598"/>
          <c:y val="0.10709676456208314"/>
          <c:w val="0.83460949464012546"/>
          <c:h val="0.498714652956298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'Web Visits'!$D$1</c:f>
              <c:strCache>
                <c:ptCount val="1"/>
                <c:pt idx="0">
                  <c:v>Feb-16</c:v>
                </c:pt>
              </c:strCache>
            </c:strRef>
          </c:tx>
          <c:spPr>
            <a:solidFill>
              <a:srgbClr val="333399"/>
            </a:solidFill>
            <a:ln w="25400">
              <a:noFill/>
            </a:ln>
          </c:spPr>
          <c:invertIfNegative val="0"/>
          <c:cat>
            <c:strRef>
              <c:f>'Web Visits'!$B$2:$B$8</c:f>
              <c:strCache>
                <c:ptCount val="7"/>
                <c:pt idx="0">
                  <c:v>aux.usc.edu</c:v>
                </c:pt>
                <c:pt idx="1">
                  <c:v>Bookstore</c:v>
                </c:pt>
                <c:pt idx="2">
                  <c:v>Housing</c:v>
                </c:pt>
                <c:pt idx="3">
                  <c:v>Hospitality</c:v>
                </c:pt>
                <c:pt idx="4">
                  <c:v>Transportation</c:v>
                </c:pt>
                <c:pt idx="5">
                  <c:v>BKS - Other (Flower shop)</c:v>
                </c:pt>
                <c:pt idx="6">
                  <c:v>Coliseum</c:v>
                </c:pt>
              </c:strCache>
            </c:strRef>
          </c:cat>
          <c:val>
            <c:numRef>
              <c:f>'Web Visits'!$D$2:$D$8</c:f>
              <c:numCache>
                <c:formatCode>#,##0</c:formatCode>
                <c:ptCount val="7"/>
                <c:pt idx="0">
                  <c:v>1015</c:v>
                </c:pt>
                <c:pt idx="1">
                  <c:v>40476</c:v>
                </c:pt>
                <c:pt idx="2">
                  <c:v>35346</c:v>
                </c:pt>
                <c:pt idx="3">
                  <c:v>37434</c:v>
                </c:pt>
                <c:pt idx="4">
                  <c:v>42867</c:v>
                </c:pt>
                <c:pt idx="5">
                  <c:v>0</c:v>
                </c:pt>
                <c:pt idx="6">
                  <c:v>27775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2E-4925-B1A5-96E7354E11C6}"/>
            </c:ext>
          </c:extLst>
        </c:ser>
        <c:ser>
          <c:idx val="2"/>
          <c:order val="1"/>
          <c:tx>
            <c:strRef>
              <c:f>'Web Visits'!$E$1</c:f>
              <c:strCache>
                <c:ptCount val="1"/>
                <c:pt idx="0">
                  <c:v>Mar-16</c:v>
                </c:pt>
              </c:strCache>
            </c:strRef>
          </c:tx>
          <c:spPr>
            <a:solidFill>
              <a:srgbClr val="008000"/>
            </a:solidFill>
            <a:ln w="25400">
              <a:noFill/>
            </a:ln>
          </c:spPr>
          <c:invertIfNegative val="0"/>
          <c:cat>
            <c:strRef>
              <c:f>'Web Visits'!$B$2:$B$8</c:f>
              <c:strCache>
                <c:ptCount val="7"/>
                <c:pt idx="0">
                  <c:v>aux.usc.edu</c:v>
                </c:pt>
                <c:pt idx="1">
                  <c:v>Bookstore</c:v>
                </c:pt>
                <c:pt idx="2">
                  <c:v>Housing</c:v>
                </c:pt>
                <c:pt idx="3">
                  <c:v>Hospitality</c:v>
                </c:pt>
                <c:pt idx="4">
                  <c:v>Transportation</c:v>
                </c:pt>
                <c:pt idx="5">
                  <c:v>BKS - Other (Flower shop)</c:v>
                </c:pt>
                <c:pt idx="6">
                  <c:v>Coliseum</c:v>
                </c:pt>
              </c:strCache>
            </c:strRef>
          </c:cat>
          <c:val>
            <c:numRef>
              <c:f>'Web Visits'!$E$2:$E$8</c:f>
              <c:numCache>
                <c:formatCode>#,##0</c:formatCode>
                <c:ptCount val="7"/>
                <c:pt idx="0">
                  <c:v>1045</c:v>
                </c:pt>
                <c:pt idx="1">
                  <c:v>41369</c:v>
                </c:pt>
                <c:pt idx="2">
                  <c:v>42314</c:v>
                </c:pt>
                <c:pt idx="3">
                  <c:v>34915</c:v>
                </c:pt>
                <c:pt idx="4">
                  <c:v>42190</c:v>
                </c:pt>
                <c:pt idx="5">
                  <c:v>0</c:v>
                </c:pt>
                <c:pt idx="6">
                  <c:v>30569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2E-4925-B1A5-96E7354E11C6}"/>
            </c:ext>
          </c:extLst>
        </c:ser>
        <c:ser>
          <c:idx val="0"/>
          <c:order val="2"/>
          <c:tx>
            <c:strRef>
              <c:f>'Web Visits'!$F$1</c:f>
              <c:strCache>
                <c:ptCount val="1"/>
                <c:pt idx="0">
                  <c:v>April-16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'Web Visits'!$B$2:$B$8</c:f>
              <c:strCache>
                <c:ptCount val="7"/>
                <c:pt idx="0">
                  <c:v>aux.usc.edu</c:v>
                </c:pt>
                <c:pt idx="1">
                  <c:v>Bookstore</c:v>
                </c:pt>
                <c:pt idx="2">
                  <c:v>Housing</c:v>
                </c:pt>
                <c:pt idx="3">
                  <c:v>Hospitality</c:v>
                </c:pt>
                <c:pt idx="4">
                  <c:v>Transportation</c:v>
                </c:pt>
                <c:pt idx="5">
                  <c:v>BKS - Other (Flower shop)</c:v>
                </c:pt>
                <c:pt idx="6">
                  <c:v>Coliseum</c:v>
                </c:pt>
              </c:strCache>
            </c:strRef>
          </c:cat>
          <c:val>
            <c:numRef>
              <c:f>'Web Visits'!$F$2:$F$8</c:f>
              <c:numCache>
                <c:formatCode>#,##0</c:formatCode>
                <c:ptCount val="7"/>
                <c:pt idx="0">
                  <c:v>1204</c:v>
                </c:pt>
                <c:pt idx="1">
                  <c:v>45806</c:v>
                </c:pt>
                <c:pt idx="2">
                  <c:v>60889</c:v>
                </c:pt>
                <c:pt idx="3">
                  <c:v>39713</c:v>
                </c:pt>
                <c:pt idx="4">
                  <c:v>44228</c:v>
                </c:pt>
                <c:pt idx="5">
                  <c:v>0</c:v>
                </c:pt>
                <c:pt idx="6">
                  <c:v>47134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2E-4925-B1A5-96E7354E11C6}"/>
            </c:ext>
          </c:extLst>
        </c:ser>
        <c:ser>
          <c:idx val="3"/>
          <c:order val="3"/>
          <c:tx>
            <c:strRef>
              <c:f>'Web Visits'!$G$1</c:f>
              <c:strCache>
                <c:ptCount val="1"/>
                <c:pt idx="0">
                  <c:v>May-16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'Web Visits'!$B$2:$B$8</c:f>
              <c:strCache>
                <c:ptCount val="7"/>
                <c:pt idx="0">
                  <c:v>aux.usc.edu</c:v>
                </c:pt>
                <c:pt idx="1">
                  <c:v>Bookstore</c:v>
                </c:pt>
                <c:pt idx="2">
                  <c:v>Housing</c:v>
                </c:pt>
                <c:pt idx="3">
                  <c:v>Hospitality</c:v>
                </c:pt>
                <c:pt idx="4">
                  <c:v>Transportation</c:v>
                </c:pt>
                <c:pt idx="5">
                  <c:v>BKS - Other (Flower shop)</c:v>
                </c:pt>
                <c:pt idx="6">
                  <c:v>Coliseum</c:v>
                </c:pt>
              </c:strCache>
            </c:strRef>
          </c:cat>
          <c:val>
            <c:numRef>
              <c:f>'Web Visits'!$G$2:$G$8</c:f>
              <c:numCache>
                <c:formatCode>#,##0</c:formatCode>
                <c:ptCount val="7"/>
                <c:pt idx="0">
                  <c:v>1145</c:v>
                </c:pt>
                <c:pt idx="1">
                  <c:v>37914</c:v>
                </c:pt>
                <c:pt idx="2">
                  <c:v>52092</c:v>
                </c:pt>
                <c:pt idx="3">
                  <c:v>23658</c:v>
                </c:pt>
                <c:pt idx="4">
                  <c:v>46236</c:v>
                </c:pt>
                <c:pt idx="5">
                  <c:v>0</c:v>
                </c:pt>
                <c:pt idx="6">
                  <c:v>20462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2E-4925-B1A5-96E7354E11C6}"/>
            </c:ext>
          </c:extLst>
        </c:ser>
        <c:ser>
          <c:idx val="4"/>
          <c:order val="4"/>
          <c:tx>
            <c:strRef>
              <c:f>'Web Visits'!$H$1</c:f>
              <c:strCache>
                <c:ptCount val="1"/>
                <c:pt idx="0">
                  <c:v>June-16</c:v>
                </c:pt>
              </c:strCache>
            </c:strRef>
          </c:tx>
          <c:invertIfNegative val="0"/>
          <c:cat>
            <c:strRef>
              <c:f>'Web Visits'!$B$2:$B$8</c:f>
              <c:strCache>
                <c:ptCount val="7"/>
                <c:pt idx="0">
                  <c:v>aux.usc.edu</c:v>
                </c:pt>
                <c:pt idx="1">
                  <c:v>Bookstore</c:v>
                </c:pt>
                <c:pt idx="2">
                  <c:v>Housing</c:v>
                </c:pt>
                <c:pt idx="3">
                  <c:v>Hospitality</c:v>
                </c:pt>
                <c:pt idx="4">
                  <c:v>Transportation</c:v>
                </c:pt>
                <c:pt idx="5">
                  <c:v>BKS - Other (Flower shop)</c:v>
                </c:pt>
                <c:pt idx="6">
                  <c:v>Coliseum</c:v>
                </c:pt>
              </c:strCache>
            </c:strRef>
          </c:cat>
          <c:val>
            <c:numRef>
              <c:f>'Web Visits'!$H$2:$H$8</c:f>
              <c:numCache>
                <c:formatCode>#,##0</c:formatCode>
                <c:ptCount val="7"/>
                <c:pt idx="0">
                  <c:v>962</c:v>
                </c:pt>
                <c:pt idx="1">
                  <c:v>22992</c:v>
                </c:pt>
                <c:pt idx="2">
                  <c:v>33307</c:v>
                </c:pt>
                <c:pt idx="3">
                  <c:v>10379</c:v>
                </c:pt>
                <c:pt idx="4">
                  <c:v>37806</c:v>
                </c:pt>
                <c:pt idx="5">
                  <c:v>0</c:v>
                </c:pt>
                <c:pt idx="6">
                  <c:v>30853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2E-4925-B1A5-96E7354E11C6}"/>
            </c:ext>
          </c:extLst>
        </c:ser>
        <c:ser>
          <c:idx val="5"/>
          <c:order val="5"/>
          <c:tx>
            <c:strRef>
              <c:f>'Web Visits'!$I$1</c:f>
              <c:strCache>
                <c:ptCount val="1"/>
                <c:pt idx="0">
                  <c:v>Jul-16</c:v>
                </c:pt>
              </c:strCache>
            </c:strRef>
          </c:tx>
          <c:invertIfNegative val="0"/>
          <c:cat>
            <c:strRef>
              <c:f>'Web Visits'!$B$2:$B$8</c:f>
              <c:strCache>
                <c:ptCount val="7"/>
                <c:pt idx="0">
                  <c:v>aux.usc.edu</c:v>
                </c:pt>
                <c:pt idx="1">
                  <c:v>Bookstore</c:v>
                </c:pt>
                <c:pt idx="2">
                  <c:v>Housing</c:v>
                </c:pt>
                <c:pt idx="3">
                  <c:v>Hospitality</c:v>
                </c:pt>
                <c:pt idx="4">
                  <c:v>Transportation</c:v>
                </c:pt>
                <c:pt idx="5">
                  <c:v>BKS - Other (Flower shop)</c:v>
                </c:pt>
                <c:pt idx="6">
                  <c:v>Coliseum</c:v>
                </c:pt>
              </c:strCache>
            </c:strRef>
          </c:cat>
          <c:val>
            <c:numRef>
              <c:f>'Web Visits'!$I$2:$I$8</c:f>
              <c:numCache>
                <c:formatCode>#,##0</c:formatCode>
                <c:ptCount val="7"/>
                <c:pt idx="0">
                  <c:v>955</c:v>
                </c:pt>
                <c:pt idx="1">
                  <c:v>26744</c:v>
                </c:pt>
                <c:pt idx="2">
                  <c:v>32927</c:v>
                </c:pt>
                <c:pt idx="3">
                  <c:v>11268</c:v>
                </c:pt>
                <c:pt idx="4">
                  <c:v>38237</c:v>
                </c:pt>
                <c:pt idx="5">
                  <c:v>0</c:v>
                </c:pt>
                <c:pt idx="6">
                  <c:v>43401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C2E-4925-B1A5-96E7354E11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030208"/>
        <c:axId val="80688768"/>
      </c:barChart>
      <c:catAx>
        <c:axId val="72030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80688768"/>
        <c:crosses val="autoZero"/>
        <c:auto val="1"/>
        <c:lblAlgn val="ctr"/>
        <c:lblOffset val="100"/>
        <c:noMultiLvlLbl val="0"/>
      </c:catAx>
      <c:valAx>
        <c:axId val="8068876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Number of Visits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#,##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720302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Web Visits Per Month - HSP Micro Sites</a:t>
            </a:r>
          </a:p>
        </c:rich>
      </c:tx>
      <c:layout>
        <c:manualLayout>
          <c:xMode val="edge"/>
          <c:yMode val="edge"/>
          <c:x val="0.1474822032138069"/>
          <c:y val="2.455346927787873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0187055943514431"/>
          <c:y val="0.11583880604606682"/>
          <c:w val="0.70143946492758769"/>
          <c:h val="0.470086451001708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'Web Visits'!$B$13</c:f>
              <c:strCache>
                <c:ptCount val="1"/>
                <c:pt idx="0">
                  <c:v>McKays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strRef>
              <c:f>'Web Visits'!$D$12:$I$12</c:f>
              <c:strCache>
                <c:ptCount val="6"/>
                <c:pt idx="0">
                  <c:v>Feb-16</c:v>
                </c:pt>
                <c:pt idx="1">
                  <c:v>Mar-16</c:v>
                </c:pt>
                <c:pt idx="2">
                  <c:v>April-16</c:v>
                </c:pt>
                <c:pt idx="3">
                  <c:v>May-16</c:v>
                </c:pt>
                <c:pt idx="4">
                  <c:v>June-16</c:v>
                </c:pt>
                <c:pt idx="5">
                  <c:v>Jul-16</c:v>
                </c:pt>
              </c:strCache>
            </c:strRef>
          </c:cat>
          <c:val>
            <c:numRef>
              <c:f>'Web Visits'!$D$13:$I$13</c:f>
              <c:numCache>
                <c:formatCode>General</c:formatCode>
                <c:ptCount val="6"/>
                <c:pt idx="0">
                  <c:v>1424</c:v>
                </c:pt>
                <c:pt idx="1">
                  <c:v>1816</c:v>
                </c:pt>
                <c:pt idx="2">
                  <c:v>1625</c:v>
                </c:pt>
                <c:pt idx="3">
                  <c:v>1459</c:v>
                </c:pt>
                <c:pt idx="4">
                  <c:v>1193</c:v>
                </c:pt>
                <c:pt idx="5">
                  <c:v>648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D9-474F-B43E-F6EDF4F40978}"/>
            </c:ext>
          </c:extLst>
        </c:ser>
        <c:ser>
          <c:idx val="1"/>
          <c:order val="1"/>
          <c:tx>
            <c:strRef>
              <c:f>'Web Visits'!$B$14</c:f>
              <c:strCache>
                <c:ptCount val="1"/>
                <c:pt idx="0">
                  <c:v>The Lab</c:v>
                </c:pt>
              </c:strCache>
            </c:strRef>
          </c:tx>
          <c:spPr>
            <a:solidFill>
              <a:srgbClr val="333399"/>
            </a:solidFill>
            <a:ln w="25400">
              <a:noFill/>
            </a:ln>
          </c:spPr>
          <c:invertIfNegative val="0"/>
          <c:cat>
            <c:strRef>
              <c:f>'Web Visits'!$D$12:$I$12</c:f>
              <c:strCache>
                <c:ptCount val="6"/>
                <c:pt idx="0">
                  <c:v>Feb-16</c:v>
                </c:pt>
                <c:pt idx="1">
                  <c:v>Mar-16</c:v>
                </c:pt>
                <c:pt idx="2">
                  <c:v>April-16</c:v>
                </c:pt>
                <c:pt idx="3">
                  <c:v>May-16</c:v>
                </c:pt>
                <c:pt idx="4">
                  <c:v>June-16</c:v>
                </c:pt>
                <c:pt idx="5">
                  <c:v>Jul-16</c:v>
                </c:pt>
              </c:strCache>
            </c:strRef>
          </c:cat>
          <c:val>
            <c:numRef>
              <c:f>'Web Visits'!$D$14:$I$14</c:f>
              <c:numCache>
                <c:formatCode>General</c:formatCode>
                <c:ptCount val="6"/>
                <c:pt idx="0">
                  <c:v>2709</c:v>
                </c:pt>
                <c:pt idx="1">
                  <c:v>3365</c:v>
                </c:pt>
                <c:pt idx="2">
                  <c:v>2741</c:v>
                </c:pt>
                <c:pt idx="3">
                  <c:v>2274</c:v>
                </c:pt>
                <c:pt idx="4">
                  <c:v>2516</c:v>
                </c:pt>
                <c:pt idx="5">
                  <c:v>1295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D9-474F-B43E-F6EDF4F40978}"/>
            </c:ext>
          </c:extLst>
        </c:ser>
        <c:ser>
          <c:idx val="3"/>
          <c:order val="2"/>
          <c:tx>
            <c:strRef>
              <c:f>'Web Visits'!$B$15</c:f>
              <c:strCache>
                <c:ptCount val="1"/>
                <c:pt idx="0">
                  <c:v>Moreton Fig</c:v>
                </c:pt>
              </c:strCache>
            </c:strRef>
          </c:tx>
          <c:spPr>
            <a:solidFill>
              <a:srgbClr val="CCFFFF"/>
            </a:solidFill>
            <a:ln w="25400">
              <a:noFill/>
            </a:ln>
          </c:spPr>
          <c:invertIfNegative val="0"/>
          <c:cat>
            <c:strRef>
              <c:f>'Web Visits'!$D$12:$I$12</c:f>
              <c:strCache>
                <c:ptCount val="6"/>
                <c:pt idx="0">
                  <c:v>Feb-16</c:v>
                </c:pt>
                <c:pt idx="1">
                  <c:v>Mar-16</c:v>
                </c:pt>
                <c:pt idx="2">
                  <c:v>April-16</c:v>
                </c:pt>
                <c:pt idx="3">
                  <c:v>May-16</c:v>
                </c:pt>
                <c:pt idx="4">
                  <c:v>June-16</c:v>
                </c:pt>
                <c:pt idx="5">
                  <c:v>Jul-16</c:v>
                </c:pt>
              </c:strCache>
            </c:strRef>
          </c:cat>
          <c:val>
            <c:numRef>
              <c:f>'Web Visits'!$D$15:$I$15</c:f>
              <c:numCache>
                <c:formatCode>General</c:formatCode>
                <c:ptCount val="6"/>
                <c:pt idx="0">
                  <c:v>1713</c:v>
                </c:pt>
                <c:pt idx="1">
                  <c:v>1978</c:v>
                </c:pt>
                <c:pt idx="2">
                  <c:v>1933</c:v>
                </c:pt>
                <c:pt idx="3">
                  <c:v>1330</c:v>
                </c:pt>
                <c:pt idx="4">
                  <c:v>966</c:v>
                </c:pt>
                <c:pt idx="5">
                  <c:v>626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D9-474F-B43E-F6EDF4F40978}"/>
            </c:ext>
          </c:extLst>
        </c:ser>
        <c:ser>
          <c:idx val="4"/>
          <c:order val="3"/>
          <c:tx>
            <c:strRef>
              <c:f>'Web Visits'!$B$16</c:f>
              <c:strCache>
                <c:ptCount val="1"/>
                <c:pt idx="0">
                  <c:v>Rosso Oro's Pizzeria</c:v>
                </c:pt>
              </c:strCache>
            </c:strRef>
          </c:tx>
          <c:spPr>
            <a:solidFill>
              <a:srgbClr val="660066"/>
            </a:solidFill>
            <a:ln w="25400">
              <a:noFill/>
            </a:ln>
          </c:spPr>
          <c:invertIfNegative val="0"/>
          <c:cat>
            <c:strRef>
              <c:f>'Web Visits'!$D$12:$I$12</c:f>
              <c:strCache>
                <c:ptCount val="6"/>
                <c:pt idx="0">
                  <c:v>Feb-16</c:v>
                </c:pt>
                <c:pt idx="1">
                  <c:v>Mar-16</c:v>
                </c:pt>
                <c:pt idx="2">
                  <c:v>April-16</c:v>
                </c:pt>
                <c:pt idx="3">
                  <c:v>May-16</c:v>
                </c:pt>
                <c:pt idx="4">
                  <c:v>June-16</c:v>
                </c:pt>
                <c:pt idx="5">
                  <c:v>Jul-16</c:v>
                </c:pt>
              </c:strCache>
            </c:strRef>
          </c:cat>
          <c:val>
            <c:numRef>
              <c:f>'Web Visits'!$D$16:$I$16</c:f>
              <c:numCache>
                <c:formatCode>General</c:formatCode>
                <c:ptCount val="6"/>
                <c:pt idx="0">
                  <c:v>552</c:v>
                </c:pt>
                <c:pt idx="1">
                  <c:v>626</c:v>
                </c:pt>
                <c:pt idx="2">
                  <c:v>621</c:v>
                </c:pt>
                <c:pt idx="3">
                  <c:v>481</c:v>
                </c:pt>
                <c:pt idx="4">
                  <c:v>400</c:v>
                </c:pt>
                <c:pt idx="5">
                  <c:v>348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9D9-474F-B43E-F6EDF4F40978}"/>
            </c:ext>
          </c:extLst>
        </c:ser>
        <c:ser>
          <c:idx val="6"/>
          <c:order val="4"/>
          <c:tx>
            <c:strRef>
              <c:f>'Web Visits'!$B$17</c:f>
              <c:strCache>
                <c:ptCount val="1"/>
                <c:pt idx="0">
                  <c:v>Seeds Marketplace</c:v>
                </c:pt>
              </c:strCache>
            </c:strRef>
          </c:tx>
          <c:invertIfNegative val="0"/>
          <c:cat>
            <c:strRef>
              <c:f>'Web Visits'!$D$12:$I$12</c:f>
              <c:strCache>
                <c:ptCount val="6"/>
                <c:pt idx="0">
                  <c:v>Feb-16</c:v>
                </c:pt>
                <c:pt idx="1">
                  <c:v>Mar-16</c:v>
                </c:pt>
                <c:pt idx="2">
                  <c:v>April-16</c:v>
                </c:pt>
                <c:pt idx="3">
                  <c:v>May-16</c:v>
                </c:pt>
                <c:pt idx="4">
                  <c:v>June-16</c:v>
                </c:pt>
                <c:pt idx="5">
                  <c:v>Jul-16</c:v>
                </c:pt>
              </c:strCache>
            </c:strRef>
          </c:cat>
          <c:val>
            <c:numRef>
              <c:f>'Web Visits'!$D$17:$I$17</c:f>
              <c:numCache>
                <c:formatCode>General</c:formatCode>
                <c:ptCount val="6"/>
                <c:pt idx="0">
                  <c:v>1135</c:v>
                </c:pt>
                <c:pt idx="1">
                  <c:v>1044</c:v>
                </c:pt>
                <c:pt idx="2">
                  <c:v>1062</c:v>
                </c:pt>
                <c:pt idx="3">
                  <c:v>717</c:v>
                </c:pt>
                <c:pt idx="4">
                  <c:v>604</c:v>
                </c:pt>
                <c:pt idx="5">
                  <c:v>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D9-474F-B43E-F6EDF4F40978}"/>
            </c:ext>
          </c:extLst>
        </c:ser>
        <c:ser>
          <c:idx val="5"/>
          <c:order val="5"/>
          <c:tx>
            <c:strRef>
              <c:f>'Web Visits'!$B$18</c:f>
              <c:strCache>
                <c:ptCount val="1"/>
                <c:pt idx="0">
                  <c:v>Traditions</c:v>
                </c:pt>
              </c:strCache>
            </c:strRef>
          </c:tx>
          <c:spPr>
            <a:solidFill>
              <a:srgbClr val="FF8080"/>
            </a:solidFill>
            <a:ln w="25400">
              <a:noFill/>
            </a:ln>
          </c:spPr>
          <c:invertIfNegative val="0"/>
          <c:cat>
            <c:strRef>
              <c:f>'Web Visits'!$D$12:$I$12</c:f>
              <c:strCache>
                <c:ptCount val="6"/>
                <c:pt idx="0">
                  <c:v>Feb-16</c:v>
                </c:pt>
                <c:pt idx="1">
                  <c:v>Mar-16</c:v>
                </c:pt>
                <c:pt idx="2">
                  <c:v>April-16</c:v>
                </c:pt>
                <c:pt idx="3">
                  <c:v>May-16</c:v>
                </c:pt>
                <c:pt idx="4">
                  <c:v>June-16</c:v>
                </c:pt>
                <c:pt idx="5">
                  <c:v>Jul-16</c:v>
                </c:pt>
              </c:strCache>
            </c:strRef>
          </c:cat>
          <c:val>
            <c:numRef>
              <c:f>'Web Visits'!$D$18:$I$18</c:f>
              <c:numCache>
                <c:formatCode>General</c:formatCode>
                <c:ptCount val="6"/>
                <c:pt idx="0">
                  <c:v>1099</c:v>
                </c:pt>
                <c:pt idx="1">
                  <c:v>1039</c:v>
                </c:pt>
                <c:pt idx="2">
                  <c:v>1126</c:v>
                </c:pt>
                <c:pt idx="3">
                  <c:v>780</c:v>
                </c:pt>
                <c:pt idx="4">
                  <c:v>362</c:v>
                </c:pt>
                <c:pt idx="5">
                  <c:v>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9D9-474F-B43E-F6EDF4F40978}"/>
            </c:ext>
          </c:extLst>
        </c:ser>
        <c:ser>
          <c:idx val="2"/>
          <c:order val="6"/>
          <c:tx>
            <c:strRef>
              <c:f>'Web Visits'!$B$19</c:f>
              <c:strCache>
                <c:ptCount val="1"/>
                <c:pt idx="0">
                  <c:v>The Edmondson</c:v>
                </c:pt>
              </c:strCache>
            </c:strRef>
          </c:tx>
          <c:invertIfNegative val="0"/>
          <c:cat>
            <c:strRef>
              <c:f>'Web Visits'!$D$12:$I$12</c:f>
              <c:strCache>
                <c:ptCount val="6"/>
                <c:pt idx="0">
                  <c:v>Feb-16</c:v>
                </c:pt>
                <c:pt idx="1">
                  <c:v>Mar-16</c:v>
                </c:pt>
                <c:pt idx="2">
                  <c:v>April-16</c:v>
                </c:pt>
                <c:pt idx="3">
                  <c:v>May-16</c:v>
                </c:pt>
                <c:pt idx="4">
                  <c:v>June-16</c:v>
                </c:pt>
                <c:pt idx="5">
                  <c:v>Jul-16</c:v>
                </c:pt>
              </c:strCache>
            </c:strRef>
          </c:cat>
          <c:val>
            <c:numRef>
              <c:f>'Web Visits'!$D$19:$I$19</c:f>
              <c:numCache>
                <c:formatCode>General</c:formatCode>
                <c:ptCount val="6"/>
                <c:pt idx="0">
                  <c:v>104</c:v>
                </c:pt>
                <c:pt idx="1">
                  <c:v>151</c:v>
                </c:pt>
                <c:pt idx="2">
                  <c:v>116</c:v>
                </c:pt>
                <c:pt idx="3">
                  <c:v>76</c:v>
                </c:pt>
                <c:pt idx="4">
                  <c:v>93</c:v>
                </c:pt>
                <c:pt idx="5">
                  <c:v>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9D9-474F-B43E-F6EDF4F409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005568"/>
        <c:axId val="169134336"/>
      </c:barChart>
      <c:dateAx>
        <c:axId val="137005568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69134336"/>
        <c:crosses val="autoZero"/>
        <c:auto val="1"/>
        <c:lblOffset val="100"/>
        <c:baseTimeUnit val="months"/>
        <c:majorUnit val="1"/>
        <c:majorTimeUnit val="months"/>
        <c:minorUnit val="1"/>
        <c:minorTimeUnit val="months"/>
      </c:dateAx>
      <c:valAx>
        <c:axId val="16913433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Number of Visits</a:t>
                </a:r>
              </a:p>
            </c:rich>
          </c:tx>
          <c:layout>
            <c:manualLayout>
              <c:xMode val="edge"/>
              <c:yMode val="edge"/>
              <c:x val="8.6226657318863836E-2"/>
              <c:y val="0.2349684748068125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370055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dTable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Web Visits Per Month - Other Sites</a:t>
            </a:r>
          </a:p>
        </c:rich>
      </c:tx>
      <c:layout>
        <c:manualLayout>
          <c:xMode val="edge"/>
          <c:yMode val="edge"/>
          <c:x val="0.2773744030726587"/>
          <c:y val="1.991389254091873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0603084981371189"/>
          <c:y val="0.12826481869385861"/>
          <c:w val="0.75625870847675802"/>
          <c:h val="0.5873783791788774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'Web Visits'!$B$25</c:f>
              <c:strCache>
                <c:ptCount val="1"/>
                <c:pt idx="0">
                  <c:v>Figueroa Press</c:v>
                </c:pt>
              </c:strCache>
            </c:strRef>
          </c:tx>
          <c:spPr>
            <a:solidFill>
              <a:srgbClr val="333399"/>
            </a:solidFill>
            <a:ln w="25400">
              <a:noFill/>
            </a:ln>
          </c:spPr>
          <c:invertIfNegative val="0"/>
          <c:cat>
            <c:strRef>
              <c:f>'Web Visits'!$D$23:$I$23</c:f>
              <c:strCache>
                <c:ptCount val="6"/>
                <c:pt idx="0">
                  <c:v>Feb-16</c:v>
                </c:pt>
                <c:pt idx="1">
                  <c:v>Mar-16</c:v>
                </c:pt>
                <c:pt idx="2">
                  <c:v>April-16</c:v>
                </c:pt>
                <c:pt idx="3">
                  <c:v>May-16</c:v>
                </c:pt>
                <c:pt idx="4">
                  <c:v>June-16</c:v>
                </c:pt>
                <c:pt idx="5">
                  <c:v>Jul-16</c:v>
                </c:pt>
              </c:strCache>
            </c:strRef>
          </c:cat>
          <c:val>
            <c:numRef>
              <c:f>'Web Visits'!$D$25:$I$25</c:f>
              <c:numCache>
                <c:formatCode>#,##0</c:formatCode>
                <c:ptCount val="6"/>
                <c:pt idx="0">
                  <c:v>102</c:v>
                </c:pt>
                <c:pt idx="1">
                  <c:v>119</c:v>
                </c:pt>
                <c:pt idx="2" formatCode="General">
                  <c:v>206</c:v>
                </c:pt>
                <c:pt idx="3">
                  <c:v>143</c:v>
                </c:pt>
                <c:pt idx="4">
                  <c:v>96</c:v>
                </c:pt>
                <c:pt idx="5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EB-4AFD-84C7-F562A4053E9E}"/>
            </c:ext>
          </c:extLst>
        </c:ser>
        <c:ser>
          <c:idx val="2"/>
          <c:order val="1"/>
          <c:tx>
            <c:strRef>
              <c:f>'Web Visits'!$B$26</c:f>
              <c:strCache>
                <c:ptCount val="1"/>
                <c:pt idx="0">
                  <c:v>Gamble-house Store</c:v>
                </c:pt>
              </c:strCache>
            </c:strRef>
          </c:tx>
          <c:spPr>
            <a:solidFill>
              <a:srgbClr val="008000"/>
            </a:solidFill>
            <a:ln w="25400">
              <a:noFill/>
            </a:ln>
          </c:spPr>
          <c:invertIfNegative val="0"/>
          <c:cat>
            <c:strRef>
              <c:f>'Web Visits'!$D$23:$I$23</c:f>
              <c:strCache>
                <c:ptCount val="6"/>
                <c:pt idx="0">
                  <c:v>Feb-16</c:v>
                </c:pt>
                <c:pt idx="1">
                  <c:v>Mar-16</c:v>
                </c:pt>
                <c:pt idx="2">
                  <c:v>April-16</c:v>
                </c:pt>
                <c:pt idx="3">
                  <c:v>May-16</c:v>
                </c:pt>
                <c:pt idx="4">
                  <c:v>June-16</c:v>
                </c:pt>
                <c:pt idx="5">
                  <c:v>Jul-16</c:v>
                </c:pt>
              </c:strCache>
            </c:strRef>
          </c:cat>
          <c:val>
            <c:numRef>
              <c:f>'Web Visits'!$D$26:$I$26</c:f>
              <c:numCache>
                <c:formatCode>#,##0</c:formatCode>
                <c:ptCount val="6"/>
                <c:pt idx="0">
                  <c:v>324</c:v>
                </c:pt>
                <c:pt idx="1">
                  <c:v>278</c:v>
                </c:pt>
                <c:pt idx="2" formatCode="General">
                  <c:v>316</c:v>
                </c:pt>
                <c:pt idx="3">
                  <c:v>280</c:v>
                </c:pt>
                <c:pt idx="4">
                  <c:v>213</c:v>
                </c:pt>
                <c:pt idx="5">
                  <c:v>198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EB-4AFD-84C7-F562A4053E9E}"/>
            </c:ext>
          </c:extLst>
        </c:ser>
        <c:ser>
          <c:idx val="3"/>
          <c:order val="2"/>
          <c:tx>
            <c:strRef>
              <c:f>'Web Visits'!$B$27</c:f>
              <c:strCache>
                <c:ptCount val="1"/>
                <c:pt idx="0">
                  <c:v>USC Radisson Event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'Web Visits'!$D$23:$I$23</c:f>
              <c:strCache>
                <c:ptCount val="6"/>
                <c:pt idx="0">
                  <c:v>Feb-16</c:v>
                </c:pt>
                <c:pt idx="1">
                  <c:v>Mar-16</c:v>
                </c:pt>
                <c:pt idx="2">
                  <c:v>April-16</c:v>
                </c:pt>
                <c:pt idx="3">
                  <c:v>May-16</c:v>
                </c:pt>
                <c:pt idx="4">
                  <c:v>June-16</c:v>
                </c:pt>
                <c:pt idx="5">
                  <c:v>Jul-16</c:v>
                </c:pt>
              </c:strCache>
            </c:strRef>
          </c:cat>
          <c:val>
            <c:numRef>
              <c:f>'Web Visits'!$D$27:$I$27</c:f>
              <c:numCache>
                <c:formatCode>#,##0</c:formatCode>
                <c:ptCount val="6"/>
                <c:pt idx="0">
                  <c:v>81</c:v>
                </c:pt>
                <c:pt idx="1">
                  <c:v>68</c:v>
                </c:pt>
                <c:pt idx="2" formatCode="General">
                  <c:v>153</c:v>
                </c:pt>
                <c:pt idx="3">
                  <c:v>125</c:v>
                </c:pt>
                <c:pt idx="4">
                  <c:v>106</c:v>
                </c:pt>
                <c:pt idx="5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EB-4AFD-84C7-F562A4053E9E}"/>
            </c:ext>
          </c:extLst>
        </c:ser>
        <c:ser>
          <c:idx val="4"/>
          <c:order val="3"/>
          <c:tx>
            <c:strRef>
              <c:f>'Web Visits'!$B$28</c:f>
              <c:strCache>
                <c:ptCount val="1"/>
                <c:pt idx="0">
                  <c:v>Weddings at USC</c:v>
                </c:pt>
              </c:strCache>
            </c:strRef>
          </c:tx>
          <c:invertIfNegative val="0"/>
          <c:cat>
            <c:strRef>
              <c:f>'Web Visits'!$D$23:$I$23</c:f>
              <c:strCache>
                <c:ptCount val="6"/>
                <c:pt idx="0">
                  <c:v>Feb-16</c:v>
                </c:pt>
                <c:pt idx="1">
                  <c:v>Mar-16</c:v>
                </c:pt>
                <c:pt idx="2">
                  <c:v>April-16</c:v>
                </c:pt>
                <c:pt idx="3">
                  <c:v>May-16</c:v>
                </c:pt>
                <c:pt idx="4">
                  <c:v>June-16</c:v>
                </c:pt>
                <c:pt idx="5">
                  <c:v>Jul-16</c:v>
                </c:pt>
              </c:strCache>
            </c:strRef>
          </c:cat>
          <c:val>
            <c:numRef>
              <c:f>'Web Visits'!$D$28:$I$28</c:f>
              <c:numCache>
                <c:formatCode>#,##0</c:formatCode>
                <c:ptCount val="6"/>
                <c:pt idx="0">
                  <c:v>465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DEB-4AFD-84C7-F562A4053E9E}"/>
            </c:ext>
          </c:extLst>
        </c:ser>
        <c:ser>
          <c:idx val="5"/>
          <c:order val="4"/>
          <c:tx>
            <c:strRef>
              <c:f>'Web Visits'!$B$29</c:f>
              <c:strCache>
                <c:ptCount val="1"/>
                <c:pt idx="0">
                  <c:v>Custom-publishing</c:v>
                </c:pt>
              </c:strCache>
            </c:strRef>
          </c:tx>
          <c:invertIfNegative val="0"/>
          <c:cat>
            <c:strRef>
              <c:f>'Web Visits'!$D$23:$I$23</c:f>
              <c:strCache>
                <c:ptCount val="6"/>
                <c:pt idx="0">
                  <c:v>Feb-16</c:v>
                </c:pt>
                <c:pt idx="1">
                  <c:v>Mar-16</c:v>
                </c:pt>
                <c:pt idx="2">
                  <c:v>April-16</c:v>
                </c:pt>
                <c:pt idx="3">
                  <c:v>May-16</c:v>
                </c:pt>
                <c:pt idx="4">
                  <c:v>June-16</c:v>
                </c:pt>
                <c:pt idx="5">
                  <c:v>Jul-16</c:v>
                </c:pt>
              </c:strCache>
            </c:strRef>
          </c:cat>
          <c:val>
            <c:numRef>
              <c:f>'Web Visits'!$D$29:$I$29</c:f>
              <c:numCache>
                <c:formatCode>#,##0</c:formatCode>
                <c:ptCount val="6"/>
                <c:pt idx="0">
                  <c:v>1122</c:v>
                </c:pt>
                <c:pt idx="1">
                  <c:v>1038</c:v>
                </c:pt>
                <c:pt idx="2" formatCode="General">
                  <c:v>498</c:v>
                </c:pt>
                <c:pt idx="3">
                  <c:v>1261</c:v>
                </c:pt>
                <c:pt idx="4">
                  <c:v>305</c:v>
                </c:pt>
                <c:pt idx="5">
                  <c:v>549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EB-4AFD-84C7-F562A4053E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216576"/>
        <c:axId val="172748160"/>
      </c:barChart>
      <c:catAx>
        <c:axId val="72216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72748160"/>
        <c:crosses val="autoZero"/>
        <c:auto val="1"/>
        <c:lblAlgn val="ctr"/>
        <c:lblOffset val="100"/>
        <c:noMultiLvlLbl val="0"/>
      </c:catAx>
      <c:valAx>
        <c:axId val="17274816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Number of Visits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#,##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722165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dTable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0.47319</cdr:x>
      <cdr:y>0.44614</cdr:y>
    </cdr:from>
    <cdr:to>
      <cdr:x>0.48937</cdr:x>
      <cdr:y>0.48889</cdr:y>
    </cdr:to>
    <cdr:sp macro="" textlink="">
      <cdr:nvSpPr>
        <cdr:cNvPr id="614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79675" y="1604151"/>
          <a:ext cx="75295" cy="1808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IN" sz="1000" b="0" i="0" u="none" strike="noStrike" baseline="0">
              <a:solidFill>
                <a:srgbClr val="000000"/>
              </a:solidFill>
              <a:latin typeface="Calibri"/>
            </a:rPr>
            <a:t>      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0.4958</cdr:x>
      <cdr:y>0.42996</cdr:y>
    </cdr:from>
    <cdr:to>
      <cdr:x>0.51125</cdr:x>
      <cdr:y>0.46858</cdr:y>
    </cdr:to>
    <cdr:sp macro="" textlink="">
      <cdr:nvSpPr>
        <cdr:cNvPr id="614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79675" y="1604151"/>
          <a:ext cx="75295" cy="1808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IN" sz="1000" b="0" i="0" u="none" strike="noStrike" baseline="0">
              <a:solidFill>
                <a:srgbClr val="000000"/>
              </a:solidFill>
              <a:latin typeface="Calibri"/>
            </a:rPr>
            <a:t>      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0.26692</cdr:x>
      <cdr:y>0.08678</cdr:y>
    </cdr:from>
    <cdr:to>
      <cdr:x>0.80263</cdr:x>
      <cdr:y>0.16529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32214" y="571500"/>
          <a:ext cx="3878036" cy="517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0.19925</cdr:x>
      <cdr:y>0.09504</cdr:y>
    </cdr:from>
    <cdr:to>
      <cdr:x>0.80639</cdr:x>
      <cdr:y>0.19628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42357" y="625929"/>
          <a:ext cx="4395107" cy="666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 b="1" i="0"/>
            <a:t>Bookstore Charts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b="1" i="0"/>
            <a:t>10 Most Viewed Pages - </a:t>
          </a:r>
          <a:r>
            <a:rPr lang="en-US" sz="1100" b="1" i="0" baseline="0">
              <a:effectLst/>
            </a:rPr>
            <a:t>July </a:t>
          </a:r>
          <a:r>
            <a:rPr lang="en-US" b="1">
              <a:effectLst/>
            </a:rPr>
            <a:t>2016</a:t>
          </a:r>
        </a:p>
        <a:p xmlns:a="http://schemas.openxmlformats.org/drawingml/2006/main">
          <a:pPr algn="ctr"/>
          <a:endParaRPr lang="en-US" sz="1100" b="1" i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0.09771</cdr:x>
      <cdr:y>0.03646</cdr:y>
    </cdr:from>
    <cdr:to>
      <cdr:x>0.17604</cdr:x>
      <cdr:y>0.12484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7689" y="132135"/>
          <a:ext cx="439107" cy="3203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0.0899</cdr:x>
      <cdr:y>0.22479</cdr:y>
    </cdr:from>
    <cdr:to>
      <cdr:x>0.19695</cdr:x>
      <cdr:y>0.30419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89819" y="950654"/>
          <a:ext cx="583240" cy="3357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0.22203</cdr:x>
      <cdr:y>0.33108</cdr:y>
    </cdr:from>
    <cdr:to>
      <cdr:x>0.46154</cdr:x>
      <cdr:y>0.42342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209674" y="1400176"/>
          <a:ext cx="1304925" cy="390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0.31875</cdr:x>
      <cdr:y>0.48423</cdr:y>
    </cdr:from>
    <cdr:to>
      <cdr:x>0.4411</cdr:x>
      <cdr:y>0.5518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736646" y="2047876"/>
          <a:ext cx="666599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0.42984</cdr:x>
      <cdr:y>0.66216</cdr:y>
    </cdr:from>
    <cdr:to>
      <cdr:x>0.54879</cdr:x>
      <cdr:y>0.76802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341897" y="2800350"/>
          <a:ext cx="648076" cy="4476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0.54021</cdr:x>
      <cdr:y>0.69369</cdr:y>
    </cdr:from>
    <cdr:to>
      <cdr:x>0.69755</cdr:x>
      <cdr:y>0.78827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943224" y="2933701"/>
          <a:ext cx="857249" cy="3999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0.67832</cdr:x>
      <cdr:y>0.72128</cdr:y>
    </cdr:from>
    <cdr:to>
      <cdr:x>0.81818</cdr:x>
      <cdr:y>0.78435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695699" y="3050366"/>
          <a:ext cx="762000" cy="2667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0.15035</cdr:x>
      <cdr:y>0.84459</cdr:y>
    </cdr:from>
    <cdr:to>
      <cdr:x>0.23832</cdr:x>
      <cdr:y>0.90561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819149" y="3571877"/>
          <a:ext cx="479290" cy="258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0.26049</cdr:x>
      <cdr:y>0.84234</cdr:y>
    </cdr:from>
    <cdr:to>
      <cdr:x>0.35259</cdr:x>
      <cdr:y>0.91327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419224" y="3562352"/>
          <a:ext cx="501792" cy="2999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0.39336</cdr:x>
      <cdr:y>0.84009</cdr:y>
    </cdr:from>
    <cdr:to>
      <cdr:x>0.50874</cdr:x>
      <cdr:y>0.90388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2143147" y="3552839"/>
          <a:ext cx="628625" cy="2697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0.4965</cdr:x>
      <cdr:y>0.84009</cdr:y>
    </cdr:from>
    <cdr:to>
      <cdr:x>0.58916</cdr:x>
      <cdr:y>0.91327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2705099" y="3552826"/>
          <a:ext cx="504824" cy="3094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0.60489</cdr:x>
      <cdr:y>0.84795</cdr:y>
    </cdr:from>
    <cdr:to>
      <cdr:x>0.68602</cdr:x>
      <cdr:y>0.90577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3295649" y="3586066"/>
          <a:ext cx="441994" cy="2445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0.73252</cdr:x>
      <cdr:y>0.84512</cdr:y>
    </cdr:from>
    <cdr:to>
      <cdr:x>0.8514</cdr:x>
      <cdr:y>0.90315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3990974" y="3574098"/>
          <a:ext cx="647699" cy="2454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0.26547</cdr:x>
      <cdr:y>0.08154</cdr:y>
    </cdr:from>
    <cdr:to>
      <cdr:x>0.72476</cdr:x>
      <cdr:y>0.17811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1552575" y="361949"/>
          <a:ext cx="2686050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>
              <a:latin typeface="Arial" panose="020B0604020202020204" pitchFamily="34" charset="0"/>
              <a:cs typeface="Arial" panose="020B0604020202020204" pitchFamily="34" charset="0"/>
            </a:rPr>
            <a:t>TSP</a:t>
          </a:r>
          <a:r>
            <a:rPr lang="en-US" sz="1400" b="1" baseline="0">
              <a:latin typeface="Arial" panose="020B0604020202020204" pitchFamily="34" charset="0"/>
              <a:cs typeface="Arial" panose="020B0604020202020204" pitchFamily="34" charset="0"/>
            </a:rPr>
            <a:t> Mobile App Stats</a:t>
          </a: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55" tIns="48327" rIns="96655" bIns="48327" numCol="1" anchor="t" anchorCtr="0" compatLnSpc="1">
            <a:prstTxWarp prst="textNoShape">
              <a:avLst/>
            </a:prstTxWarp>
          </a:bodyPr>
          <a:lstStyle>
            <a:lvl1pPr algn="l" defTabSz="947738" eaLnBrk="0" hangingPunct="0"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USC Auxiliary Services Central IT - Individual Accomplishments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55" tIns="48327" rIns="96655" bIns="48327" numCol="1" anchor="t" anchorCtr="0" compatLnSpc="1">
            <a:prstTxWarp prst="textNoShape">
              <a:avLst/>
            </a:prstTxWarp>
          </a:bodyPr>
          <a:lstStyle>
            <a:lvl1pPr defTabSz="947738" eaLnBrk="0" hangingPunct="0"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May </a:t>
            </a:r>
            <a:r>
              <a:rPr lang="en-US" dirty="0"/>
              <a:t>4, 2008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55" tIns="48327" rIns="96655" bIns="48327" numCol="1" anchor="b" anchorCtr="0" compatLnSpc="1">
            <a:prstTxWarp prst="textNoShape">
              <a:avLst/>
            </a:prstTxWarp>
          </a:bodyPr>
          <a:lstStyle>
            <a:lvl1pPr algn="l" defTabSz="947738" eaLnBrk="0" hangingPunct="0"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55" tIns="48327" rIns="96655" bIns="48327" numCol="1" anchor="b" anchorCtr="0" compatLnSpc="1">
            <a:prstTxWarp prst="textNoShape">
              <a:avLst/>
            </a:prstTxWarp>
          </a:bodyPr>
          <a:lstStyle>
            <a:lvl1pPr defTabSz="947738" eaLnBrk="0" hangingPunct="0"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fld id="{87B7D305-36A4-46D6-878E-DA5676E219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98011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55" tIns="48327" rIns="96655" bIns="48327" numCol="1" anchor="t" anchorCtr="0" compatLnSpc="1">
            <a:prstTxWarp prst="textNoShape">
              <a:avLst/>
            </a:prstTxWarp>
          </a:bodyPr>
          <a:lstStyle>
            <a:lvl1pPr algn="l" defTabSz="947738" eaLnBrk="0" hangingPunct="0"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USC Auxiliary Services Central IT - Individual Accomplishments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55" tIns="48327" rIns="96655" bIns="48327" numCol="1" anchor="t" anchorCtr="0" compatLnSpc="1">
            <a:prstTxWarp prst="textNoShape">
              <a:avLst/>
            </a:prstTxWarp>
          </a:bodyPr>
          <a:lstStyle>
            <a:lvl1pPr defTabSz="947738" eaLnBrk="0" hangingPunct="0"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May 4, 2008</a:t>
            </a:r>
            <a:endParaRPr lang="en-US" dirty="0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55" tIns="48327" rIns="96655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55" tIns="48327" rIns="96655" bIns="48327" numCol="1" anchor="b" anchorCtr="0" compatLnSpc="1">
            <a:prstTxWarp prst="textNoShape">
              <a:avLst/>
            </a:prstTxWarp>
          </a:bodyPr>
          <a:lstStyle>
            <a:lvl1pPr algn="l" defTabSz="947738" eaLnBrk="0" hangingPunct="0"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55" tIns="48327" rIns="96655" bIns="48327" numCol="1" anchor="b" anchorCtr="0" compatLnSpc="1">
            <a:prstTxWarp prst="textNoShape">
              <a:avLst/>
            </a:prstTxWarp>
          </a:bodyPr>
          <a:lstStyle>
            <a:lvl1pPr defTabSz="947738" eaLnBrk="0" hangingPunct="0"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fld id="{84AEAE91-1B8F-4D37-B433-D64624B42C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23030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96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96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96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96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96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5" tIns="48327" rIns="96655" bIns="48327" anchor="b"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fld id="{7A72DE2C-2929-4C14-B938-3E69CE3A4360}" type="slidenum">
              <a:rPr lang="en-US" sz="1300">
                <a:latin typeface="Arial" pitchFamily="34" charset="0"/>
              </a:rPr>
              <a:pPr/>
              <a:t>1</a:t>
            </a:fld>
            <a:endParaRPr lang="en-US" sz="1300">
              <a:latin typeface="Arial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</a:rPr>
              <a:t>Boo</a:t>
            </a:r>
          </a:p>
        </p:txBody>
      </p:sp>
      <p:sp>
        <p:nvSpPr>
          <p:cNvPr id="52229" name="Date Placeholder 4"/>
          <p:cNvSpPr txBox="1">
            <a:spLocks noGrp="1"/>
          </p:cNvSpPr>
          <p:nvPr/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5" tIns="48327" rIns="96655" bIns="48327"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 dirty="0" smtClean="0">
                <a:latin typeface="Arial" pitchFamily="34" charset="0"/>
              </a:rPr>
              <a:t>May </a:t>
            </a:r>
            <a:r>
              <a:rPr lang="en-US" sz="1300" dirty="0">
                <a:latin typeface="Arial" pitchFamily="34" charset="0"/>
              </a:rPr>
              <a:t>4, 2008</a:t>
            </a:r>
          </a:p>
        </p:txBody>
      </p:sp>
      <p:sp>
        <p:nvSpPr>
          <p:cNvPr id="52230" name="Header Placeholder 5"/>
          <p:cNvSpPr txBox="1">
            <a:spLocks noGrp="1"/>
          </p:cNvSpPr>
          <p:nvPr/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5" tIns="48327" rIns="96655" bIns="48327"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sz="1300">
                <a:latin typeface="Arial" pitchFamily="34" charset="0"/>
              </a:rPr>
              <a:t>USC Auxiliary Services Central IT - Individual Accomplishments</a:t>
            </a:r>
          </a:p>
        </p:txBody>
      </p:sp>
    </p:spTree>
    <p:extLst>
      <p:ext uri="{BB962C8B-B14F-4D97-AF65-F5344CB8AC3E}">
        <p14:creationId xmlns:p14="http://schemas.microsoft.com/office/powerpoint/2010/main" val="1067693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837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>
                <a:latin typeface="Arial" pitchFamily="34" charset="0"/>
              </a:rPr>
              <a:t>USC Auxiliary Services Central IT - Individual Accomplishments</a:t>
            </a:r>
          </a:p>
        </p:txBody>
      </p:sp>
      <p:sp>
        <p:nvSpPr>
          <p:cNvPr id="58373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 dirty="0" smtClean="0">
                <a:latin typeface="Arial" pitchFamily="34" charset="0"/>
              </a:rPr>
              <a:t>May </a:t>
            </a:r>
            <a:r>
              <a:rPr lang="en-US" sz="1300" dirty="0">
                <a:latin typeface="Arial" pitchFamily="34" charset="0"/>
              </a:rPr>
              <a:t>4, 2008</a:t>
            </a:r>
          </a:p>
        </p:txBody>
      </p:sp>
      <p:sp>
        <p:nvSpPr>
          <p:cNvPr id="5837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fld id="{48A6FE89-75AF-43E2-81B2-D3EEC14A037E}" type="slidenum">
              <a:rPr lang="en-US" sz="1300">
                <a:latin typeface="Arial" pitchFamily="34" charset="0"/>
              </a:rPr>
              <a:pPr/>
              <a:t>10</a:t>
            </a:fld>
            <a:endParaRPr lang="en-US" sz="13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09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9396" name="Header Placeholder 3"/>
          <p:cNvSpPr txBox="1">
            <a:spLocks noGrp="1"/>
          </p:cNvSpPr>
          <p:nvPr/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5" tIns="48327" rIns="96655" bIns="48327"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sz="1300">
                <a:latin typeface="Arial" pitchFamily="34" charset="0"/>
              </a:rPr>
              <a:t>USC Auxiliary Services Central IT - Individual Accomplishments</a:t>
            </a:r>
          </a:p>
        </p:txBody>
      </p:sp>
      <p:sp>
        <p:nvSpPr>
          <p:cNvPr id="59397" name="Date Placeholder 4"/>
          <p:cNvSpPr txBox="1">
            <a:spLocks noGrp="1"/>
          </p:cNvSpPr>
          <p:nvPr/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5" tIns="48327" rIns="96655" bIns="48327"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 dirty="0" smtClean="0">
                <a:latin typeface="Arial" pitchFamily="34" charset="0"/>
              </a:rPr>
              <a:t>May </a:t>
            </a:r>
            <a:r>
              <a:rPr lang="en-US" sz="1300" dirty="0">
                <a:latin typeface="Arial" pitchFamily="34" charset="0"/>
              </a:rPr>
              <a:t>4, 2008</a:t>
            </a:r>
          </a:p>
        </p:txBody>
      </p:sp>
      <p:sp>
        <p:nvSpPr>
          <p:cNvPr id="59398" name="Slide Number Placeholder 5"/>
          <p:cNvSpPr txBox="1">
            <a:spLocks noGrp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5" tIns="48327" rIns="96655" bIns="48327" anchor="b"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fld id="{E648A77B-72DF-4781-B5E0-6CD0D051394F}" type="slidenum">
              <a:rPr lang="en-US" sz="1300">
                <a:latin typeface="Arial" pitchFamily="34" charset="0"/>
              </a:rPr>
              <a:pPr/>
              <a:t>11</a:t>
            </a:fld>
            <a:endParaRPr lang="en-US" sz="13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5155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144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>
                <a:latin typeface="Arial" pitchFamily="34" charset="0"/>
              </a:rPr>
              <a:t>USC Auxiliary Services Central IT - Individual Accomplishments</a:t>
            </a:r>
          </a:p>
        </p:txBody>
      </p:sp>
      <p:sp>
        <p:nvSpPr>
          <p:cNvPr id="61445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 dirty="0" smtClean="0">
                <a:latin typeface="Arial" pitchFamily="34" charset="0"/>
              </a:rPr>
              <a:t>May </a:t>
            </a:r>
            <a:r>
              <a:rPr lang="en-US" sz="1300" dirty="0">
                <a:latin typeface="Arial" pitchFamily="34" charset="0"/>
              </a:rPr>
              <a:t>4, 2008</a:t>
            </a:r>
          </a:p>
        </p:txBody>
      </p:sp>
      <p:sp>
        <p:nvSpPr>
          <p:cNvPr id="6144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fld id="{86D6F3F5-A3D0-4429-A826-EEA10A92B67E}" type="slidenum">
              <a:rPr lang="en-US" sz="1300">
                <a:latin typeface="Arial" pitchFamily="34" charset="0"/>
              </a:rPr>
              <a:pPr/>
              <a:t>12</a:t>
            </a:fld>
            <a:endParaRPr lang="en-US" sz="13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0320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144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>
                <a:latin typeface="Arial" pitchFamily="34" charset="0"/>
              </a:rPr>
              <a:t>USC Auxiliary Services Central IT - Individual Accomplishments</a:t>
            </a:r>
          </a:p>
        </p:txBody>
      </p:sp>
      <p:sp>
        <p:nvSpPr>
          <p:cNvPr id="61445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 dirty="0" smtClean="0">
                <a:latin typeface="Arial" pitchFamily="34" charset="0"/>
              </a:rPr>
              <a:t>May </a:t>
            </a:r>
            <a:r>
              <a:rPr lang="en-US" sz="1300" dirty="0">
                <a:latin typeface="Arial" pitchFamily="34" charset="0"/>
              </a:rPr>
              <a:t>4, 2008</a:t>
            </a:r>
          </a:p>
        </p:txBody>
      </p:sp>
      <p:sp>
        <p:nvSpPr>
          <p:cNvPr id="6144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fld id="{86D6F3F5-A3D0-4429-A826-EEA10A92B67E}" type="slidenum">
              <a:rPr lang="en-US" sz="1300">
                <a:latin typeface="Arial" pitchFamily="34" charset="0"/>
              </a:rPr>
              <a:pPr/>
              <a:t>13</a:t>
            </a:fld>
            <a:endParaRPr lang="en-US" sz="13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2413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246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>
                <a:latin typeface="Arial" pitchFamily="34" charset="0"/>
              </a:rPr>
              <a:t>USC Auxiliary Services Central IT - Individual Accomplishments</a:t>
            </a:r>
          </a:p>
        </p:txBody>
      </p:sp>
      <p:sp>
        <p:nvSpPr>
          <p:cNvPr id="6246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 dirty="0" smtClean="0">
                <a:latin typeface="Arial" pitchFamily="34" charset="0"/>
              </a:rPr>
              <a:t>May </a:t>
            </a:r>
            <a:r>
              <a:rPr lang="en-US" sz="1300" dirty="0">
                <a:latin typeface="Arial" pitchFamily="34" charset="0"/>
              </a:rPr>
              <a:t>4, 2008</a:t>
            </a:r>
          </a:p>
        </p:txBody>
      </p:sp>
      <p:sp>
        <p:nvSpPr>
          <p:cNvPr id="6247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fld id="{49139013-2669-4446-8429-F080AC4C8B3C}" type="slidenum">
              <a:rPr lang="en-US" sz="1300">
                <a:latin typeface="Arial" pitchFamily="34" charset="0"/>
              </a:rPr>
              <a:pPr/>
              <a:t>15</a:t>
            </a:fld>
            <a:endParaRPr lang="en-US" sz="13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8058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451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>
                <a:latin typeface="Arial" pitchFamily="34" charset="0"/>
              </a:rPr>
              <a:t>USC Auxiliary Services Central IT - Individual Accomplishments</a:t>
            </a:r>
          </a:p>
        </p:txBody>
      </p:sp>
      <p:sp>
        <p:nvSpPr>
          <p:cNvPr id="6451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 dirty="0" smtClean="0">
                <a:latin typeface="Arial" pitchFamily="34" charset="0"/>
              </a:rPr>
              <a:t>May </a:t>
            </a:r>
            <a:r>
              <a:rPr lang="en-US" sz="1300" dirty="0">
                <a:latin typeface="Arial" pitchFamily="34" charset="0"/>
              </a:rPr>
              <a:t>4, 2008</a:t>
            </a:r>
          </a:p>
        </p:txBody>
      </p:sp>
      <p:sp>
        <p:nvSpPr>
          <p:cNvPr id="6451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fld id="{40DB5B50-7AC8-483C-83DB-3F013553E423}" type="slidenum">
              <a:rPr lang="en-US" sz="1300">
                <a:latin typeface="Arial" pitchFamily="34" charset="0"/>
              </a:rPr>
              <a:pPr/>
              <a:t>22</a:t>
            </a:fld>
            <a:endParaRPr lang="en-US" sz="13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0235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451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>
                <a:latin typeface="Arial" pitchFamily="34" charset="0"/>
              </a:rPr>
              <a:t>USC Auxiliary Services Central IT - Individual Accomplishments</a:t>
            </a:r>
          </a:p>
        </p:txBody>
      </p:sp>
      <p:sp>
        <p:nvSpPr>
          <p:cNvPr id="6451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 dirty="0" smtClean="0">
                <a:latin typeface="Arial" pitchFamily="34" charset="0"/>
              </a:rPr>
              <a:t>May </a:t>
            </a:r>
            <a:r>
              <a:rPr lang="en-US" sz="1300" dirty="0">
                <a:latin typeface="Arial" pitchFamily="34" charset="0"/>
              </a:rPr>
              <a:t>4, 2008</a:t>
            </a:r>
          </a:p>
        </p:txBody>
      </p:sp>
      <p:sp>
        <p:nvSpPr>
          <p:cNvPr id="6451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fld id="{40DB5B50-7AC8-483C-83DB-3F013553E423}" type="slidenum">
              <a:rPr lang="en-US" sz="1300">
                <a:latin typeface="Arial" pitchFamily="34" charset="0"/>
              </a:rPr>
              <a:pPr/>
              <a:t>23</a:t>
            </a:fld>
            <a:endParaRPr lang="en-US" sz="13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0235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451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>
                <a:latin typeface="Arial" pitchFamily="34" charset="0"/>
              </a:rPr>
              <a:t>USC Auxiliary Services Central IT - Individual Accomplishments</a:t>
            </a:r>
          </a:p>
        </p:txBody>
      </p:sp>
      <p:sp>
        <p:nvSpPr>
          <p:cNvPr id="6451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 dirty="0" smtClean="0">
                <a:latin typeface="Arial" pitchFamily="34" charset="0"/>
              </a:rPr>
              <a:t>May </a:t>
            </a:r>
            <a:r>
              <a:rPr lang="en-US" sz="1300" dirty="0">
                <a:latin typeface="Arial" pitchFamily="34" charset="0"/>
              </a:rPr>
              <a:t>4, 2008</a:t>
            </a:r>
          </a:p>
        </p:txBody>
      </p:sp>
      <p:sp>
        <p:nvSpPr>
          <p:cNvPr id="6451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fld id="{40DB5B50-7AC8-483C-83DB-3F013553E423}" type="slidenum">
              <a:rPr lang="en-US" sz="1300">
                <a:latin typeface="Arial" pitchFamily="34" charset="0"/>
              </a:rPr>
              <a:pPr/>
              <a:t>24</a:t>
            </a:fld>
            <a:endParaRPr lang="en-US" sz="13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0235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451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>
                <a:latin typeface="Arial" pitchFamily="34" charset="0"/>
              </a:rPr>
              <a:t>USC Auxiliary Services Central IT - Individual Accomplishments</a:t>
            </a:r>
          </a:p>
        </p:txBody>
      </p:sp>
      <p:sp>
        <p:nvSpPr>
          <p:cNvPr id="6451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 dirty="0" smtClean="0">
                <a:latin typeface="Arial" pitchFamily="34" charset="0"/>
              </a:rPr>
              <a:t>May </a:t>
            </a:r>
            <a:r>
              <a:rPr lang="en-US" sz="1300" dirty="0">
                <a:latin typeface="Arial" pitchFamily="34" charset="0"/>
              </a:rPr>
              <a:t>4, 2008</a:t>
            </a:r>
          </a:p>
        </p:txBody>
      </p:sp>
      <p:sp>
        <p:nvSpPr>
          <p:cNvPr id="6451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fld id="{40DB5B50-7AC8-483C-83DB-3F013553E423}" type="slidenum">
              <a:rPr lang="en-US" sz="1300">
                <a:latin typeface="Arial" pitchFamily="34" charset="0"/>
              </a:rPr>
              <a:pPr/>
              <a:t>25</a:t>
            </a:fld>
            <a:endParaRPr lang="en-US" sz="13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0235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451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>
                <a:latin typeface="Arial" pitchFamily="34" charset="0"/>
              </a:rPr>
              <a:t>USC Auxiliary Services Central IT - Individual Accomplishments</a:t>
            </a:r>
          </a:p>
        </p:txBody>
      </p:sp>
      <p:sp>
        <p:nvSpPr>
          <p:cNvPr id="6451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 dirty="0" smtClean="0">
                <a:latin typeface="Arial" pitchFamily="34" charset="0"/>
              </a:rPr>
              <a:t>May </a:t>
            </a:r>
            <a:r>
              <a:rPr lang="en-US" sz="1300" dirty="0">
                <a:latin typeface="Arial" pitchFamily="34" charset="0"/>
              </a:rPr>
              <a:t>4, 2008</a:t>
            </a:r>
          </a:p>
        </p:txBody>
      </p:sp>
      <p:sp>
        <p:nvSpPr>
          <p:cNvPr id="6451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fld id="{40DB5B50-7AC8-483C-83DB-3F013553E423}" type="slidenum">
              <a:rPr lang="en-US" sz="1300">
                <a:latin typeface="Arial" pitchFamily="34" charset="0"/>
              </a:rPr>
              <a:pPr/>
              <a:t>26</a:t>
            </a:fld>
            <a:endParaRPr lang="en-US" sz="13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537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325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>
                <a:latin typeface="Arial" pitchFamily="34" charset="0"/>
              </a:rPr>
              <a:t>USC Auxiliary Services Central IT - Individual Accomplishments</a:t>
            </a:r>
          </a:p>
        </p:txBody>
      </p:sp>
      <p:sp>
        <p:nvSpPr>
          <p:cNvPr id="53253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 dirty="0" smtClean="0">
                <a:latin typeface="Arial" pitchFamily="34" charset="0"/>
              </a:rPr>
              <a:t>May </a:t>
            </a:r>
            <a:r>
              <a:rPr lang="en-US" sz="1300" dirty="0">
                <a:latin typeface="Arial" pitchFamily="34" charset="0"/>
              </a:rPr>
              <a:t>4, 2008</a:t>
            </a:r>
          </a:p>
        </p:txBody>
      </p:sp>
      <p:sp>
        <p:nvSpPr>
          <p:cNvPr id="5325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fld id="{B0ED52AC-BB1A-4BD6-89A2-C7EBF9A5C10A}" type="slidenum">
              <a:rPr lang="en-US" sz="1300">
                <a:latin typeface="Arial" pitchFamily="34" charset="0"/>
              </a:rPr>
              <a:pPr/>
              <a:t>2</a:t>
            </a:fld>
            <a:endParaRPr lang="en-US" sz="13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5091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451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>
                <a:latin typeface="Arial" pitchFamily="34" charset="0"/>
              </a:rPr>
              <a:t>USC Auxiliary Services Central IT - Individual Accomplishments</a:t>
            </a:r>
          </a:p>
        </p:txBody>
      </p:sp>
      <p:sp>
        <p:nvSpPr>
          <p:cNvPr id="6451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 dirty="0" smtClean="0">
                <a:latin typeface="Arial" pitchFamily="34" charset="0"/>
              </a:rPr>
              <a:t>May </a:t>
            </a:r>
            <a:r>
              <a:rPr lang="en-US" sz="1300" dirty="0">
                <a:latin typeface="Arial" pitchFamily="34" charset="0"/>
              </a:rPr>
              <a:t>4, 2008</a:t>
            </a:r>
          </a:p>
        </p:txBody>
      </p:sp>
      <p:sp>
        <p:nvSpPr>
          <p:cNvPr id="6451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fld id="{40DB5B50-7AC8-483C-83DB-3F013553E423}" type="slidenum">
              <a:rPr lang="en-US" sz="1300">
                <a:latin typeface="Arial" pitchFamily="34" charset="0"/>
              </a:rPr>
              <a:pPr/>
              <a:t>27</a:t>
            </a:fld>
            <a:endParaRPr lang="en-US" sz="13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5860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451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>
                <a:latin typeface="Arial" pitchFamily="34" charset="0"/>
              </a:rPr>
              <a:t>USC Auxiliary Services Central IT - Individual Accomplishments</a:t>
            </a:r>
          </a:p>
        </p:txBody>
      </p:sp>
      <p:sp>
        <p:nvSpPr>
          <p:cNvPr id="6451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 dirty="0" smtClean="0">
                <a:latin typeface="Arial" pitchFamily="34" charset="0"/>
              </a:rPr>
              <a:t>May </a:t>
            </a:r>
            <a:r>
              <a:rPr lang="en-US" sz="1300" dirty="0">
                <a:latin typeface="Arial" pitchFamily="34" charset="0"/>
              </a:rPr>
              <a:t>4, 2008</a:t>
            </a:r>
          </a:p>
        </p:txBody>
      </p:sp>
      <p:sp>
        <p:nvSpPr>
          <p:cNvPr id="6451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fld id="{40DB5B50-7AC8-483C-83DB-3F013553E423}" type="slidenum">
              <a:rPr lang="en-US" sz="1300">
                <a:latin typeface="Arial" pitchFamily="34" charset="0"/>
              </a:rPr>
              <a:pPr/>
              <a:t>28</a:t>
            </a:fld>
            <a:endParaRPr lang="en-US" sz="13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498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427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>
                <a:latin typeface="Arial" pitchFamily="34" charset="0"/>
              </a:rPr>
              <a:t>USC Auxiliary Services Central IT - Individual Accomplishments</a:t>
            </a:r>
          </a:p>
        </p:txBody>
      </p:sp>
      <p:sp>
        <p:nvSpPr>
          <p:cNvPr id="5427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 dirty="0" smtClean="0">
                <a:latin typeface="Arial" pitchFamily="34" charset="0"/>
              </a:rPr>
              <a:t>May </a:t>
            </a:r>
            <a:r>
              <a:rPr lang="en-US" sz="1300" dirty="0">
                <a:latin typeface="Arial" pitchFamily="34" charset="0"/>
              </a:rPr>
              <a:t>4, 2008</a:t>
            </a:r>
          </a:p>
        </p:txBody>
      </p:sp>
      <p:sp>
        <p:nvSpPr>
          <p:cNvPr id="5427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fld id="{7226C652-33B3-4DE2-BA9B-618EA08E59DD}" type="slidenum">
              <a:rPr lang="en-US" sz="1300">
                <a:latin typeface="Arial" pitchFamily="34" charset="0"/>
              </a:rPr>
              <a:pPr/>
              <a:t>3</a:t>
            </a:fld>
            <a:endParaRPr lang="en-US" sz="13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961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530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>
                <a:latin typeface="Arial" pitchFamily="34" charset="0"/>
              </a:rPr>
              <a:t>USC Auxiliary Services Central IT - Individual Accomplishments</a:t>
            </a:r>
          </a:p>
        </p:txBody>
      </p:sp>
      <p:sp>
        <p:nvSpPr>
          <p:cNvPr id="5530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 dirty="0" smtClean="0">
                <a:latin typeface="Arial" pitchFamily="34" charset="0"/>
              </a:rPr>
              <a:t>May </a:t>
            </a:r>
            <a:r>
              <a:rPr lang="en-US" sz="1300" dirty="0">
                <a:latin typeface="Arial" pitchFamily="34" charset="0"/>
              </a:rPr>
              <a:t>4, 2008</a:t>
            </a:r>
          </a:p>
        </p:txBody>
      </p:sp>
      <p:sp>
        <p:nvSpPr>
          <p:cNvPr id="5530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fld id="{E1705871-E69E-4384-9750-4C90976FADE4}" type="slidenum">
              <a:rPr lang="en-US" sz="1300">
                <a:latin typeface="Arial" pitchFamily="34" charset="0"/>
              </a:rPr>
              <a:pPr/>
              <a:t>4</a:t>
            </a:fld>
            <a:endParaRPr lang="en-US" sz="13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735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USC Auxiliary Services Central IT - Individual Accomplishments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4, 2008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AEAE91-1B8F-4D37-B433-D64624B42CC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37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USC Auxiliary Services Central IT - Individual Accomplishments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4, 2008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AEAE91-1B8F-4D37-B433-D64624B42CC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15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USC Auxiliary Services Central IT - Individual Accomplishments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4, 2008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AEAE91-1B8F-4D37-B433-D64624B42CC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83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USC Auxiliary Services Central IT - Individual Accomplishments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4, 2008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AEAE91-1B8F-4D37-B433-D64624B42CC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726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734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>
                <a:latin typeface="Arial" pitchFamily="34" charset="0"/>
              </a:rPr>
              <a:t>USC Auxiliary Services Central IT - Individual Accomplishments</a:t>
            </a:r>
          </a:p>
        </p:txBody>
      </p:sp>
      <p:sp>
        <p:nvSpPr>
          <p:cNvPr id="5734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 dirty="0" smtClean="0">
                <a:latin typeface="Arial" pitchFamily="34" charset="0"/>
              </a:rPr>
              <a:t>May </a:t>
            </a:r>
            <a:r>
              <a:rPr lang="en-US" sz="1300" dirty="0">
                <a:latin typeface="Arial" pitchFamily="34" charset="0"/>
              </a:rPr>
              <a:t>4, 2008</a:t>
            </a:r>
          </a:p>
        </p:txBody>
      </p:sp>
      <p:sp>
        <p:nvSpPr>
          <p:cNvPr id="5735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fld id="{6337E290-DBD1-4F9B-BADE-7166859055DF}" type="slidenum">
              <a:rPr lang="en-US" sz="1300">
                <a:latin typeface="Arial" pitchFamily="34" charset="0"/>
              </a:rPr>
              <a:pPr/>
              <a:t>9</a:t>
            </a:fld>
            <a:endParaRPr lang="en-US" sz="13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626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Verdana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5533817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1860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58050" y="609600"/>
            <a:ext cx="150495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3200" y="609600"/>
            <a:ext cx="436245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9791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743200" y="609600"/>
            <a:ext cx="60198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8250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609600"/>
            <a:ext cx="60198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676400"/>
            <a:ext cx="6019800" cy="4495800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  <a:lvl2pPr>
              <a:defRPr>
                <a:latin typeface="Verdana" pitchFamily="34" charset="0"/>
              </a:defRPr>
            </a:lvl2pPr>
            <a:lvl3pPr>
              <a:defRPr>
                <a:latin typeface="Verdana" pitchFamily="34" charset="0"/>
              </a:defRPr>
            </a:lvl3pPr>
            <a:lvl4pPr>
              <a:defRPr>
                <a:latin typeface="Verdana" pitchFamily="34" charset="0"/>
              </a:defRPr>
            </a:lvl4pPr>
            <a:lvl5pPr>
              <a:defRPr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0179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67189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3200" y="2362200"/>
            <a:ext cx="2933700" cy="3810000"/>
          </a:xfrm>
        </p:spPr>
        <p:txBody>
          <a:bodyPr/>
          <a:lstStyle>
            <a:lvl1pPr>
              <a:defRPr sz="2800">
                <a:latin typeface="Verdana" pitchFamily="34" charset="0"/>
              </a:defRPr>
            </a:lvl1pPr>
            <a:lvl2pPr>
              <a:defRPr sz="2400">
                <a:latin typeface="Verdana" pitchFamily="34" charset="0"/>
              </a:defRPr>
            </a:lvl2pPr>
            <a:lvl3pPr>
              <a:defRPr sz="2000">
                <a:latin typeface="Verdana" pitchFamily="34" charset="0"/>
              </a:defRPr>
            </a:lvl3pPr>
            <a:lvl4pPr>
              <a:defRPr sz="1800">
                <a:latin typeface="Verdana" pitchFamily="34" charset="0"/>
              </a:defRPr>
            </a:lvl4pPr>
            <a:lvl5pPr>
              <a:defRPr sz="1800">
                <a:latin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9300" y="2362200"/>
            <a:ext cx="2933700" cy="3810000"/>
          </a:xfrm>
        </p:spPr>
        <p:txBody>
          <a:bodyPr/>
          <a:lstStyle>
            <a:lvl1pPr>
              <a:defRPr sz="2800">
                <a:latin typeface="Verdana" pitchFamily="34" charset="0"/>
              </a:defRPr>
            </a:lvl1pPr>
            <a:lvl2pPr>
              <a:defRPr sz="2400">
                <a:latin typeface="Verdana" pitchFamily="34" charset="0"/>
              </a:defRPr>
            </a:lvl2pPr>
            <a:lvl3pPr>
              <a:defRPr sz="2000">
                <a:latin typeface="Verdana" pitchFamily="34" charset="0"/>
              </a:defRPr>
            </a:lvl3pPr>
            <a:lvl4pPr>
              <a:defRPr sz="1800">
                <a:latin typeface="Verdana" pitchFamily="34" charset="0"/>
              </a:defRPr>
            </a:lvl4pPr>
            <a:lvl5pPr>
              <a:defRPr sz="1800">
                <a:latin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19612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5799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15985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838963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598011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82622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3200" y="609600"/>
            <a:ext cx="6019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3200" y="2362200"/>
            <a:ext cx="6019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695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-96" charset="0"/>
          <a:ea typeface="ＭＳ Ｐゴシック" pitchFamily="-96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-96" charset="0"/>
          <a:ea typeface="ＭＳ Ｐゴシック" pitchFamily="-96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-96" charset="0"/>
          <a:ea typeface="ＭＳ Ｐゴシック" pitchFamily="-96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-96" charset="0"/>
          <a:ea typeface="ＭＳ Ｐゴシック" pitchFamily="-96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-96" charset="0"/>
          <a:ea typeface="ＭＳ Ｐゴシック" pitchFamily="-9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-96" charset="0"/>
          <a:ea typeface="ＭＳ Ｐゴシック" pitchFamily="-9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-96" charset="0"/>
          <a:ea typeface="ＭＳ Ｐゴシック" pitchFamily="-9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-96" charset="0"/>
          <a:ea typeface="ＭＳ Ｐゴシック" pitchFamily="-9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Verdana" pitchFamily="34" charset="0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Verdana" pitchFamily="34" charset="0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Verdana" pitchFamily="34" charset="0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Verdana" pitchFamily="34" charset="0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743200" y="1600200"/>
            <a:ext cx="5867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4800" dirty="0">
              <a:latin typeface="Bombardier" charset="0"/>
            </a:endParaRPr>
          </a:p>
          <a:p>
            <a:pPr algn="ctr"/>
            <a:endParaRPr lang="en-US" sz="4800" dirty="0">
              <a:latin typeface="Bombardier" charset="0"/>
            </a:endParaRPr>
          </a:p>
          <a:p>
            <a:pPr algn="ctr"/>
            <a:r>
              <a:rPr lang="en-US" sz="4800" b="1" dirty="0" smtClean="0">
                <a:latin typeface="Bombardier" charset="0"/>
              </a:rPr>
              <a:t/>
            </a:r>
            <a:br>
              <a:rPr lang="en-US" sz="4800" b="1" dirty="0" smtClean="0">
                <a:latin typeface="Bombardier" charset="0"/>
              </a:rPr>
            </a:br>
            <a:r>
              <a:rPr lang="en-US" sz="4800" b="1" dirty="0" smtClean="0">
                <a:latin typeface="Bombardier" charset="0"/>
              </a:rPr>
              <a:t>AS </a:t>
            </a:r>
            <a:r>
              <a:rPr lang="en-US" sz="4800" b="1" dirty="0">
                <a:latin typeface="Bombardier" charset="0"/>
              </a:rPr>
              <a:t>IT MONTHLY REPORTS</a:t>
            </a:r>
          </a:p>
          <a:p>
            <a:pPr algn="ctr"/>
            <a:endParaRPr lang="en-US" sz="4800" dirty="0">
              <a:latin typeface="Bombardier" charset="0"/>
            </a:endParaRPr>
          </a:p>
          <a:p>
            <a:pPr algn="ctr"/>
            <a:r>
              <a:rPr lang="en-US" sz="3600" dirty="0">
                <a:latin typeface="Bombardier" charset="0"/>
              </a:rPr>
              <a:t>For </a:t>
            </a:r>
            <a:r>
              <a:rPr lang="en-US" sz="3600" dirty="0" smtClean="0">
                <a:latin typeface="Bombardier" charset="0"/>
              </a:rPr>
              <a:t>July 2016</a:t>
            </a:r>
            <a:endParaRPr lang="en-US" sz="3600" dirty="0">
              <a:latin typeface="Bombardier" charset="0"/>
            </a:endParaRPr>
          </a:p>
          <a:p>
            <a:pPr algn="ctr"/>
            <a:r>
              <a:rPr lang="en-US" sz="3600" dirty="0">
                <a:latin typeface="Bombardier" charset="0"/>
              </a:rPr>
              <a:t/>
            </a:r>
            <a:br>
              <a:rPr lang="en-US" sz="3600" dirty="0">
                <a:latin typeface="Bombardier" charset="0"/>
              </a:rPr>
            </a:br>
            <a:endParaRPr lang="en-US" dirty="0">
              <a:latin typeface="Bombardier" charset="0"/>
            </a:endParaRP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2743200" y="609600"/>
            <a:ext cx="6019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dirty="0">
                <a:solidFill>
                  <a:srgbClr val="FFCC66"/>
                </a:solidFill>
                <a:latin typeface="Impact" pitchFamily="34" charset="0"/>
              </a:rPr>
              <a:t>AUXILIARY</a:t>
            </a:r>
            <a:r>
              <a:rPr lang="en-US" sz="4400" dirty="0">
                <a:latin typeface="Impact" pitchFamily="34" charset="0"/>
              </a:rPr>
              <a:t>SERVICES</a:t>
            </a:r>
            <a:br>
              <a:rPr lang="en-US" sz="4400" dirty="0">
                <a:latin typeface="Impact" pitchFamily="34" charset="0"/>
              </a:rPr>
            </a:br>
            <a:r>
              <a:rPr lang="en-US" sz="3200" dirty="0" smtClean="0">
                <a:latin typeface="Impact" pitchFamily="34" charset="0"/>
              </a:rPr>
              <a:t>I </a:t>
            </a:r>
            <a:r>
              <a:rPr lang="en-US" sz="3200" dirty="0">
                <a:latin typeface="Impact" pitchFamily="34" charset="0"/>
              </a:rPr>
              <a:t>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743200" y="609600"/>
            <a:ext cx="6019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50838" indent="-341313" algn="ctr" eaLnBrk="0" hangingPunct="0">
              <a:spcBef>
                <a:spcPct val="20000"/>
              </a:spcBef>
            </a:pPr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USC</a:t>
            </a:r>
            <a:r>
              <a:rPr lang="en-US" sz="2800" dirty="0">
                <a:latin typeface="Impact" pitchFamily="34" charset="0"/>
              </a:rPr>
              <a:t>AUXILIARYSERVICES</a:t>
            </a:r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IT</a:t>
            </a:r>
            <a:r>
              <a:rPr lang="en-US" sz="2800" dirty="0">
                <a:latin typeface="Impact" pitchFamily="34" charset="0"/>
              </a:rPr>
              <a:t/>
            </a:r>
            <a:br>
              <a:rPr lang="en-US" sz="2800" dirty="0">
                <a:latin typeface="Impact" pitchFamily="34" charset="0"/>
              </a:rPr>
            </a:br>
            <a:r>
              <a:rPr lang="en-US" sz="2800" dirty="0">
                <a:latin typeface="Impact" pitchFamily="34" charset="0"/>
              </a:rPr>
              <a:t>Website </a:t>
            </a:r>
            <a:r>
              <a:rPr lang="en-US" sz="2800" dirty="0" smtClean="0">
                <a:latin typeface="Impact" pitchFamily="34" charset="0"/>
              </a:rPr>
              <a:t>Reports</a:t>
            </a:r>
          </a:p>
          <a:p>
            <a:pPr marL="350838" indent="-341313" algn="ctr" eaLnBrk="0" hangingPunct="0">
              <a:spcBef>
                <a:spcPct val="20000"/>
              </a:spcBef>
            </a:pPr>
            <a:r>
              <a:rPr lang="en-US" sz="2800" dirty="0" smtClean="0">
                <a:latin typeface="Impact" pitchFamily="34" charset="0"/>
              </a:rPr>
              <a:t>       July 2016</a:t>
            </a:r>
            <a:endParaRPr lang="en-US" sz="2800" dirty="0">
              <a:latin typeface="Impact" pitchFamily="34" charset="0"/>
            </a:endParaRPr>
          </a:p>
          <a:p>
            <a:pPr marL="350838" indent="-341313" algn="ctr" eaLnBrk="0" hangingPunct="0">
              <a:spcBef>
                <a:spcPct val="20000"/>
              </a:spcBef>
            </a:pPr>
            <a:endParaRPr lang="en-US" sz="2800" dirty="0">
              <a:latin typeface="Impact" pitchFamily="34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2313740"/>
              </p:ext>
            </p:extLst>
          </p:nvPr>
        </p:nvGraphicFramePr>
        <p:xfrm>
          <a:off x="2743200" y="1676400"/>
          <a:ext cx="6172200" cy="4561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743200" y="609600"/>
            <a:ext cx="6019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50838" indent="-341313" algn="ctr" eaLnBrk="0" hangingPunct="0">
              <a:spcBef>
                <a:spcPct val="20000"/>
              </a:spcBef>
            </a:pPr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USC</a:t>
            </a:r>
            <a:r>
              <a:rPr lang="en-US" sz="2800" dirty="0">
                <a:latin typeface="Impact" pitchFamily="34" charset="0"/>
              </a:rPr>
              <a:t>AUXILIARYSERVICES</a:t>
            </a:r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IT</a:t>
            </a:r>
            <a:r>
              <a:rPr lang="en-US" sz="2800" dirty="0">
                <a:latin typeface="Impact" pitchFamily="34" charset="0"/>
              </a:rPr>
              <a:t/>
            </a:r>
            <a:br>
              <a:rPr lang="en-US" sz="2800" dirty="0">
                <a:latin typeface="Impact" pitchFamily="34" charset="0"/>
              </a:rPr>
            </a:br>
            <a:r>
              <a:rPr lang="en-US" sz="2800" dirty="0">
                <a:latin typeface="Impact" pitchFamily="34" charset="0"/>
              </a:rPr>
              <a:t>Website </a:t>
            </a:r>
            <a:r>
              <a:rPr lang="en-US" sz="2800" dirty="0" smtClean="0">
                <a:latin typeface="Impact" pitchFamily="34" charset="0"/>
              </a:rPr>
              <a:t>Reports</a:t>
            </a:r>
          </a:p>
          <a:p>
            <a:pPr marL="350838" indent="-341313" algn="ctr" eaLnBrk="0" hangingPunct="0">
              <a:spcBef>
                <a:spcPct val="20000"/>
              </a:spcBef>
            </a:pPr>
            <a:r>
              <a:rPr lang="en-US" sz="2800" dirty="0" smtClean="0">
                <a:latin typeface="Impact" pitchFamily="34" charset="0"/>
              </a:rPr>
              <a:t>       July 2016</a:t>
            </a:r>
            <a:endParaRPr lang="en-US" sz="2800" dirty="0">
              <a:latin typeface="Impact" pitchFamily="34" charset="0"/>
            </a:endParaRPr>
          </a:p>
          <a:p>
            <a:pPr marL="350838" indent="-341313" algn="ctr" eaLnBrk="0" hangingPunct="0">
              <a:spcBef>
                <a:spcPct val="20000"/>
              </a:spcBef>
            </a:pPr>
            <a:endParaRPr lang="en-US" sz="2800" dirty="0">
              <a:latin typeface="Impact" pitchFamily="34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2660786"/>
              </p:ext>
            </p:extLst>
          </p:nvPr>
        </p:nvGraphicFramePr>
        <p:xfrm>
          <a:off x="2743200" y="1600200"/>
          <a:ext cx="6019800" cy="5044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2667000" y="609600"/>
            <a:ext cx="6019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50838" indent="-341313" algn="ctr" eaLnBrk="0" hangingPunct="0">
              <a:spcBef>
                <a:spcPct val="20000"/>
              </a:spcBef>
            </a:pPr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USC</a:t>
            </a:r>
            <a:r>
              <a:rPr lang="en-US" sz="2800" dirty="0">
                <a:latin typeface="Impact" pitchFamily="34" charset="0"/>
              </a:rPr>
              <a:t>AUXILIARYSERVICES</a:t>
            </a:r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IT</a:t>
            </a:r>
            <a:r>
              <a:rPr lang="en-US" sz="2800" dirty="0">
                <a:latin typeface="Impact" pitchFamily="34" charset="0"/>
              </a:rPr>
              <a:t/>
            </a:r>
            <a:br>
              <a:rPr lang="en-US" sz="2800" dirty="0">
                <a:latin typeface="Impact" pitchFamily="34" charset="0"/>
              </a:rPr>
            </a:br>
            <a:r>
              <a:rPr lang="en-US" sz="2800" dirty="0">
                <a:latin typeface="Impact" pitchFamily="34" charset="0"/>
              </a:rPr>
              <a:t>Website </a:t>
            </a:r>
            <a:r>
              <a:rPr lang="en-US" sz="2800" dirty="0" smtClean="0">
                <a:latin typeface="Impact" pitchFamily="34" charset="0"/>
              </a:rPr>
              <a:t>Reports</a:t>
            </a:r>
          </a:p>
          <a:p>
            <a:pPr marL="350838" indent="-341313" algn="ctr" eaLnBrk="0" hangingPunct="0">
              <a:spcBef>
                <a:spcPct val="20000"/>
              </a:spcBef>
            </a:pPr>
            <a:r>
              <a:rPr lang="en-US" sz="2800" dirty="0" smtClean="0">
                <a:latin typeface="Impact" pitchFamily="34" charset="0"/>
              </a:rPr>
              <a:t>      July 2016</a:t>
            </a:r>
            <a:endParaRPr lang="en-US" sz="2800" dirty="0">
              <a:latin typeface="Impact" pitchFamily="34" charset="0"/>
            </a:endParaRPr>
          </a:p>
          <a:p>
            <a:pPr marL="350838" indent="-341313" algn="ctr" eaLnBrk="0" hangingPunct="0">
              <a:spcBef>
                <a:spcPct val="20000"/>
              </a:spcBef>
            </a:pPr>
            <a:endParaRPr lang="en-US" sz="2800" dirty="0">
              <a:latin typeface="Impact" pitchFamily="34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9554149"/>
              </p:ext>
            </p:extLst>
          </p:nvPr>
        </p:nvGraphicFramePr>
        <p:xfrm>
          <a:off x="2667000" y="1453696"/>
          <a:ext cx="6019800" cy="4642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2743200" y="609600"/>
            <a:ext cx="6019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50838" indent="-341313" algn="ctr" eaLnBrk="0" hangingPunct="0">
              <a:spcBef>
                <a:spcPct val="20000"/>
              </a:spcBef>
            </a:pPr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USC</a:t>
            </a:r>
            <a:r>
              <a:rPr lang="en-US" sz="2800" dirty="0">
                <a:latin typeface="Impact" pitchFamily="34" charset="0"/>
              </a:rPr>
              <a:t>AUXILIARYSERVICES</a:t>
            </a:r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IT</a:t>
            </a:r>
            <a:r>
              <a:rPr lang="en-US" sz="2800" dirty="0">
                <a:latin typeface="Impact" pitchFamily="34" charset="0"/>
              </a:rPr>
              <a:t/>
            </a:r>
            <a:br>
              <a:rPr lang="en-US" sz="2800" dirty="0">
                <a:latin typeface="Impact" pitchFamily="34" charset="0"/>
              </a:rPr>
            </a:br>
            <a:r>
              <a:rPr lang="en-US" sz="2800" dirty="0">
                <a:latin typeface="Impact" pitchFamily="34" charset="0"/>
              </a:rPr>
              <a:t>Website </a:t>
            </a:r>
            <a:r>
              <a:rPr lang="en-US" sz="2800" dirty="0" smtClean="0">
                <a:latin typeface="Impact" pitchFamily="34" charset="0"/>
              </a:rPr>
              <a:t>Reports</a:t>
            </a:r>
          </a:p>
          <a:p>
            <a:pPr marL="350838" indent="-341313" algn="ctr" eaLnBrk="0" hangingPunct="0">
              <a:spcBef>
                <a:spcPct val="20000"/>
              </a:spcBef>
            </a:pPr>
            <a:r>
              <a:rPr lang="en-US" sz="2800" dirty="0" smtClean="0">
                <a:latin typeface="Impact" pitchFamily="34" charset="0"/>
              </a:rPr>
              <a:t>      July 2016</a:t>
            </a:r>
            <a:endParaRPr lang="en-US" sz="2800" dirty="0">
              <a:latin typeface="Impact" pitchFamily="34" charset="0"/>
            </a:endParaRPr>
          </a:p>
          <a:p>
            <a:pPr marL="350838" indent="-341313" algn="ctr" eaLnBrk="0" hangingPunct="0">
              <a:spcBef>
                <a:spcPct val="20000"/>
              </a:spcBef>
            </a:pPr>
            <a:endParaRPr lang="en-US" sz="2800" dirty="0">
              <a:latin typeface="Impact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971800" y="2286000"/>
            <a:ext cx="5791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50838" indent="-341313" algn="l" eaLnBrk="0" hangingPunct="0">
              <a:spcBef>
                <a:spcPct val="20000"/>
              </a:spcBef>
            </a:pPr>
            <a:endParaRPr lang="en-US" sz="1800">
              <a:latin typeface="Verdana" pitchFamily="34" charset="0"/>
            </a:endParaRPr>
          </a:p>
          <a:p>
            <a:pPr marL="350838" indent="-341313" algn="l" eaLnBrk="0" hangingPunct="0">
              <a:spcBef>
                <a:spcPct val="20000"/>
              </a:spcBef>
              <a:buFontTx/>
              <a:buChar char="•"/>
            </a:pPr>
            <a:endParaRPr lang="en-US" sz="2000">
              <a:latin typeface="Verdana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4695405"/>
              </p:ext>
            </p:extLst>
          </p:nvPr>
        </p:nvGraphicFramePr>
        <p:xfrm>
          <a:off x="2549525" y="1676400"/>
          <a:ext cx="6213475" cy="4857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628264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50838" indent="-341313">
              <a:spcBef>
                <a:spcPct val="20000"/>
              </a:spcBef>
            </a:pPr>
            <a:r>
              <a:rPr lang="en-US" sz="4000" dirty="0" smtClean="0">
                <a:solidFill>
                  <a:srgbClr val="FFCC66"/>
                </a:solidFill>
                <a:latin typeface="Impact" pitchFamily="34" charset="0"/>
              </a:rPr>
              <a:t/>
            </a:r>
            <a:br>
              <a:rPr lang="en-US" sz="4000" dirty="0" smtClean="0">
                <a:solidFill>
                  <a:srgbClr val="FFCC66"/>
                </a:solidFill>
                <a:latin typeface="Impact" pitchFamily="34" charset="0"/>
              </a:rPr>
            </a:br>
            <a:r>
              <a:rPr lang="en-US" sz="2800" dirty="0" smtClean="0">
                <a:solidFill>
                  <a:srgbClr val="FFCC66"/>
                </a:solidFill>
                <a:latin typeface="Impact" pitchFamily="34" charset="0"/>
              </a:rPr>
              <a:t>USC</a:t>
            </a:r>
            <a:r>
              <a:rPr lang="en-US" sz="2800" dirty="0" smtClean="0">
                <a:latin typeface="Impact" pitchFamily="34" charset="0"/>
              </a:rPr>
              <a:t>AUXILIARYSERVICES</a:t>
            </a:r>
            <a:r>
              <a:rPr lang="en-US" sz="2800" dirty="0" smtClean="0">
                <a:solidFill>
                  <a:srgbClr val="FFCC66"/>
                </a:solidFill>
                <a:latin typeface="Impact" pitchFamily="34" charset="0"/>
              </a:rPr>
              <a:t>IT</a:t>
            </a:r>
            <a:r>
              <a:rPr lang="en-US" sz="2800" dirty="0">
                <a:latin typeface="Impact" pitchFamily="34" charset="0"/>
              </a:rPr>
              <a:t/>
            </a:r>
            <a:br>
              <a:rPr lang="en-US" sz="2800" dirty="0">
                <a:latin typeface="Impact" pitchFamily="34" charset="0"/>
              </a:rPr>
            </a:br>
            <a:r>
              <a:rPr lang="en-US" sz="2800" dirty="0">
                <a:latin typeface="Impact" pitchFamily="34" charset="0"/>
              </a:rPr>
              <a:t>Website Reports</a:t>
            </a:r>
            <a:br>
              <a:rPr lang="en-US" sz="2800" dirty="0">
                <a:latin typeface="Impact" pitchFamily="34" charset="0"/>
              </a:rPr>
            </a:br>
            <a:r>
              <a:rPr lang="en-US" sz="2800" dirty="0">
                <a:latin typeface="Impact" pitchFamily="34" charset="0"/>
              </a:rPr>
              <a:t>     </a:t>
            </a:r>
            <a:r>
              <a:rPr lang="en-US" sz="2800" dirty="0" smtClean="0">
                <a:latin typeface="Impact" pitchFamily="34" charset="0"/>
              </a:rPr>
              <a:t>July 2016</a:t>
            </a:r>
            <a:r>
              <a:rPr lang="en-US" dirty="0">
                <a:latin typeface="Impact" pitchFamily="34" charset="0"/>
              </a:rPr>
              <a:t/>
            </a:r>
            <a:br>
              <a:rPr lang="en-US" dirty="0">
                <a:latin typeface="Impact" pitchFamily="34" charset="0"/>
              </a:rPr>
            </a:b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4472393"/>
              </p:ext>
            </p:extLst>
          </p:nvPr>
        </p:nvGraphicFramePr>
        <p:xfrm>
          <a:off x="2590800" y="2057400"/>
          <a:ext cx="6096001" cy="4582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118257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743200" y="609600"/>
            <a:ext cx="6019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50838" indent="-341313" algn="ctr" eaLnBrk="0" hangingPunct="0">
              <a:spcBef>
                <a:spcPct val="20000"/>
              </a:spcBef>
            </a:pPr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USC</a:t>
            </a:r>
            <a:r>
              <a:rPr lang="en-US" sz="2800" dirty="0">
                <a:latin typeface="Impact" pitchFamily="34" charset="0"/>
              </a:rPr>
              <a:t>AUXILIARYSERVICES</a:t>
            </a:r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IT</a:t>
            </a:r>
            <a:r>
              <a:rPr lang="en-US" sz="2800" dirty="0">
                <a:latin typeface="Impact" pitchFamily="34" charset="0"/>
              </a:rPr>
              <a:t/>
            </a:r>
            <a:br>
              <a:rPr lang="en-US" sz="2800" dirty="0">
                <a:latin typeface="Impact" pitchFamily="34" charset="0"/>
              </a:rPr>
            </a:br>
            <a:r>
              <a:rPr lang="en-US" sz="2800" dirty="0">
                <a:latin typeface="Impact" pitchFamily="34" charset="0"/>
              </a:rPr>
              <a:t>Website </a:t>
            </a:r>
            <a:r>
              <a:rPr lang="en-US" sz="2800" dirty="0" smtClean="0">
                <a:latin typeface="Impact" pitchFamily="34" charset="0"/>
              </a:rPr>
              <a:t>Reports</a:t>
            </a:r>
          </a:p>
          <a:p>
            <a:pPr marL="350838" indent="-341313" algn="ctr" eaLnBrk="0" hangingPunct="0">
              <a:spcBef>
                <a:spcPct val="20000"/>
              </a:spcBef>
            </a:pPr>
            <a:r>
              <a:rPr lang="en-US" sz="2800" dirty="0" smtClean="0">
                <a:latin typeface="Impact" pitchFamily="34" charset="0"/>
              </a:rPr>
              <a:t>      July 2016</a:t>
            </a:r>
            <a:endParaRPr lang="en-US" sz="2800" dirty="0">
              <a:latin typeface="Impact" pitchFamily="34" charset="0"/>
            </a:endParaRPr>
          </a:p>
          <a:p>
            <a:pPr marL="350838" indent="-341313" algn="ctr" eaLnBrk="0" hangingPunct="0">
              <a:spcBef>
                <a:spcPct val="20000"/>
              </a:spcBef>
            </a:pPr>
            <a:endParaRPr lang="en-US" sz="2800" dirty="0">
              <a:latin typeface="Impact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971800" y="2286000"/>
            <a:ext cx="5791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50838" indent="-341313" algn="l" eaLnBrk="0" hangingPunct="0">
              <a:spcBef>
                <a:spcPct val="20000"/>
              </a:spcBef>
              <a:buFontTx/>
              <a:buChar char="•"/>
            </a:pPr>
            <a:endParaRPr lang="en-US" sz="2000">
              <a:latin typeface="Verdana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892371"/>
              </p:ext>
            </p:extLst>
          </p:nvPr>
        </p:nvGraphicFramePr>
        <p:xfrm>
          <a:off x="2688431" y="1676400"/>
          <a:ext cx="6074569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609600"/>
            <a:ext cx="6019800" cy="1066800"/>
          </a:xfrm>
        </p:spPr>
        <p:txBody>
          <a:bodyPr/>
          <a:lstStyle/>
          <a:p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USC</a:t>
            </a:r>
            <a:r>
              <a:rPr lang="en-US" sz="2800" dirty="0">
                <a:latin typeface="Impact" pitchFamily="34" charset="0"/>
              </a:rPr>
              <a:t>AUXILIARYSERVICES</a:t>
            </a:r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IT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Website Reports</a:t>
            </a:r>
            <a:br>
              <a:rPr lang="en-US" sz="2800" dirty="0" smtClean="0"/>
            </a:br>
            <a:r>
              <a:rPr lang="en-US" sz="2800" dirty="0" smtClean="0"/>
              <a:t>   </a:t>
            </a:r>
            <a:r>
              <a:rPr lang="en-US" sz="2800" dirty="0" smtClean="0">
                <a:latin typeface="Impact" pitchFamily="34" charset="0"/>
              </a:rPr>
              <a:t>July 2016</a:t>
            </a:r>
            <a:r>
              <a:rPr lang="en-US" sz="2800" dirty="0">
                <a:latin typeface="Impact" pitchFamily="34" charset="0"/>
              </a:rPr>
              <a:t/>
            </a:r>
            <a:br>
              <a:rPr lang="en-US" sz="2800" dirty="0">
                <a:latin typeface="Impact" pitchFamily="34" charset="0"/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1043558"/>
              </p:ext>
            </p:extLst>
          </p:nvPr>
        </p:nvGraphicFramePr>
        <p:xfrm>
          <a:off x="2743200" y="1295399"/>
          <a:ext cx="6192193" cy="5181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457200"/>
            <a:ext cx="6019800" cy="1295400"/>
          </a:xfrm>
        </p:spPr>
        <p:txBody>
          <a:bodyPr/>
          <a:lstStyle/>
          <a:p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USC</a:t>
            </a:r>
            <a:r>
              <a:rPr lang="en-US" sz="2800" dirty="0">
                <a:latin typeface="Impact" pitchFamily="34" charset="0"/>
              </a:rPr>
              <a:t>AUXILIARYSERVICES</a:t>
            </a:r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IT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Website Reports</a:t>
            </a:r>
            <a:br>
              <a:rPr lang="en-US" sz="2800" dirty="0" smtClean="0"/>
            </a:br>
            <a:r>
              <a:rPr lang="en-US" sz="2800" dirty="0" smtClean="0">
                <a:latin typeface="Impact" pitchFamily="34" charset="0"/>
              </a:rPr>
              <a:t>July 2016</a:t>
            </a:r>
            <a:r>
              <a:rPr lang="en-US" sz="2800" dirty="0">
                <a:latin typeface="Impact" pitchFamily="34" charset="0"/>
              </a:rPr>
              <a:t/>
            </a:r>
            <a:br>
              <a:rPr lang="en-US" sz="2800" dirty="0">
                <a:latin typeface="Impact" pitchFamily="34" charset="0"/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337512"/>
              </p:ext>
            </p:extLst>
          </p:nvPr>
        </p:nvGraphicFramePr>
        <p:xfrm>
          <a:off x="2740350" y="1295401"/>
          <a:ext cx="6022649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43200" y="533400"/>
            <a:ext cx="6019800" cy="1295400"/>
          </a:xfrm>
        </p:spPr>
        <p:txBody>
          <a:bodyPr/>
          <a:lstStyle/>
          <a:p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USC</a:t>
            </a:r>
            <a:r>
              <a:rPr lang="en-US" sz="2800" dirty="0">
                <a:latin typeface="Impact" pitchFamily="34" charset="0"/>
              </a:rPr>
              <a:t>AUXILIARYSERVICES</a:t>
            </a:r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IT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Website Reports</a:t>
            </a:r>
            <a:br>
              <a:rPr lang="en-US" sz="2800" dirty="0" smtClean="0"/>
            </a:br>
            <a:r>
              <a:rPr lang="en-US" sz="2800" dirty="0" smtClean="0">
                <a:latin typeface="Impact" pitchFamily="34" charset="0"/>
              </a:rPr>
              <a:t>July 2016</a:t>
            </a:r>
            <a:r>
              <a:rPr lang="en-US" sz="2800" dirty="0">
                <a:latin typeface="Impact" pitchFamily="34" charset="0"/>
              </a:rPr>
              <a:t/>
            </a:r>
            <a:br>
              <a:rPr lang="en-US" sz="2800" dirty="0">
                <a:latin typeface="Impact" pitchFamily="34" charset="0"/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2454651"/>
              </p:ext>
            </p:extLst>
          </p:nvPr>
        </p:nvGraphicFramePr>
        <p:xfrm>
          <a:off x="2743200" y="1828800"/>
          <a:ext cx="6261326" cy="4040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43200" y="457200"/>
            <a:ext cx="6019800" cy="1295400"/>
          </a:xfrm>
        </p:spPr>
        <p:txBody>
          <a:bodyPr/>
          <a:lstStyle/>
          <a:p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USC</a:t>
            </a:r>
            <a:r>
              <a:rPr lang="en-US" sz="2800" dirty="0">
                <a:latin typeface="Impact" pitchFamily="34" charset="0"/>
              </a:rPr>
              <a:t>AUXILIARYSERVICES</a:t>
            </a:r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IT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Website Reports</a:t>
            </a:r>
            <a:br>
              <a:rPr lang="en-US" sz="2800" dirty="0" smtClean="0"/>
            </a:br>
            <a:r>
              <a:rPr lang="en-US" sz="2800" dirty="0" smtClean="0"/>
              <a:t>July</a:t>
            </a:r>
            <a:r>
              <a:rPr lang="en-US" sz="2800" dirty="0" smtClean="0">
                <a:latin typeface="Impact" pitchFamily="34" charset="0"/>
              </a:rPr>
              <a:t> 2016</a:t>
            </a:r>
            <a:r>
              <a:rPr lang="en-US" sz="2800" dirty="0">
                <a:latin typeface="Impact" pitchFamily="34" charset="0"/>
              </a:rPr>
              <a:t/>
            </a:r>
            <a:br>
              <a:rPr lang="en-US" sz="2800" dirty="0">
                <a:latin typeface="Impact" pitchFamily="34" charset="0"/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023493"/>
              </p:ext>
            </p:extLst>
          </p:nvPr>
        </p:nvGraphicFramePr>
        <p:xfrm>
          <a:off x="2667000" y="1524000"/>
          <a:ext cx="6096000" cy="4687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789184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2971800" y="2133600"/>
            <a:ext cx="6019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50838" indent="-341313" algn="l" eaLnBrk="0" hangingPunct="0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Verdana" pitchFamily="34" charset="0"/>
              </a:rPr>
              <a:t>Service Desk Reports</a:t>
            </a:r>
          </a:p>
          <a:p>
            <a:pPr marL="350838" indent="-341313" algn="l" eaLnBrk="0" hangingPunct="0">
              <a:spcBef>
                <a:spcPct val="20000"/>
              </a:spcBef>
              <a:buFontTx/>
              <a:buChar char="•"/>
            </a:pPr>
            <a:endParaRPr lang="en-US" sz="2000" dirty="0">
              <a:latin typeface="Verdana" pitchFamily="34" charset="0"/>
            </a:endParaRPr>
          </a:p>
          <a:p>
            <a:pPr marL="350838" indent="-341313" algn="l" eaLnBrk="0" hangingPunct="0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Verdana" pitchFamily="34" charset="0"/>
              </a:rPr>
              <a:t>Aging Report</a:t>
            </a:r>
          </a:p>
          <a:p>
            <a:pPr marL="350838" indent="-341313" algn="l" eaLnBrk="0" hangingPunct="0">
              <a:spcBef>
                <a:spcPct val="20000"/>
              </a:spcBef>
            </a:pPr>
            <a:endParaRPr lang="en-US" sz="2000" dirty="0">
              <a:latin typeface="Verdana" pitchFamily="34" charset="0"/>
            </a:endParaRPr>
          </a:p>
          <a:p>
            <a:pPr marL="350838" indent="-341313" algn="l" eaLnBrk="0" hangingPunct="0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Verdana" pitchFamily="34" charset="0"/>
              </a:rPr>
              <a:t>Website Reports</a:t>
            </a:r>
          </a:p>
          <a:p>
            <a:pPr marL="350838" indent="-341313" algn="l" eaLnBrk="0" hangingPunct="0">
              <a:spcBef>
                <a:spcPct val="20000"/>
              </a:spcBef>
              <a:buFontTx/>
              <a:buChar char="•"/>
            </a:pPr>
            <a:endParaRPr lang="en-US" sz="2000" dirty="0">
              <a:latin typeface="Verdana" pitchFamily="34" charset="0"/>
            </a:endParaRPr>
          </a:p>
          <a:p>
            <a:pPr marL="350838" indent="-341313" algn="l" eaLnBrk="0" hangingPunct="0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Verdana" pitchFamily="34" charset="0"/>
              </a:rPr>
              <a:t>Email Campaign Reports</a:t>
            </a:r>
          </a:p>
          <a:p>
            <a:pPr marL="350838" indent="-341313" algn="l" eaLnBrk="0" hangingPunct="0">
              <a:spcBef>
                <a:spcPct val="20000"/>
              </a:spcBef>
              <a:buFontTx/>
              <a:buChar char="•"/>
            </a:pPr>
            <a:endParaRPr lang="en-US" sz="2000" dirty="0">
              <a:latin typeface="Verdana" pitchFamily="34" charset="0"/>
            </a:endParaRPr>
          </a:p>
          <a:p>
            <a:pPr marL="350838" indent="-341313" algn="l" eaLnBrk="0" hangingPunct="0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Verdana" pitchFamily="34" charset="0"/>
              </a:rPr>
              <a:t>Customer Satisfaction Report</a:t>
            </a:r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2743200" y="228600"/>
            <a:ext cx="6019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dirty="0" smtClean="0">
                <a:solidFill>
                  <a:srgbClr val="FFCC66"/>
                </a:solidFill>
                <a:latin typeface="Impact" pitchFamily="34" charset="0"/>
              </a:rPr>
              <a:t>USC</a:t>
            </a:r>
            <a:r>
              <a:rPr lang="en-US" sz="4400" dirty="0" smtClean="0">
                <a:latin typeface="Impact" pitchFamily="34" charset="0"/>
              </a:rPr>
              <a:t>AUXILIARY SERVICES</a:t>
            </a:r>
            <a:r>
              <a:rPr lang="en-US" sz="4400" dirty="0" smtClean="0">
                <a:solidFill>
                  <a:srgbClr val="FFCC66"/>
                </a:solidFill>
                <a:latin typeface="Impact" pitchFamily="34" charset="0"/>
              </a:rPr>
              <a:t>IT</a:t>
            </a:r>
            <a:r>
              <a:rPr lang="en-US" sz="4400" dirty="0">
                <a:latin typeface="Impact" pitchFamily="34" charset="0"/>
              </a:rPr>
              <a:t/>
            </a:r>
            <a:br>
              <a:rPr lang="en-US" sz="4400" dirty="0">
                <a:latin typeface="Impact" pitchFamily="34" charset="0"/>
              </a:rPr>
            </a:br>
            <a:r>
              <a:rPr lang="en-US" sz="3200" dirty="0">
                <a:latin typeface="Impact" pitchFamily="34" charset="0"/>
              </a:rPr>
              <a:t>AGENDA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43200" y="457200"/>
            <a:ext cx="6019800" cy="1295400"/>
          </a:xfrm>
        </p:spPr>
        <p:txBody>
          <a:bodyPr/>
          <a:lstStyle/>
          <a:p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USC</a:t>
            </a:r>
            <a:r>
              <a:rPr lang="en-US" sz="2800" dirty="0">
                <a:latin typeface="Impact" pitchFamily="34" charset="0"/>
              </a:rPr>
              <a:t>AUXILIARYSERVICES</a:t>
            </a:r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IT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Website Reports</a:t>
            </a:r>
            <a:br>
              <a:rPr lang="en-US" sz="2800" dirty="0" smtClean="0"/>
            </a:br>
            <a:r>
              <a:rPr lang="en-US" sz="2800" dirty="0" smtClean="0">
                <a:latin typeface="Impact" pitchFamily="34" charset="0"/>
              </a:rPr>
              <a:t>July 2016</a:t>
            </a:r>
            <a:r>
              <a:rPr lang="en-US" sz="2800" dirty="0">
                <a:latin typeface="Impact" pitchFamily="34" charset="0"/>
              </a:rPr>
              <a:t/>
            </a:r>
            <a:br>
              <a:rPr lang="en-US" sz="2800" dirty="0">
                <a:latin typeface="Impact" pitchFamily="34" charset="0"/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880036"/>
              </p:ext>
            </p:extLst>
          </p:nvPr>
        </p:nvGraphicFramePr>
        <p:xfrm>
          <a:off x="2743199" y="1447800"/>
          <a:ext cx="6019801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63035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838200"/>
            <a:ext cx="6019800" cy="1219200"/>
          </a:xfrm>
        </p:spPr>
        <p:txBody>
          <a:bodyPr/>
          <a:lstStyle/>
          <a:p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USC</a:t>
            </a:r>
            <a:r>
              <a:rPr lang="en-US" sz="2800" dirty="0">
                <a:latin typeface="Impact" pitchFamily="34" charset="0"/>
              </a:rPr>
              <a:t>AUXILIARYSERVICES</a:t>
            </a:r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IT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Website Reports</a:t>
            </a:r>
            <a:br>
              <a:rPr lang="en-US" sz="2800" dirty="0" smtClean="0"/>
            </a:br>
            <a:r>
              <a:rPr lang="en-US" sz="2800" dirty="0" smtClean="0">
                <a:latin typeface="Impact" pitchFamily="34" charset="0"/>
              </a:rPr>
              <a:t>July</a:t>
            </a:r>
            <a:r>
              <a:rPr lang="en-US" sz="2800" dirty="0" smtClean="0">
                <a:solidFill>
                  <a:srgbClr val="FF0000"/>
                </a:solidFill>
                <a:latin typeface="Impact" pitchFamily="34" charset="0"/>
              </a:rPr>
              <a:t> </a:t>
            </a:r>
            <a:r>
              <a:rPr lang="en-US" sz="2800" dirty="0" smtClean="0">
                <a:latin typeface="Impact" pitchFamily="34" charset="0"/>
              </a:rPr>
              <a:t>2016</a:t>
            </a:r>
            <a:r>
              <a:rPr lang="en-US" sz="2800" dirty="0">
                <a:latin typeface="Impact" pitchFamily="34" charset="0"/>
              </a:rPr>
              <a:t/>
            </a:r>
            <a:br>
              <a:rPr lang="en-US" sz="2800" dirty="0">
                <a:latin typeface="Impact" pitchFamily="34" charset="0"/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5467306"/>
              </p:ext>
            </p:extLst>
          </p:nvPr>
        </p:nvGraphicFramePr>
        <p:xfrm>
          <a:off x="2743200" y="2057400"/>
          <a:ext cx="5867400" cy="4229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609600"/>
            <a:ext cx="6019800" cy="1295400"/>
          </a:xfrm>
        </p:spPr>
        <p:txBody>
          <a:bodyPr/>
          <a:lstStyle/>
          <a:p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USC</a:t>
            </a:r>
            <a:r>
              <a:rPr lang="en-US" sz="2800" dirty="0">
                <a:latin typeface="Impact" pitchFamily="34" charset="0"/>
              </a:rPr>
              <a:t>AUXILIARYSERVICES</a:t>
            </a:r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IT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Email Campaign Reports</a:t>
            </a:r>
            <a:br>
              <a:rPr lang="en-US" sz="2800" dirty="0" smtClean="0"/>
            </a:br>
            <a:r>
              <a:rPr lang="en-US" sz="2800" dirty="0" smtClean="0">
                <a:latin typeface="Impact" pitchFamily="34" charset="0"/>
              </a:rPr>
              <a:t>July 2016</a:t>
            </a:r>
            <a:r>
              <a:rPr lang="en-US" sz="2800" dirty="0">
                <a:latin typeface="Impact" pitchFamily="34" charset="0"/>
              </a:rPr>
              <a:t/>
            </a:r>
            <a:br>
              <a:rPr lang="en-US" sz="2800" dirty="0">
                <a:latin typeface="Impact" pitchFamily="34" charset="0"/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3249698"/>
              </p:ext>
            </p:extLst>
          </p:nvPr>
        </p:nvGraphicFramePr>
        <p:xfrm>
          <a:off x="2743200" y="2057400"/>
          <a:ext cx="6019800" cy="3679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22786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609600"/>
            <a:ext cx="6019800" cy="1295400"/>
          </a:xfrm>
        </p:spPr>
        <p:txBody>
          <a:bodyPr/>
          <a:lstStyle/>
          <a:p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USC</a:t>
            </a:r>
            <a:r>
              <a:rPr lang="en-US" sz="2800" dirty="0">
                <a:latin typeface="Impact" pitchFamily="34" charset="0"/>
              </a:rPr>
              <a:t>AUXILIARYSERVICES</a:t>
            </a:r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IT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Email Campaign Reports</a:t>
            </a:r>
            <a:br>
              <a:rPr lang="en-US" sz="2800" dirty="0" smtClean="0"/>
            </a:br>
            <a:r>
              <a:rPr lang="en-US" sz="2800" dirty="0" smtClean="0"/>
              <a:t>July </a:t>
            </a:r>
            <a:r>
              <a:rPr lang="en-US" sz="2800" dirty="0" smtClean="0">
                <a:latin typeface="Impact" pitchFamily="34" charset="0"/>
              </a:rPr>
              <a:t>2016</a:t>
            </a:r>
            <a:r>
              <a:rPr lang="en-US" sz="2800" dirty="0">
                <a:latin typeface="Impact" pitchFamily="34" charset="0"/>
              </a:rPr>
              <a:t/>
            </a:r>
            <a:br>
              <a:rPr lang="en-US" sz="2800" dirty="0">
                <a:latin typeface="Impact" pitchFamily="34" charset="0"/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1934529"/>
              </p:ext>
            </p:extLst>
          </p:nvPr>
        </p:nvGraphicFramePr>
        <p:xfrm>
          <a:off x="2895600" y="2209800"/>
          <a:ext cx="5867400" cy="3221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15181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609600"/>
            <a:ext cx="6019800" cy="1295400"/>
          </a:xfrm>
        </p:spPr>
        <p:txBody>
          <a:bodyPr/>
          <a:lstStyle/>
          <a:p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USC</a:t>
            </a:r>
            <a:r>
              <a:rPr lang="en-US" sz="2800" dirty="0">
                <a:latin typeface="Impact" pitchFamily="34" charset="0"/>
              </a:rPr>
              <a:t>AUXILIARYSERVICES</a:t>
            </a:r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IT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Email Campaign Reports</a:t>
            </a:r>
            <a:br>
              <a:rPr lang="en-US" sz="2800" dirty="0" smtClean="0"/>
            </a:br>
            <a:r>
              <a:rPr lang="en-US" sz="2800" dirty="0" smtClean="0">
                <a:latin typeface="Impact" pitchFamily="34" charset="0"/>
              </a:rPr>
              <a:t>July </a:t>
            </a:r>
            <a:r>
              <a:rPr lang="en-US" sz="2800" dirty="0">
                <a:latin typeface="Impact" pitchFamily="34" charset="0"/>
              </a:rPr>
              <a:t>2016</a:t>
            </a:r>
            <a:br>
              <a:rPr lang="en-US" sz="2800" dirty="0">
                <a:latin typeface="Impact" pitchFamily="34" charset="0"/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0375155"/>
              </p:ext>
            </p:extLst>
          </p:nvPr>
        </p:nvGraphicFramePr>
        <p:xfrm>
          <a:off x="2819400" y="1524000"/>
          <a:ext cx="59436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503704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609600"/>
            <a:ext cx="6019800" cy="1295400"/>
          </a:xfrm>
        </p:spPr>
        <p:txBody>
          <a:bodyPr/>
          <a:lstStyle/>
          <a:p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USC</a:t>
            </a:r>
            <a:r>
              <a:rPr lang="en-US" sz="2800" dirty="0">
                <a:latin typeface="Impact" pitchFamily="34" charset="0"/>
              </a:rPr>
              <a:t>AUXILIARYSERVICES</a:t>
            </a:r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IT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Email Campaign Reports</a:t>
            </a:r>
            <a:br>
              <a:rPr lang="en-US" sz="2800" dirty="0" smtClean="0"/>
            </a:br>
            <a:r>
              <a:rPr lang="en-US" sz="2800" dirty="0" smtClean="0">
                <a:latin typeface="Impact" pitchFamily="34" charset="0"/>
              </a:rPr>
              <a:t>July </a:t>
            </a:r>
            <a:r>
              <a:rPr lang="en-US" sz="2800" dirty="0">
                <a:latin typeface="Impact" pitchFamily="34" charset="0"/>
              </a:rPr>
              <a:t>2016</a:t>
            </a:r>
            <a:br>
              <a:rPr lang="en-US" sz="2800" dirty="0">
                <a:latin typeface="Impact" pitchFamily="34" charset="0"/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7748955"/>
              </p:ext>
            </p:extLst>
          </p:nvPr>
        </p:nvGraphicFramePr>
        <p:xfrm>
          <a:off x="2743199" y="1611644"/>
          <a:ext cx="6019801" cy="4331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09432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609600"/>
            <a:ext cx="6019800" cy="1295400"/>
          </a:xfrm>
        </p:spPr>
        <p:txBody>
          <a:bodyPr/>
          <a:lstStyle/>
          <a:p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USC</a:t>
            </a:r>
            <a:r>
              <a:rPr lang="en-US" sz="2800" dirty="0">
                <a:latin typeface="Impact" pitchFamily="34" charset="0"/>
              </a:rPr>
              <a:t>AUXILIARYSERVICES</a:t>
            </a:r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IT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Email Campaign Reports</a:t>
            </a:r>
            <a:br>
              <a:rPr lang="en-US" sz="2800" dirty="0" smtClean="0"/>
            </a:br>
            <a:r>
              <a:rPr lang="en-US" sz="2800" dirty="0" smtClean="0">
                <a:latin typeface="Impact" pitchFamily="34" charset="0"/>
              </a:rPr>
              <a:t>July </a:t>
            </a:r>
            <a:r>
              <a:rPr lang="en-US" sz="2800" dirty="0">
                <a:latin typeface="Impact" pitchFamily="34" charset="0"/>
              </a:rPr>
              <a:t>2016</a:t>
            </a:r>
            <a:br>
              <a:rPr lang="en-US" sz="2800" dirty="0">
                <a:latin typeface="Impact" pitchFamily="34" charset="0"/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8530987"/>
              </p:ext>
            </p:extLst>
          </p:nvPr>
        </p:nvGraphicFramePr>
        <p:xfrm>
          <a:off x="2743199" y="1589232"/>
          <a:ext cx="6019801" cy="4278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976264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609600"/>
            <a:ext cx="6019800" cy="1295400"/>
          </a:xfrm>
        </p:spPr>
        <p:txBody>
          <a:bodyPr/>
          <a:lstStyle/>
          <a:p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USC</a:t>
            </a:r>
            <a:r>
              <a:rPr lang="en-US" sz="2800" dirty="0">
                <a:latin typeface="Impact" pitchFamily="34" charset="0"/>
              </a:rPr>
              <a:t>AUXILIARYSERVICES</a:t>
            </a:r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IT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Email Campaign Reports</a:t>
            </a:r>
            <a:br>
              <a:rPr lang="en-US" sz="2800" dirty="0" smtClean="0"/>
            </a:br>
            <a:r>
              <a:rPr lang="en-US" sz="2800" dirty="0" smtClean="0">
                <a:latin typeface="Impact" pitchFamily="34" charset="0"/>
              </a:rPr>
              <a:t>July </a:t>
            </a:r>
            <a:r>
              <a:rPr lang="en-US" sz="2800" dirty="0">
                <a:latin typeface="Impact" pitchFamily="34" charset="0"/>
              </a:rPr>
              <a:t>2016</a:t>
            </a:r>
            <a:br>
              <a:rPr lang="en-US" sz="2800" dirty="0">
                <a:latin typeface="Impact" pitchFamily="34" charset="0"/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2805642"/>
              </p:ext>
            </p:extLst>
          </p:nvPr>
        </p:nvGraphicFramePr>
        <p:xfrm>
          <a:off x="2743199" y="1796541"/>
          <a:ext cx="6019801" cy="3918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666238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609600"/>
            <a:ext cx="6019800" cy="1295400"/>
          </a:xfrm>
        </p:spPr>
        <p:txBody>
          <a:bodyPr/>
          <a:lstStyle/>
          <a:p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USC</a:t>
            </a:r>
            <a:r>
              <a:rPr lang="en-US" sz="2800" dirty="0">
                <a:latin typeface="Impact" pitchFamily="34" charset="0"/>
              </a:rPr>
              <a:t>AUXILIARYSERVICES</a:t>
            </a:r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IT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Email Campaign Reports</a:t>
            </a:r>
            <a:br>
              <a:rPr lang="en-US" sz="2800" dirty="0" smtClean="0"/>
            </a:br>
            <a:r>
              <a:rPr lang="en-US" sz="2800" dirty="0" smtClean="0">
                <a:latin typeface="Impact" pitchFamily="34" charset="0"/>
              </a:rPr>
              <a:t>July </a:t>
            </a:r>
            <a:r>
              <a:rPr lang="en-US" sz="2800" dirty="0">
                <a:latin typeface="Impact" pitchFamily="34" charset="0"/>
              </a:rPr>
              <a:t>2016</a:t>
            </a:r>
            <a:br>
              <a:rPr lang="en-US" sz="2800" dirty="0">
                <a:latin typeface="Impact" pitchFamily="34" charset="0"/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4171071"/>
              </p:ext>
            </p:extLst>
          </p:nvPr>
        </p:nvGraphicFramePr>
        <p:xfrm>
          <a:off x="2743199" y="1645262"/>
          <a:ext cx="6019801" cy="4069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351667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CC66"/>
                </a:solidFill>
                <a:latin typeface="Impact" pitchFamily="34" charset="0"/>
              </a:rPr>
              <a:t>USC</a:t>
            </a:r>
            <a:r>
              <a:rPr lang="en-US" sz="3200" dirty="0">
                <a:latin typeface="Impact" pitchFamily="34" charset="0"/>
              </a:rPr>
              <a:t>AUXILIARYSERVICES</a:t>
            </a:r>
            <a:r>
              <a:rPr lang="en-US" sz="3200" dirty="0">
                <a:solidFill>
                  <a:srgbClr val="FFCC66"/>
                </a:solidFill>
                <a:latin typeface="Impact" pitchFamily="34" charset="0"/>
              </a:rPr>
              <a:t>IT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800" dirty="0" smtClean="0"/>
              <a:t>Customer Satisfaction Report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2800" dirty="0" smtClean="0"/>
              <a:t>July 2016</a:t>
            </a:r>
            <a:endParaRPr lang="en-US" sz="28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3165246"/>
              </p:ext>
            </p:extLst>
          </p:nvPr>
        </p:nvGraphicFramePr>
        <p:xfrm>
          <a:off x="2900363" y="2133600"/>
          <a:ext cx="5862637" cy="3743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69843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743200" y="152400"/>
            <a:ext cx="6019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800" dirty="0" smtClean="0">
                <a:solidFill>
                  <a:srgbClr val="FFCC66"/>
                </a:solidFill>
                <a:latin typeface="Impact" pitchFamily="34" charset="0"/>
              </a:rPr>
              <a:t>USC</a:t>
            </a:r>
            <a:r>
              <a:rPr lang="en-US" sz="2800" dirty="0" smtClean="0">
                <a:latin typeface="Impact" pitchFamily="34" charset="0"/>
              </a:rPr>
              <a:t>AUXILIARYSERVICES</a:t>
            </a:r>
            <a:r>
              <a:rPr lang="en-US" sz="2800" dirty="0" smtClean="0">
                <a:solidFill>
                  <a:srgbClr val="FFCC66"/>
                </a:solidFill>
                <a:latin typeface="Impact" pitchFamily="34" charset="0"/>
              </a:rPr>
              <a:t>IT</a:t>
            </a:r>
            <a:r>
              <a:rPr lang="en-US" sz="2800" dirty="0">
                <a:latin typeface="Impact" pitchFamily="34" charset="0"/>
              </a:rPr>
              <a:t/>
            </a:r>
            <a:br>
              <a:rPr lang="en-US" sz="2800" dirty="0">
                <a:latin typeface="Impact" pitchFamily="34" charset="0"/>
              </a:rPr>
            </a:br>
            <a:r>
              <a:rPr lang="en-US" sz="2800" dirty="0">
                <a:latin typeface="Impact" pitchFamily="34" charset="0"/>
              </a:rPr>
              <a:t>Service Desk Reports</a:t>
            </a:r>
          </a:p>
          <a:p>
            <a:pPr algn="ctr"/>
            <a:r>
              <a:rPr lang="en-US" sz="2800" dirty="0" smtClean="0">
                <a:latin typeface="Impact" pitchFamily="34" charset="0"/>
              </a:rPr>
              <a:t>July 2016</a:t>
            </a:r>
            <a:endParaRPr lang="en-US" sz="2800" dirty="0">
              <a:latin typeface="Impact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971800" y="2057400"/>
            <a:ext cx="5791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50000"/>
              </a:spcBef>
              <a:buFontTx/>
              <a:buChar char="•"/>
            </a:pPr>
            <a:endParaRPr lang="en-US" sz="1800">
              <a:latin typeface="Verdana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9122939"/>
              </p:ext>
            </p:extLst>
          </p:nvPr>
        </p:nvGraphicFramePr>
        <p:xfrm>
          <a:off x="3100387" y="1981200"/>
          <a:ext cx="5534025" cy="3851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3200" y="2590800"/>
            <a:ext cx="6019800" cy="1295400"/>
          </a:xfrm>
        </p:spPr>
        <p:txBody>
          <a:bodyPr/>
          <a:lstStyle/>
          <a:p>
            <a:r>
              <a:rPr lang="en-US" sz="7200" dirty="0" smtClean="0"/>
              <a:t>Thank You !!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1144824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743200" y="152400"/>
            <a:ext cx="6019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USC</a:t>
            </a:r>
            <a:r>
              <a:rPr lang="en-US" sz="2800" dirty="0">
                <a:latin typeface="Impact" pitchFamily="34" charset="0"/>
              </a:rPr>
              <a:t>AUXILIARYSERVICES</a:t>
            </a:r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IT</a:t>
            </a:r>
            <a:r>
              <a:rPr lang="en-US" sz="2800" dirty="0">
                <a:latin typeface="Impact" pitchFamily="34" charset="0"/>
              </a:rPr>
              <a:t/>
            </a:r>
            <a:br>
              <a:rPr lang="en-US" sz="2800" dirty="0">
                <a:latin typeface="Impact" pitchFamily="34" charset="0"/>
              </a:rPr>
            </a:br>
            <a:r>
              <a:rPr lang="en-US" sz="2800" dirty="0">
                <a:latin typeface="Impact" pitchFamily="34" charset="0"/>
              </a:rPr>
              <a:t>Service Desk Reports</a:t>
            </a:r>
          </a:p>
          <a:p>
            <a:pPr algn="ctr"/>
            <a:r>
              <a:rPr lang="en-US" sz="2800" dirty="0" smtClean="0">
                <a:latin typeface="Impact" pitchFamily="34" charset="0"/>
              </a:rPr>
              <a:t>July 2016</a:t>
            </a:r>
            <a:endParaRPr lang="en-US" sz="2800" dirty="0">
              <a:latin typeface="Impact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819400" y="1676400"/>
            <a:ext cx="6248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50000"/>
              </a:spcBef>
              <a:buFontTx/>
              <a:buChar char="•"/>
            </a:pPr>
            <a:endParaRPr lang="en-US" sz="1800">
              <a:latin typeface="Verdana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9928163"/>
              </p:ext>
            </p:extLst>
          </p:nvPr>
        </p:nvGraphicFramePr>
        <p:xfrm>
          <a:off x="1752600" y="1676400"/>
          <a:ext cx="70104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609600"/>
            <a:ext cx="6019800" cy="1295400"/>
          </a:xfrm>
        </p:spPr>
        <p:txBody>
          <a:bodyPr/>
          <a:lstStyle/>
          <a:p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USC</a:t>
            </a:r>
            <a:r>
              <a:rPr lang="en-US" sz="2800" dirty="0">
                <a:latin typeface="Impact" pitchFamily="34" charset="0"/>
              </a:rPr>
              <a:t>AUXILIARYSERVICES</a:t>
            </a:r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IT</a:t>
            </a:r>
            <a:r>
              <a:rPr lang="en-US" sz="2800" dirty="0">
                <a:latin typeface="Impact" pitchFamily="34" charset="0"/>
              </a:rPr>
              <a:t/>
            </a:r>
            <a:br>
              <a:rPr lang="en-US" sz="2800" dirty="0">
                <a:latin typeface="Impact" pitchFamily="34" charset="0"/>
              </a:rPr>
            </a:br>
            <a:r>
              <a:rPr lang="en-US" sz="2800" dirty="0">
                <a:latin typeface="Impact" pitchFamily="34" charset="0"/>
              </a:rPr>
              <a:t>Service Desk Reports</a:t>
            </a:r>
            <a:br>
              <a:rPr lang="en-US" sz="2800" dirty="0">
                <a:latin typeface="Impact" pitchFamily="34" charset="0"/>
              </a:rPr>
            </a:br>
            <a:r>
              <a:rPr lang="en-US" sz="2800" dirty="0" smtClean="0">
                <a:latin typeface="Impact" pitchFamily="34" charset="0"/>
              </a:rPr>
              <a:t>July 2016</a:t>
            </a:r>
            <a:r>
              <a:rPr lang="en-US" sz="2800" dirty="0">
                <a:latin typeface="Impact" pitchFamily="34" charset="0"/>
              </a:rPr>
              <a:t/>
            </a:r>
            <a:br>
              <a:rPr lang="en-US" sz="2800" dirty="0">
                <a:latin typeface="Impact" pitchFamily="34" charset="0"/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9894553"/>
              </p:ext>
            </p:extLst>
          </p:nvPr>
        </p:nvGraphicFramePr>
        <p:xfrm>
          <a:off x="2743200" y="1942744"/>
          <a:ext cx="5976938" cy="4071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743200" y="304800"/>
            <a:ext cx="6019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USC</a:t>
            </a:r>
            <a:r>
              <a:rPr lang="en-US" sz="2800" dirty="0">
                <a:latin typeface="Impact" pitchFamily="34" charset="0"/>
              </a:rPr>
              <a:t>AUXILIARYSERVICES</a:t>
            </a:r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IT</a:t>
            </a:r>
            <a:r>
              <a:rPr lang="en-US" sz="2800" dirty="0">
                <a:latin typeface="Impact" pitchFamily="34" charset="0"/>
              </a:rPr>
              <a:t/>
            </a:r>
            <a:br>
              <a:rPr lang="en-US" sz="2800" dirty="0">
                <a:latin typeface="Impact" pitchFamily="34" charset="0"/>
              </a:rPr>
            </a:br>
            <a:r>
              <a:rPr lang="en-US" sz="2800" dirty="0">
                <a:latin typeface="Impact" pitchFamily="34" charset="0"/>
              </a:rPr>
              <a:t>Service Desk Reports</a:t>
            </a:r>
          </a:p>
          <a:p>
            <a:pPr algn="ctr"/>
            <a:r>
              <a:rPr lang="en-US" sz="2800" dirty="0" smtClean="0">
                <a:latin typeface="Impact" pitchFamily="34" charset="0"/>
              </a:rPr>
              <a:t>July 2016</a:t>
            </a:r>
            <a:endParaRPr lang="en-US" sz="2800" dirty="0">
              <a:latin typeface="Impact" pitchFamily="34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9209448"/>
              </p:ext>
            </p:extLst>
          </p:nvPr>
        </p:nvGraphicFramePr>
        <p:xfrm>
          <a:off x="3031671" y="2133600"/>
          <a:ext cx="5442857" cy="3332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743200" y="304800"/>
            <a:ext cx="6019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USC</a:t>
            </a:r>
            <a:r>
              <a:rPr lang="en-US" sz="2800" dirty="0">
                <a:latin typeface="Impact" pitchFamily="34" charset="0"/>
              </a:rPr>
              <a:t>AUXILIARYSERVICES</a:t>
            </a:r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IT</a:t>
            </a:r>
            <a:r>
              <a:rPr lang="en-US" sz="2800" dirty="0">
                <a:latin typeface="Impact" pitchFamily="34" charset="0"/>
              </a:rPr>
              <a:t/>
            </a:r>
            <a:br>
              <a:rPr lang="en-US" sz="2800" dirty="0">
                <a:latin typeface="Impact" pitchFamily="34" charset="0"/>
              </a:rPr>
            </a:br>
            <a:r>
              <a:rPr lang="en-US" sz="2800" dirty="0">
                <a:latin typeface="Impact" pitchFamily="34" charset="0"/>
              </a:rPr>
              <a:t>Service Desk Reports</a:t>
            </a:r>
          </a:p>
          <a:p>
            <a:pPr algn="ctr"/>
            <a:r>
              <a:rPr lang="en-US" sz="2800" dirty="0" smtClean="0">
                <a:latin typeface="Impact" pitchFamily="34" charset="0"/>
              </a:rPr>
              <a:t>July 2016</a:t>
            </a:r>
            <a:endParaRPr lang="en-US" sz="2800" dirty="0">
              <a:latin typeface="Impact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4809994"/>
              </p:ext>
            </p:extLst>
          </p:nvPr>
        </p:nvGraphicFramePr>
        <p:xfrm>
          <a:off x="2990850" y="2057400"/>
          <a:ext cx="5524500" cy="3832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743200" y="304800"/>
            <a:ext cx="6019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USC</a:t>
            </a:r>
            <a:r>
              <a:rPr lang="en-US" sz="2800" dirty="0">
                <a:latin typeface="Impact" pitchFamily="34" charset="0"/>
              </a:rPr>
              <a:t>AUXILIARYSERVICES</a:t>
            </a:r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IT</a:t>
            </a:r>
            <a:r>
              <a:rPr lang="en-US" sz="2800" dirty="0">
                <a:latin typeface="Impact" pitchFamily="34" charset="0"/>
              </a:rPr>
              <a:t/>
            </a:r>
            <a:br>
              <a:rPr lang="en-US" sz="2800" dirty="0">
                <a:latin typeface="Impact" pitchFamily="34" charset="0"/>
              </a:rPr>
            </a:br>
            <a:r>
              <a:rPr lang="en-US" sz="2800" dirty="0">
                <a:latin typeface="Impact" pitchFamily="34" charset="0"/>
              </a:rPr>
              <a:t>Service Desk Reports</a:t>
            </a:r>
          </a:p>
          <a:p>
            <a:pPr algn="ctr"/>
            <a:r>
              <a:rPr lang="en-US" sz="2800" dirty="0" smtClean="0">
                <a:latin typeface="Impact" pitchFamily="34" charset="0"/>
              </a:rPr>
              <a:t>July 2016</a:t>
            </a:r>
            <a:endParaRPr lang="en-US" sz="2800" dirty="0">
              <a:latin typeface="Impact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8580429"/>
              </p:ext>
            </p:extLst>
          </p:nvPr>
        </p:nvGraphicFramePr>
        <p:xfrm>
          <a:off x="2597943" y="2057400"/>
          <a:ext cx="6310313" cy="3964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53465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743200" y="609600"/>
            <a:ext cx="6019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50838" indent="-341313" algn="ctr" eaLnBrk="0" hangingPunct="0">
              <a:spcBef>
                <a:spcPct val="20000"/>
              </a:spcBef>
            </a:pPr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USC</a:t>
            </a:r>
            <a:r>
              <a:rPr lang="en-US" sz="2800" dirty="0">
                <a:latin typeface="Impact" pitchFamily="34" charset="0"/>
              </a:rPr>
              <a:t>AUXILIARYSERVICES</a:t>
            </a:r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IT</a:t>
            </a:r>
            <a:r>
              <a:rPr lang="en-US" sz="2800" dirty="0">
                <a:latin typeface="Impact" pitchFamily="34" charset="0"/>
              </a:rPr>
              <a:t/>
            </a:r>
            <a:br>
              <a:rPr lang="en-US" sz="2800" dirty="0">
                <a:latin typeface="Impact" pitchFamily="34" charset="0"/>
              </a:rPr>
            </a:br>
            <a:r>
              <a:rPr lang="en-US" sz="2800" dirty="0">
                <a:latin typeface="Impact" pitchFamily="34" charset="0"/>
              </a:rPr>
              <a:t>Website </a:t>
            </a:r>
            <a:r>
              <a:rPr lang="en-US" sz="2800" dirty="0" smtClean="0">
                <a:latin typeface="Impact" pitchFamily="34" charset="0"/>
              </a:rPr>
              <a:t>Reports</a:t>
            </a:r>
          </a:p>
          <a:p>
            <a:pPr marL="350838" indent="-341313" algn="ctr" eaLnBrk="0" hangingPunct="0">
              <a:spcBef>
                <a:spcPct val="20000"/>
              </a:spcBef>
            </a:pPr>
            <a:r>
              <a:rPr lang="en-US" sz="2800" dirty="0" smtClean="0">
                <a:latin typeface="Impact" pitchFamily="34" charset="0"/>
              </a:rPr>
              <a:t>July 2016</a:t>
            </a:r>
            <a:endParaRPr lang="en-US" sz="2800" dirty="0">
              <a:latin typeface="Impact" pitchFamily="34" charset="0"/>
            </a:endParaRPr>
          </a:p>
          <a:p>
            <a:pPr marL="350838" indent="-341313" algn="ctr" eaLnBrk="0" hangingPunct="0">
              <a:spcBef>
                <a:spcPct val="20000"/>
              </a:spcBef>
            </a:pPr>
            <a:endParaRPr lang="en-US" sz="2800" dirty="0">
              <a:latin typeface="Impact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856128"/>
              </p:ext>
            </p:extLst>
          </p:nvPr>
        </p:nvGraphicFramePr>
        <p:xfrm>
          <a:off x="2286000" y="1752600"/>
          <a:ext cx="6629400" cy="4118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Impact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9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61828</TotalTime>
  <Words>552</Words>
  <Application>Microsoft Office PowerPoint</Application>
  <PresentationFormat>On-screen Show (4:3)</PresentationFormat>
  <Paragraphs>172</Paragraphs>
  <Slides>30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ＭＳ Ｐゴシック</vt:lpstr>
      <vt:lpstr>Arial</vt:lpstr>
      <vt:lpstr>Arial Rounded MT Bold</vt:lpstr>
      <vt:lpstr>Bombardier</vt:lpstr>
      <vt:lpstr>Calibri</vt:lpstr>
      <vt:lpstr>Impact</vt:lpstr>
      <vt:lpstr>Verdana</vt:lpstr>
      <vt:lpstr>Blank Presentation</vt:lpstr>
      <vt:lpstr>PowerPoint Presentation</vt:lpstr>
      <vt:lpstr>PowerPoint Presentation</vt:lpstr>
      <vt:lpstr>PowerPoint Presentation</vt:lpstr>
      <vt:lpstr>PowerPoint Presentation</vt:lpstr>
      <vt:lpstr>USCAUXILIARYSERVICESIT Service Desk Reports July 2016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USCAUXILIARYSERVICESIT Website Reports      July 2016 </vt:lpstr>
      <vt:lpstr>PowerPoint Presentation</vt:lpstr>
      <vt:lpstr>USCAUXILIARYSERVICESIT Website Reports    July 2016  </vt:lpstr>
      <vt:lpstr>USCAUXILIARYSERVICESIT Website Reports July 2016  </vt:lpstr>
      <vt:lpstr>USCAUXILIARYSERVICESIT Website Reports July 2016  </vt:lpstr>
      <vt:lpstr>USCAUXILIARYSERVICESIT Website Reports July 2016  </vt:lpstr>
      <vt:lpstr>USCAUXILIARYSERVICESIT Website Reports July 2016  </vt:lpstr>
      <vt:lpstr>USCAUXILIARYSERVICESIT Website Reports July 2016  </vt:lpstr>
      <vt:lpstr>USCAUXILIARYSERVICESIT Email Campaign Reports July 2016  </vt:lpstr>
      <vt:lpstr>USCAUXILIARYSERVICESIT Email Campaign Reports July 2016  </vt:lpstr>
      <vt:lpstr>USCAUXILIARYSERVICESIT Email Campaign Reports July 2016  </vt:lpstr>
      <vt:lpstr>USCAUXILIARYSERVICESIT Email Campaign Reports July 2016  </vt:lpstr>
      <vt:lpstr>USCAUXILIARYSERVICESIT Email Campaign Reports July 2016  </vt:lpstr>
      <vt:lpstr>USCAUXILIARYSERVICESIT Email Campaign Reports July 2016  </vt:lpstr>
      <vt:lpstr>USCAUXILIARYSERVICESIT Email Campaign Reports July 2016  </vt:lpstr>
      <vt:lpstr>USCAUXILIARYSERVICESIT Customer Satisfaction Report July 2016</vt:lpstr>
      <vt:lpstr>Thank You !!</vt:lpstr>
    </vt:vector>
  </TitlesOfParts>
  <Company>University of Southern California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</dc:title>
  <dc:creator>ANU SIRIYAL</dc:creator>
  <cp:lastModifiedBy>ANU SIRIYAL</cp:lastModifiedBy>
  <cp:revision>1292</cp:revision>
  <dcterms:created xsi:type="dcterms:W3CDTF">2005-12-19T17:55:46Z</dcterms:created>
  <dcterms:modified xsi:type="dcterms:W3CDTF">2016-08-10T17:00:36Z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0x0101003A82F1B946FE1A4A886DCC46C43CCB96</vt:lpwstr>
  </property>
</Properties>
</file>