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drawings/drawing1.xml" ContentType="application/vnd.openxmlformats-officedocument.drawingml.chartshapes+xml"/>
  <Override PartName="/ppt/charts/chart12.xml" ContentType="application/vnd.openxmlformats-officedocument.drawingml.chart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drawings/drawing3.xml" ContentType="application/vnd.openxmlformats-officedocument.drawingml.chartshapes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drawings/drawing4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20.xml" ContentType="application/vnd.openxmlformats-officedocument.drawingml.chart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notesSlides/notesSlide17.xml" ContentType="application/vnd.openxmlformats-officedocument.presentationml.notesSlide+xml"/>
  <Override PartName="/ppt/charts/chart22.xml" ContentType="application/vnd.openxmlformats-officedocument.drawingml.chart+xml"/>
  <Override PartName="/ppt/notesSlides/notesSlide18.xml" ContentType="application/vnd.openxmlformats-officedocument.presentationml.notesSlide+xml"/>
  <Override PartName="/ppt/charts/chart23.xml" ContentType="application/vnd.openxmlformats-officedocument.drawingml.chart+xml"/>
  <Override PartName="/ppt/notesSlides/notesSlide19.xml" ContentType="application/vnd.openxmlformats-officedocument.presentationml.notesSlide+xml"/>
  <Override PartName="/ppt/charts/chart24.xml" ContentType="application/vnd.openxmlformats-officedocument.drawingml.chart+xml"/>
  <Override PartName="/ppt/notesSlides/notesSlide20.xml" ContentType="application/vnd.openxmlformats-officedocument.presentationml.notesSlide+xml"/>
  <Override PartName="/ppt/charts/chart25.xml" ContentType="application/vnd.openxmlformats-officedocument.drawingml.chart+xml"/>
  <Override PartName="/ppt/notesSlides/notesSlide21.xml" ContentType="application/vnd.openxmlformats-officedocument.presentationml.notesSlid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284" r:id="rId10"/>
    <p:sldId id="286" r:id="rId11"/>
    <p:sldId id="314" r:id="rId12"/>
    <p:sldId id="304" r:id="rId13"/>
    <p:sldId id="371" r:id="rId14"/>
    <p:sldId id="407" r:id="rId15"/>
    <p:sldId id="288" r:id="rId16"/>
    <p:sldId id="344" r:id="rId17"/>
    <p:sldId id="343" r:id="rId18"/>
    <p:sldId id="359" r:id="rId19"/>
    <p:sldId id="373" r:id="rId20"/>
    <p:sldId id="372" r:id="rId21"/>
    <p:sldId id="336" r:id="rId22"/>
    <p:sldId id="408" r:id="rId23"/>
    <p:sldId id="409" r:id="rId24"/>
    <p:sldId id="411" r:id="rId25"/>
    <p:sldId id="410" r:id="rId26"/>
    <p:sldId id="412" r:id="rId27"/>
    <p:sldId id="413" r:id="rId28"/>
    <p:sldId id="414" r:id="rId29"/>
    <p:sldId id="401" r:id="rId30"/>
    <p:sldId id="397" r:id="rId31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95" autoAdjust="0"/>
    <p:restoredTop sz="94660" autoAdjust="0"/>
  </p:normalViewPr>
  <p:slideViewPr>
    <p:cSldViewPr>
      <p:cViewPr varScale="1">
        <p:scale>
          <a:sx n="91" d="100"/>
          <a:sy n="91" d="100"/>
        </p:scale>
        <p:origin x="114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_Website_Reports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.usc.edu\fileshare\Central%20IT%20Home\Central%20IT%20Shared\Service%20Desk\OPS%20Report\2016\July%202016%20Ops%20Report\July_2016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auxiliaries.usc.edu\fileshare\Central%20IT%20Home\Central%20IT%20Shared\Service%20Desk\OPS%20Report\2016\July%202016%20Ops%20Report\July_2016_Website_Report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_Website_Reports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auxiliaries.usc.edu\fileshare\Central%20IT%20Home\Central%20IT%20Shared\Service%20Desk\OPS%20Report\2016\July%202016%20Ops%20Report\July_2016_Website_Reports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_Website_Reports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auxiliaries.usc.edu\fileshare\Central%20IT%20Home\Central%20IT%20Shared\Service%20Desk\OPS%20Report\2016\July%202016%20Ops%20Report\July_2016_TSP%20sta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%20Exact%20Target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%20Exact%20Targe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%20Customer%20Satisfaction%20Repor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_Service_Desk_Re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_Aging_Repor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%20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%20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_Website_Repor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July%202016%20Ops%20Report\July_2016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Counts'!$B$26:$H$26</c:f>
              <c:numCache>
                <c:formatCode>mmm\-yy</c:formatCode>
                <c:ptCount val="7"/>
                <c:pt idx="0">
                  <c:v>42384</c:v>
                </c:pt>
                <c:pt idx="1">
                  <c:v>42415</c:v>
                </c:pt>
                <c:pt idx="2">
                  <c:v>42444</c:v>
                </c:pt>
                <c:pt idx="3">
                  <c:v>42475</c:v>
                </c:pt>
                <c:pt idx="4">
                  <c:v>42505</c:v>
                </c:pt>
                <c:pt idx="5">
                  <c:v>42536</c:v>
                </c:pt>
                <c:pt idx="6">
                  <c:v>42567</c:v>
                </c:pt>
              </c:numCache>
            </c:numRef>
          </c:cat>
          <c:val>
            <c:numRef>
              <c:f>'Issue Counts'!$B$27:$H$27</c:f>
              <c:numCache>
                <c:formatCode>0</c:formatCode>
                <c:ptCount val="7"/>
                <c:pt idx="0">
                  <c:v>713</c:v>
                </c:pt>
                <c:pt idx="1">
                  <c:v>790</c:v>
                </c:pt>
                <c:pt idx="2">
                  <c:v>927</c:v>
                </c:pt>
                <c:pt idx="3">
                  <c:v>881</c:v>
                </c:pt>
                <c:pt idx="4">
                  <c:v>886</c:v>
                </c:pt>
                <c:pt idx="5">
                  <c:v>786</c:v>
                </c:pt>
                <c:pt idx="6">
                  <c:v>637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26-4299-800C-AE260A479A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069312"/>
        <c:axId val="174534592"/>
      </c:barChart>
      <c:dateAx>
        <c:axId val="173069312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453459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7453459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3069312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July </a:t>
            </a:r>
            <a:r>
              <a:rPr lang="en-US"/>
              <a:t>2016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491704565178512"/>
          <c:y val="0.16666708400211341"/>
          <c:w val="0.85508295434821491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732</c:v>
                </c:pt>
                <c:pt idx="1">
                  <c:v>14858</c:v>
                </c:pt>
                <c:pt idx="2" formatCode="General">
                  <c:v>23983</c:v>
                </c:pt>
                <c:pt idx="3">
                  <c:v>8193</c:v>
                </c:pt>
                <c:pt idx="4">
                  <c:v>26777</c:v>
                </c:pt>
                <c:pt idx="5">
                  <c:v>0</c:v>
                </c:pt>
                <c:pt idx="6">
                  <c:v>27777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88-4239-827A-C004DC76ACAC}"/>
            </c:ext>
          </c:extLst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153</c:v>
                </c:pt>
                <c:pt idx="1">
                  <c:v>1550</c:v>
                </c:pt>
                <c:pt idx="2">
                  <c:v>4724</c:v>
                </c:pt>
                <c:pt idx="3">
                  <c:v>1513</c:v>
                </c:pt>
                <c:pt idx="4">
                  <c:v>4184</c:v>
                </c:pt>
                <c:pt idx="5">
                  <c:v>0</c:v>
                </c:pt>
                <c:pt idx="6">
                  <c:v>6333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88-4239-827A-C004DC76ACAC}"/>
            </c:ext>
          </c:extLst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64</c:v>
                </c:pt>
                <c:pt idx="1">
                  <c:v>3168</c:v>
                </c:pt>
                <c:pt idx="2">
                  <c:v>4093</c:v>
                </c:pt>
                <c:pt idx="3">
                  <c:v>1512</c:v>
                </c:pt>
                <c:pt idx="4">
                  <c:v>6940</c:v>
                </c:pt>
                <c:pt idx="5">
                  <c:v>0</c:v>
                </c:pt>
                <c:pt idx="6">
                  <c:v>7779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88-4239-827A-C004DC76ACAC}"/>
            </c:ext>
          </c:extLst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6</c:v>
                </c:pt>
                <c:pt idx="1">
                  <c:v>7168</c:v>
                </c:pt>
                <c:pt idx="2">
                  <c:v>340</c:v>
                </c:pt>
                <c:pt idx="3">
                  <c:v>50</c:v>
                </c:pt>
                <c:pt idx="4">
                  <c:v>336</c:v>
                </c:pt>
                <c:pt idx="5">
                  <c:v>0</c:v>
                </c:pt>
                <c:pt idx="6">
                  <c:v>1512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A88-4239-827A-C004DC76AC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7168640"/>
        <c:axId val="79512704"/>
      </c:barChart>
      <c:catAx>
        <c:axId val="77168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9512704"/>
        <c:crosses val="autoZero"/>
        <c:auto val="1"/>
        <c:lblAlgn val="ctr"/>
        <c:lblOffset val="100"/>
        <c:noMultiLvlLbl val="0"/>
      </c:catAx>
      <c:valAx>
        <c:axId val="7951270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716864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July </a:t>
            </a:r>
            <a:r>
              <a:rPr lang="en-US"/>
              <a:t>2016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45441968947289"/>
          <c:y val="0.1982764184750429"/>
          <c:w val="0.83454558031052717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493</c:v>
                </c:pt>
                <c:pt idx="1">
                  <c:v>981</c:v>
                </c:pt>
                <c:pt idx="2">
                  <c:v>451</c:v>
                </c:pt>
                <c:pt idx="3">
                  <c:v>0</c:v>
                </c:pt>
                <c:pt idx="4">
                  <c:v>220</c:v>
                </c:pt>
                <c:pt idx="5">
                  <c:v>240</c:v>
                </c:pt>
                <c:pt idx="6">
                  <c:v>147</c:v>
                </c:pt>
                <c:pt idx="7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8E-4C3D-94A1-E5E6D4B29732}"/>
            </c:ext>
          </c:extLst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1069</c:v>
                </c:pt>
                <c:pt idx="1">
                  <c:v>165</c:v>
                </c:pt>
                <c:pt idx="2">
                  <c:v>272</c:v>
                </c:pt>
                <c:pt idx="3">
                  <c:v>0</c:v>
                </c:pt>
                <c:pt idx="4">
                  <c:v>39</c:v>
                </c:pt>
                <c:pt idx="5">
                  <c:v>223</c:v>
                </c:pt>
                <c:pt idx="6">
                  <c:v>113</c:v>
                </c:pt>
                <c:pt idx="7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8E-4C3D-94A1-E5E6D4B29732}"/>
            </c:ext>
          </c:extLst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111</c:v>
                </c:pt>
                <c:pt idx="1">
                  <c:v>115</c:v>
                </c:pt>
                <c:pt idx="2">
                  <c:v>89</c:v>
                </c:pt>
                <c:pt idx="3">
                  <c:v>0</c:v>
                </c:pt>
                <c:pt idx="4">
                  <c:v>85</c:v>
                </c:pt>
                <c:pt idx="5">
                  <c:v>65</c:v>
                </c:pt>
                <c:pt idx="6">
                  <c:v>23</c:v>
                </c:pt>
                <c:pt idx="7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8E-4C3D-94A1-E5E6D4B29732}"/>
            </c:ext>
          </c:extLst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23</c:v>
                </c:pt>
                <c:pt idx="1">
                  <c:v>34</c:v>
                </c:pt>
                <c:pt idx="2">
                  <c:v>14</c:v>
                </c:pt>
                <c:pt idx="3">
                  <c:v>0</c:v>
                </c:pt>
                <c:pt idx="4">
                  <c:v>4</c:v>
                </c:pt>
                <c:pt idx="5">
                  <c:v>2</c:v>
                </c:pt>
                <c:pt idx="6">
                  <c:v>8</c:v>
                </c:pt>
                <c:pt idx="7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8E-4C3D-94A1-E5E6D4B297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7170688"/>
        <c:axId val="79515008"/>
      </c:barChart>
      <c:catAx>
        <c:axId val="77170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9515008"/>
        <c:crosses val="autoZero"/>
        <c:auto val="1"/>
        <c:lblAlgn val="ctr"/>
        <c:lblOffset val="100"/>
        <c:noMultiLvlLbl val="0"/>
      </c:catAx>
      <c:valAx>
        <c:axId val="7951500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717068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July 2016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Sources'!$C$25:$C$29</c:f>
              <c:numCache>
                <c:formatCode>#,##0</c:formatCode>
                <c:ptCount val="5"/>
                <c:pt idx="0">
                  <c:v>46</c:v>
                </c:pt>
                <c:pt idx="1">
                  <c:v>51</c:v>
                </c:pt>
                <c:pt idx="2">
                  <c:v>0</c:v>
                </c:pt>
                <c:pt idx="3">
                  <c:v>33</c:v>
                </c:pt>
                <c:pt idx="4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F1-4E44-A792-D6FE7C3E5106}"/>
            </c:ext>
          </c:extLst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Sources'!$D$25:$D$29</c:f>
              <c:numCache>
                <c:formatCode>#,##0</c:formatCode>
                <c:ptCount val="5"/>
                <c:pt idx="0">
                  <c:v>9</c:v>
                </c:pt>
                <c:pt idx="1">
                  <c:v>121</c:v>
                </c:pt>
                <c:pt idx="2">
                  <c:v>0</c:v>
                </c:pt>
                <c:pt idx="3">
                  <c:v>13</c:v>
                </c:pt>
                <c:pt idx="4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F1-4E44-A792-D6FE7C3E5106}"/>
            </c:ext>
          </c:extLst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Sources'!$E$25:$E$29</c:f>
              <c:numCache>
                <c:formatCode>#,##0</c:formatCode>
                <c:ptCount val="5"/>
                <c:pt idx="0">
                  <c:v>24</c:v>
                </c:pt>
                <c:pt idx="1">
                  <c:v>25</c:v>
                </c:pt>
                <c:pt idx="2">
                  <c:v>0</c:v>
                </c:pt>
                <c:pt idx="3">
                  <c:v>11</c:v>
                </c:pt>
                <c:pt idx="4">
                  <c:v>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F1-4E44-A792-D6FE7C3E5106}"/>
            </c:ext>
          </c:extLst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Sources'!$F$25:$F$29</c:f>
              <c:numCache>
                <c:formatCode>#,##0</c:formatCode>
                <c:ptCount val="5"/>
                <c:pt idx="0">
                  <c:v>2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CF1-4E44-A792-D6FE7C3E51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7171200"/>
        <c:axId val="79517312"/>
      </c:barChart>
      <c:catAx>
        <c:axId val="77171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9517312"/>
        <c:crosses val="autoZero"/>
        <c:auto val="1"/>
        <c:lblAlgn val="ctr"/>
        <c:lblOffset val="100"/>
        <c:noMultiLvlLbl val="0"/>
      </c:catAx>
      <c:valAx>
        <c:axId val="7951731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71712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Site'!$D$7</c:f>
              <c:strCache>
                <c:ptCount val="1"/>
                <c:pt idx="0">
                  <c:v>Feb-16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4.4444444444444446E-2</c:v>
                </c:pt>
                <c:pt idx="1">
                  <c:v>0.14166666666666666</c:v>
                </c:pt>
                <c:pt idx="2">
                  <c:v>0.32916666666666666</c:v>
                </c:pt>
                <c:pt idx="3">
                  <c:v>4.8611111111111112E-2</c:v>
                </c:pt>
                <c:pt idx="4">
                  <c:v>0.16597222222222222</c:v>
                </c:pt>
                <c:pt idx="5">
                  <c:v>0</c:v>
                </c:pt>
                <c:pt idx="6">
                  <c:v>6.805555555555555E-2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C0-42C2-9CC0-5D0F2F796169}"/>
            </c:ext>
          </c:extLst>
        </c:ser>
        <c:ser>
          <c:idx val="1"/>
          <c:order val="1"/>
          <c:tx>
            <c:strRef>
              <c:f>'Average Time on Site'!$E$7</c:f>
              <c:strCache>
                <c:ptCount val="1"/>
                <c:pt idx="0">
                  <c:v>Mar-16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5.0694444444444452E-2</c:v>
                </c:pt>
                <c:pt idx="1">
                  <c:v>0.15486111111111112</c:v>
                </c:pt>
                <c:pt idx="2" formatCode="h:mm;@">
                  <c:v>0.15208333333333332</c:v>
                </c:pt>
                <c:pt idx="3">
                  <c:v>5.347222222222222E-2</c:v>
                </c:pt>
                <c:pt idx="4">
                  <c:v>7.1527777777777787E-2</c:v>
                </c:pt>
                <c:pt idx="5">
                  <c:v>0</c:v>
                </c:pt>
                <c:pt idx="6">
                  <c:v>7.9166666666666663E-2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C0-42C2-9CC0-5D0F2F796169}"/>
            </c:ext>
          </c:extLst>
        </c:ser>
        <c:ser>
          <c:idx val="2"/>
          <c:order val="2"/>
          <c:tx>
            <c:strRef>
              <c:f>'Average Time on Site'!$F$7</c:f>
              <c:strCache>
                <c:ptCount val="1"/>
                <c:pt idx="0">
                  <c:v>April-16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5.2777777777777778E-2</c:v>
                </c:pt>
                <c:pt idx="1">
                  <c:v>0.20833333333333334</c:v>
                </c:pt>
                <c:pt idx="2">
                  <c:v>0.13055555555555556</c:v>
                </c:pt>
                <c:pt idx="3">
                  <c:v>5.0694444444444452E-2</c:v>
                </c:pt>
                <c:pt idx="4">
                  <c:v>0.14305555555555557</c:v>
                </c:pt>
                <c:pt idx="5">
                  <c:v>0</c:v>
                </c:pt>
                <c:pt idx="6">
                  <c:v>6.805555555555555E-2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C0-42C2-9CC0-5D0F2F796169}"/>
            </c:ext>
          </c:extLst>
        </c:ser>
        <c:ser>
          <c:idx val="3"/>
          <c:order val="3"/>
          <c:tx>
            <c:strRef>
              <c:f>'Average Time on Site'!$G$7</c:f>
              <c:strCache>
                <c:ptCount val="1"/>
                <c:pt idx="0">
                  <c:v>May-16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6.1111111111111116E-2</c:v>
                </c:pt>
                <c:pt idx="1">
                  <c:v>0.19097222222222221</c:v>
                </c:pt>
                <c:pt idx="2">
                  <c:v>0.16874999999999998</c:v>
                </c:pt>
                <c:pt idx="3">
                  <c:v>5.6944444444444443E-2</c:v>
                </c:pt>
                <c:pt idx="4">
                  <c:v>0.20416666666666669</c:v>
                </c:pt>
                <c:pt idx="5">
                  <c:v>0</c:v>
                </c:pt>
                <c:pt idx="6">
                  <c:v>6.3888888888888884E-2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AC0-42C2-9CC0-5D0F2F796169}"/>
            </c:ext>
          </c:extLst>
        </c:ser>
        <c:ser>
          <c:idx val="4"/>
          <c:order val="4"/>
          <c:tx>
            <c:strRef>
              <c:f>'Average Time on Site'!$H$7</c:f>
              <c:strCache>
                <c:ptCount val="1"/>
                <c:pt idx="0">
                  <c:v>June-16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4.7222222222222221E-2</c:v>
                </c:pt>
                <c:pt idx="1">
                  <c:v>0.20277777777777781</c:v>
                </c:pt>
                <c:pt idx="2">
                  <c:v>0.15</c:v>
                </c:pt>
                <c:pt idx="3">
                  <c:v>7.9861111111111105E-2</c:v>
                </c:pt>
                <c:pt idx="4">
                  <c:v>0.15069444444444444</c:v>
                </c:pt>
                <c:pt idx="5">
                  <c:v>0</c:v>
                </c:pt>
                <c:pt idx="6">
                  <c:v>7.0833333333333331E-2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C0-42C2-9CC0-5D0F2F796169}"/>
            </c:ext>
          </c:extLst>
        </c:ser>
        <c:ser>
          <c:idx val="5"/>
          <c:order val="5"/>
          <c:tx>
            <c:strRef>
              <c:f>'Average Time on Site'!$I$7</c:f>
              <c:strCache>
                <c:ptCount val="1"/>
                <c:pt idx="0">
                  <c:v>Jul-16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Site'!$I$8:$I$14</c:f>
              <c:numCache>
                <c:formatCode>h:mm</c:formatCode>
                <c:ptCount val="7"/>
                <c:pt idx="0">
                  <c:v>4.9305555555555554E-2</c:v>
                </c:pt>
                <c:pt idx="1">
                  <c:v>0.17222222222222225</c:v>
                </c:pt>
                <c:pt idx="2">
                  <c:v>0.14027777777777778</c:v>
                </c:pt>
                <c:pt idx="3">
                  <c:v>7.013888888888889E-2</c:v>
                </c:pt>
                <c:pt idx="4">
                  <c:v>0.10277777777777779</c:v>
                </c:pt>
                <c:pt idx="5">
                  <c:v>0</c:v>
                </c:pt>
                <c:pt idx="6">
                  <c:v>7.1527777777777787E-2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AC0-42C2-9CC0-5D0F2F7961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7170176"/>
        <c:axId val="80083712"/>
      </c:barChart>
      <c:catAx>
        <c:axId val="77170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0083712"/>
        <c:crosses val="autoZero"/>
        <c:auto val="1"/>
        <c:lblAlgn val="ctr"/>
        <c:lblOffset val="100"/>
        <c:noMultiLvlLbl val="0"/>
      </c:catAx>
      <c:valAx>
        <c:axId val="800837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717017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3005276889114498"/>
          <c:y val="3.70371542753136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Site'!$D$18</c:f>
              <c:strCache>
                <c:ptCount val="1"/>
                <c:pt idx="0">
                  <c:v>Feb-16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0.11666666666666665</c:v>
                </c:pt>
                <c:pt idx="1">
                  <c:v>0.10486111111111111</c:v>
                </c:pt>
                <c:pt idx="2">
                  <c:v>9.0277777777777776E-2</c:v>
                </c:pt>
                <c:pt idx="3">
                  <c:v>3.125E-2</c:v>
                </c:pt>
                <c:pt idx="4">
                  <c:v>8.819444444444445E-2</c:v>
                </c:pt>
                <c:pt idx="5">
                  <c:v>5.8333333333333327E-2</c:v>
                </c:pt>
                <c:pt idx="6">
                  <c:v>7.5694444444444439E-2</c:v>
                </c:pt>
                <c:pt idx="7">
                  <c:v>9.0972222222222218E-2</c:v>
                </c:pt>
                <c:pt idx="8">
                  <c:v>4.9305555555555554E-2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4E-4D70-BBFA-C5FA0BD04CF5}"/>
            </c:ext>
          </c:extLst>
        </c:ser>
        <c:ser>
          <c:idx val="1"/>
          <c:order val="1"/>
          <c:tx>
            <c:strRef>
              <c:f>'Average Time on Site'!$E$18</c:f>
              <c:strCache>
                <c:ptCount val="1"/>
                <c:pt idx="0">
                  <c:v>Mar-16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6.9444444444444434E-2</c:v>
                </c:pt>
                <c:pt idx="1">
                  <c:v>5.5555555555555552E-2</c:v>
                </c:pt>
                <c:pt idx="2">
                  <c:v>0</c:v>
                </c:pt>
                <c:pt idx="3">
                  <c:v>5.486111111111111E-2</c:v>
                </c:pt>
                <c:pt idx="4">
                  <c:v>3.6111111111111115E-2</c:v>
                </c:pt>
                <c:pt idx="5">
                  <c:v>5.486111111111111E-2</c:v>
                </c:pt>
                <c:pt idx="6">
                  <c:v>4.8611111111111112E-2</c:v>
                </c:pt>
                <c:pt idx="7">
                  <c:v>3.3333333333333333E-2</c:v>
                </c:pt>
                <c:pt idx="8">
                  <c:v>6.1111111111111116E-2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4E-4D70-BBFA-C5FA0BD04CF5}"/>
            </c:ext>
          </c:extLst>
        </c:ser>
        <c:ser>
          <c:idx val="2"/>
          <c:order val="2"/>
          <c:tx>
            <c:strRef>
              <c:f>'Average Time on Site'!$F$18</c:f>
              <c:strCache>
                <c:ptCount val="1"/>
                <c:pt idx="0">
                  <c:v>April-16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5.0347222222222224E-2</c:v>
                </c:pt>
                <c:pt idx="1">
                  <c:v>4.2708333333333334E-2</c:v>
                </c:pt>
                <c:pt idx="2">
                  <c:v>0</c:v>
                </c:pt>
                <c:pt idx="3">
                  <c:v>0.11041666666666666</c:v>
                </c:pt>
                <c:pt idx="4">
                  <c:v>5.5208333333333331E-2</c:v>
                </c:pt>
                <c:pt idx="5">
                  <c:v>6.25E-2</c:v>
                </c:pt>
                <c:pt idx="6">
                  <c:v>4.1666666666666671E-2</c:v>
                </c:pt>
                <c:pt idx="7">
                  <c:v>3.2638888888888891E-2</c:v>
                </c:pt>
                <c:pt idx="8">
                  <c:v>7.5694444444444439E-2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4E-4D70-BBFA-C5FA0BD04CF5}"/>
            </c:ext>
          </c:extLst>
        </c:ser>
        <c:ser>
          <c:idx val="3"/>
          <c:order val="3"/>
          <c:tx>
            <c:strRef>
              <c:f>'Average Time on Site'!$G$18</c:f>
              <c:strCache>
                <c:ptCount val="1"/>
                <c:pt idx="0">
                  <c:v>May-16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0.1125</c:v>
                </c:pt>
                <c:pt idx="1">
                  <c:v>0.10347222222222223</c:v>
                </c:pt>
                <c:pt idx="2">
                  <c:v>0</c:v>
                </c:pt>
                <c:pt idx="3">
                  <c:v>3.4722222222222224E-2</c:v>
                </c:pt>
                <c:pt idx="4">
                  <c:v>7.9166666666666663E-2</c:v>
                </c:pt>
                <c:pt idx="5">
                  <c:v>5.0694444444444452E-2</c:v>
                </c:pt>
                <c:pt idx="6">
                  <c:v>7.4999999999999997E-2</c:v>
                </c:pt>
                <c:pt idx="7">
                  <c:v>4.2361111111111106E-2</c:v>
                </c:pt>
                <c:pt idx="8">
                  <c:v>6.1805555555555558E-2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4E-4D70-BBFA-C5FA0BD04CF5}"/>
            </c:ext>
          </c:extLst>
        </c:ser>
        <c:ser>
          <c:idx val="4"/>
          <c:order val="4"/>
          <c:tx>
            <c:strRef>
              <c:f>'Average Time on Site'!$H$18</c:f>
              <c:strCache>
                <c:ptCount val="1"/>
                <c:pt idx="0">
                  <c:v>June-16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0.10486111111111111</c:v>
                </c:pt>
                <c:pt idx="1">
                  <c:v>0.10347222222222223</c:v>
                </c:pt>
                <c:pt idx="2">
                  <c:v>0</c:v>
                </c:pt>
                <c:pt idx="3">
                  <c:v>2.2222222222222223E-2</c:v>
                </c:pt>
                <c:pt idx="4">
                  <c:v>8.4027777777777771E-2</c:v>
                </c:pt>
                <c:pt idx="5">
                  <c:v>3.9583333333333331E-2</c:v>
                </c:pt>
                <c:pt idx="6">
                  <c:v>7.9861111111111105E-2</c:v>
                </c:pt>
                <c:pt idx="7">
                  <c:v>4.9305555555555554E-2</c:v>
                </c:pt>
                <c:pt idx="8">
                  <c:v>0.17847222222222223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4E-4D70-BBFA-C5FA0BD04CF5}"/>
            </c:ext>
          </c:extLst>
        </c:ser>
        <c:ser>
          <c:idx val="5"/>
          <c:order val="5"/>
          <c:tx>
            <c:strRef>
              <c:f>'Average Time on Site'!$I$18</c:f>
              <c:strCache>
                <c:ptCount val="1"/>
                <c:pt idx="0">
                  <c:v>Jul-16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Site'!$I$19:$I$27</c:f>
              <c:numCache>
                <c:formatCode>h:mm</c:formatCode>
                <c:ptCount val="9"/>
                <c:pt idx="0">
                  <c:v>8.5416666666666655E-2</c:v>
                </c:pt>
                <c:pt idx="1">
                  <c:v>8.3333333333333329E-2</c:v>
                </c:pt>
                <c:pt idx="2">
                  <c:v>0</c:v>
                </c:pt>
                <c:pt idx="3">
                  <c:v>2.013888888888889E-2</c:v>
                </c:pt>
                <c:pt idx="4">
                  <c:v>9.375E-2</c:v>
                </c:pt>
                <c:pt idx="5">
                  <c:v>4.6527777777777779E-2</c:v>
                </c:pt>
                <c:pt idx="6">
                  <c:v>8.7500000000000008E-2</c:v>
                </c:pt>
                <c:pt idx="7">
                  <c:v>5.6944444444444443E-2</c:v>
                </c:pt>
                <c:pt idx="8">
                  <c:v>6.5277777777777782E-2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C4E-4D70-BBFA-C5FA0BD04C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791552"/>
        <c:axId val="86837504"/>
      </c:barChart>
      <c:catAx>
        <c:axId val="80791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6837504"/>
        <c:crosses val="autoZero"/>
        <c:auto val="1"/>
        <c:lblAlgn val="ctr"/>
        <c:lblOffset val="100"/>
        <c:noMultiLvlLbl val="0"/>
      </c:catAx>
      <c:valAx>
        <c:axId val="868375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079155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15964930699452082"/>
          <c:y val="3.693931398416901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Site'!$D$30</c:f>
              <c:strCache>
                <c:ptCount val="1"/>
                <c:pt idx="0">
                  <c:v>Feb-16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Site'!$D$32:$D$36</c:f>
              <c:numCache>
                <c:formatCode>h:mm</c:formatCode>
                <c:ptCount val="5"/>
                <c:pt idx="0">
                  <c:v>4.7916666666666663E-2</c:v>
                </c:pt>
                <c:pt idx="1">
                  <c:v>0.12847222222222224</c:v>
                </c:pt>
                <c:pt idx="2">
                  <c:v>3.125E-2</c:v>
                </c:pt>
                <c:pt idx="3">
                  <c:v>9.0277777777777776E-2</c:v>
                </c:pt>
                <c:pt idx="4">
                  <c:v>0.12569444444444444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DE-42B8-8488-D601AED8FCC2}"/>
            </c:ext>
          </c:extLst>
        </c:ser>
        <c:ser>
          <c:idx val="1"/>
          <c:order val="1"/>
          <c:tx>
            <c:strRef>
              <c:f>'Average Time on Site'!$E$30</c:f>
              <c:strCache>
                <c:ptCount val="1"/>
                <c:pt idx="0">
                  <c:v>Mar-16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Site'!$E$32:$E$36</c:f>
              <c:numCache>
                <c:formatCode>h:mm</c:formatCode>
                <c:ptCount val="5"/>
                <c:pt idx="0">
                  <c:v>6.7361111111111108E-2</c:v>
                </c:pt>
                <c:pt idx="1">
                  <c:v>7.9166666666666663E-2</c:v>
                </c:pt>
                <c:pt idx="2">
                  <c:v>5.486111111111111E-2</c:v>
                </c:pt>
                <c:pt idx="3">
                  <c:v>0</c:v>
                </c:pt>
                <c:pt idx="4">
                  <c:v>0.17013888888888887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DE-42B8-8488-D601AED8FCC2}"/>
            </c:ext>
          </c:extLst>
        </c:ser>
        <c:ser>
          <c:idx val="2"/>
          <c:order val="2"/>
          <c:tx>
            <c:strRef>
              <c:f>'Average Time on Site'!$F$30</c:f>
              <c:strCache>
                <c:ptCount val="1"/>
                <c:pt idx="0">
                  <c:v>April-16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Site'!$F$32:$F$36</c:f>
              <c:numCache>
                <c:formatCode>h:mm</c:formatCode>
                <c:ptCount val="5"/>
                <c:pt idx="0">
                  <c:v>4.7916666666666663E-2</c:v>
                </c:pt>
                <c:pt idx="1">
                  <c:v>0.10347222222222223</c:v>
                </c:pt>
                <c:pt idx="2">
                  <c:v>0.11041666666666666</c:v>
                </c:pt>
                <c:pt idx="3">
                  <c:v>0</c:v>
                </c:pt>
                <c:pt idx="4">
                  <c:v>0.14722222222222223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DE-42B8-8488-D601AED8FCC2}"/>
            </c:ext>
          </c:extLst>
        </c:ser>
        <c:ser>
          <c:idx val="3"/>
          <c:order val="3"/>
          <c:tx>
            <c:strRef>
              <c:f>'Average Time on Site'!$G$30</c:f>
              <c:strCache>
                <c:ptCount val="1"/>
                <c:pt idx="0">
                  <c:v>May-16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Site'!$G$32:$G$36</c:f>
              <c:numCache>
                <c:formatCode>h:mm</c:formatCode>
                <c:ptCount val="5"/>
                <c:pt idx="0">
                  <c:v>2.9861111111111113E-2</c:v>
                </c:pt>
                <c:pt idx="1">
                  <c:v>0.12222222222222223</c:v>
                </c:pt>
                <c:pt idx="2">
                  <c:v>3.4722222222222224E-2</c:v>
                </c:pt>
                <c:pt idx="3">
                  <c:v>0</c:v>
                </c:pt>
                <c:pt idx="4">
                  <c:v>0.19027777777777777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8DE-42B8-8488-D601AED8FCC2}"/>
            </c:ext>
          </c:extLst>
        </c:ser>
        <c:ser>
          <c:idx val="4"/>
          <c:order val="4"/>
          <c:tx>
            <c:strRef>
              <c:f>'Average Time on Site'!$H$30</c:f>
              <c:strCache>
                <c:ptCount val="1"/>
                <c:pt idx="0">
                  <c:v>June-16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Site'!$H$32:$H$36</c:f>
              <c:numCache>
                <c:formatCode>h:mm</c:formatCode>
                <c:ptCount val="5"/>
                <c:pt idx="0">
                  <c:v>4.027777777777778E-2</c:v>
                </c:pt>
                <c:pt idx="1">
                  <c:v>9.7222222222222224E-2</c:v>
                </c:pt>
                <c:pt idx="2">
                  <c:v>2.2222222222222223E-2</c:v>
                </c:pt>
                <c:pt idx="3">
                  <c:v>0</c:v>
                </c:pt>
                <c:pt idx="4">
                  <c:v>0.10486111111111111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8DE-42B8-8488-D601AED8FCC2}"/>
            </c:ext>
          </c:extLst>
        </c:ser>
        <c:ser>
          <c:idx val="5"/>
          <c:order val="5"/>
          <c:tx>
            <c:strRef>
              <c:f>'Average Time on Site'!$I$30</c:f>
              <c:strCache>
                <c:ptCount val="1"/>
                <c:pt idx="0">
                  <c:v>Jul-16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Site'!$I$32:$I$36</c:f>
              <c:numCache>
                <c:formatCode>h:mm</c:formatCode>
                <c:ptCount val="5"/>
                <c:pt idx="0">
                  <c:v>0.11180555555555556</c:v>
                </c:pt>
                <c:pt idx="1">
                  <c:v>0.15902777777777777</c:v>
                </c:pt>
                <c:pt idx="2">
                  <c:v>2.013888888888889E-2</c:v>
                </c:pt>
                <c:pt idx="3">
                  <c:v>0</c:v>
                </c:pt>
                <c:pt idx="4">
                  <c:v>9.7222222222222224E-2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8DE-42B8-8488-D601AED8FC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391168"/>
        <c:axId val="80508544"/>
      </c:barChart>
      <c:catAx>
        <c:axId val="8039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0508544"/>
        <c:crosses val="autoZero"/>
        <c:auto val="1"/>
        <c:lblAlgn val="ctr"/>
        <c:lblOffset val="100"/>
        <c:noMultiLvlLbl val="0"/>
      </c:catAx>
      <c:valAx>
        <c:axId val="805085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039116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</a:t>
            </a:r>
            <a:r>
              <a:rPr lang="en-US" sz="1200" b="1" i="0" u="none" strike="noStrike" baseline="0">
                <a:effectLst/>
              </a:rPr>
              <a:t>July </a:t>
            </a:r>
            <a:r>
              <a:rPr lang="en-US"/>
              <a:t>2016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lunar</c:v>
                </c:pt>
                <c:pt idx="1">
                  <c:v>backpack</c:v>
                </c:pt>
                <c:pt idx="2">
                  <c:v>lanyard</c:v>
                </c:pt>
                <c:pt idx="3">
                  <c:v>jersey</c:v>
                </c:pt>
                <c:pt idx="4">
                  <c:v>bag</c:v>
                </c:pt>
                <c:pt idx="5">
                  <c:v>mom</c:v>
                </c:pt>
                <c:pt idx="6">
                  <c:v>dad</c:v>
                </c:pt>
                <c:pt idx="7">
                  <c:v>star wars</c:v>
                </c:pt>
                <c:pt idx="8">
                  <c:v>visor</c:v>
                </c:pt>
                <c:pt idx="9">
                  <c:v>shoes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96</c:v>
                </c:pt>
                <c:pt idx="1">
                  <c:v>51</c:v>
                </c:pt>
                <c:pt idx="2">
                  <c:v>44</c:v>
                </c:pt>
                <c:pt idx="3">
                  <c:v>40</c:v>
                </c:pt>
                <c:pt idx="4">
                  <c:v>30</c:v>
                </c:pt>
                <c:pt idx="5">
                  <c:v>24</c:v>
                </c:pt>
                <c:pt idx="6">
                  <c:v>23</c:v>
                </c:pt>
                <c:pt idx="7">
                  <c:v>23</c:v>
                </c:pt>
                <c:pt idx="8">
                  <c:v>22</c:v>
                </c:pt>
                <c:pt idx="9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19-47A3-9DE9-C49379871B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820288"/>
        <c:axId val="86839232"/>
      </c:barChart>
      <c:catAx>
        <c:axId val="79820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683923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8683923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982028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Details'!$B$34:$B$44</c:f>
              <c:strCache>
                <c:ptCount val="10"/>
                <c:pt idx="0">
                  <c:v>Tops | Women's Apparel | USC Bookstores</c:v>
                </c:pt>
                <c:pt idx="1">
                  <c:v>T-Shirts | Tops | USC Bookstores</c:v>
                </c:pt>
                <c:pt idx="2">
                  <c:v>Hats | Men's Apparel | USC Bookstores</c:v>
                </c:pt>
                <c:pt idx="3">
                  <c:v>Men's Nike | Nike | USC Bookstores</c:v>
                </c:pt>
                <c:pt idx="4">
                  <c:v>Jackets/Fleece | Men's Apparel | USC Bookstores</c:v>
                </c:pt>
                <c:pt idx="5">
                  <c:v>New Items | USC Bookstores</c:v>
                </c:pt>
                <c:pt idx="6">
                  <c:v>Men's Apparel | USC Bookstores</c:v>
                </c:pt>
                <c:pt idx="7">
                  <c:v>Glassware &amp; Mugs | Gifts | USC Bookstores</c:v>
                </c:pt>
                <c:pt idx="8">
                  <c:v>Tops | Men's Apparel | USC Bookstores</c:v>
                </c:pt>
                <c:pt idx="9">
                  <c:v>Accessories | Women's Apparel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16530</c:v>
                </c:pt>
                <c:pt idx="1">
                  <c:v>14700</c:v>
                </c:pt>
                <c:pt idx="2">
                  <c:v>14192</c:v>
                </c:pt>
                <c:pt idx="3">
                  <c:v>7260</c:v>
                </c:pt>
                <c:pt idx="4">
                  <c:v>5982</c:v>
                </c:pt>
                <c:pt idx="5">
                  <c:v>5753</c:v>
                </c:pt>
                <c:pt idx="6">
                  <c:v>4370</c:v>
                </c:pt>
                <c:pt idx="7">
                  <c:v>4176</c:v>
                </c:pt>
                <c:pt idx="8">
                  <c:v>3786</c:v>
                </c:pt>
                <c:pt idx="9">
                  <c:v>3678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F9-4112-BB02-9E61E72A2B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015296"/>
        <c:axId val="81879040"/>
      </c:barChart>
      <c:catAx>
        <c:axId val="137015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879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187904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3701529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sz="1075" b="1" i="0" u="none" strike="noStrike" baseline="0">
                <a:effectLst/>
              </a:rPr>
              <a:t>July 2016</a:t>
            </a:r>
            <a:endParaRPr lang="en-US" baseline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Clear Stadium Bag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61-445D-B99F-774F3D0E69DA}"/>
            </c:ext>
          </c:extLst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Beat Alabama Button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61-445D-B99F-774F3D0E69DA}"/>
            </c:ext>
          </c:extLst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Alumni Heavy Chrome Shield License Frame 13K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61-445D-B99F-774F3D0E69DA}"/>
            </c:ext>
          </c:extLst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Trojans Heavy Chrome Shield License Frame 13J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261-445D-B99F-774F3D0E69DA}"/>
            </c:ext>
          </c:extLst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Women's Grey My Favorite Crop Ringer T-Shirt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61-445D-B99F-774F3D0E69DA}"/>
            </c:ext>
          </c:extLst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Cardinal Big Wave Surfing Crimson Tide T-Shirt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261-445D-B99F-774F3D0E69DA}"/>
            </c:ext>
          </c:extLst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Athletic Grey Old Glory T-Shirt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261-445D-B99F-774F3D0E69DA}"/>
            </c:ext>
          </c:extLst>
        </c:ser>
        <c:ser>
          <c:idx val="8"/>
          <c:order val="7"/>
          <c:tx>
            <c:strRef>
              <c:f>'BKS Details'!$B$75</c:f>
              <c:strCache>
                <c:ptCount val="1"/>
                <c:pt idx="0">
                  <c:v>USC Kid's White Cheer Skirt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261-445D-B99F-774F3D0E69DA}"/>
            </c:ext>
          </c:extLst>
        </c:ser>
        <c:ser>
          <c:idx val="9"/>
          <c:order val="8"/>
          <c:tx>
            <c:strRef>
              <c:f>'BKS Details'!$B$76</c:f>
              <c:strCache>
                <c:ptCount val="1"/>
                <c:pt idx="0">
                  <c:v>USC Trojans Cardinal Lanyard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261-445D-B99F-774F3D0E69DA}"/>
            </c:ext>
          </c:extLst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Cardinal Tommy Ride the Crimson Tide T-Shirt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261-445D-B99F-774F3D0E69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017856"/>
        <c:axId val="81883072"/>
      </c:barChart>
      <c:catAx>
        <c:axId val="13701785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81883072"/>
        <c:crosses val="autoZero"/>
        <c:auto val="1"/>
        <c:lblAlgn val="ctr"/>
        <c:lblOffset val="100"/>
        <c:noMultiLvlLbl val="0"/>
      </c:catAx>
      <c:valAx>
        <c:axId val="8188307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3701785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6466703008185448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BD2-408E-9FCB-290BC84F5B99}"/>
              </c:ext>
            </c:extLst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BD2-408E-9FCB-290BC84F5B99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Jan-16</c:v>
                </c:pt>
                <c:pt idx="1">
                  <c:v>Feb-16</c:v>
                </c:pt>
                <c:pt idx="2">
                  <c:v>Mar-16</c:v>
                </c:pt>
                <c:pt idx="3">
                  <c:v>Apr-16</c:v>
                </c:pt>
                <c:pt idx="4">
                  <c:v>May-16</c:v>
                </c:pt>
                <c:pt idx="5">
                  <c:v>June-16</c:v>
                </c:pt>
                <c:pt idx="6">
                  <c:v>Jul-16</c:v>
                </c:pt>
              </c:strCache>
            </c:strRef>
          </c:cat>
          <c:val>
            <c:numRef>
              <c:f>Sheet1!$B$2:$H$2</c:f>
              <c:numCache>
                <c:formatCode>General</c:formatCode>
                <c:ptCount val="7"/>
                <c:pt idx="0">
                  <c:v>31</c:v>
                </c:pt>
                <c:pt idx="1">
                  <c:v>30</c:v>
                </c:pt>
                <c:pt idx="2">
                  <c:v>27</c:v>
                </c:pt>
                <c:pt idx="3">
                  <c:v>25</c:v>
                </c:pt>
                <c:pt idx="4">
                  <c:v>14</c:v>
                </c:pt>
                <c:pt idx="5">
                  <c:v>12</c:v>
                </c:pt>
                <c:pt idx="6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D2-408E-9FCB-290BC84F5B9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BD2-408E-9FCB-290BC84F5B99}"/>
                </c:ext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BD2-408E-9FCB-290BC84F5B99}"/>
                </c:ext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BD2-408E-9FCB-290BC84F5B99}"/>
                </c:ext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BD2-408E-9FCB-290BC84F5B99}"/>
                </c:ext>
              </c:extLst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BD2-408E-9FCB-290BC84F5B99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Jan-16</c:v>
                </c:pt>
                <c:pt idx="1">
                  <c:v>Feb-16</c:v>
                </c:pt>
                <c:pt idx="2">
                  <c:v>Mar-16</c:v>
                </c:pt>
                <c:pt idx="3">
                  <c:v>Apr-16</c:v>
                </c:pt>
                <c:pt idx="4">
                  <c:v>May-16</c:v>
                </c:pt>
                <c:pt idx="5">
                  <c:v>June-16</c:v>
                </c:pt>
                <c:pt idx="6">
                  <c:v>Jul-16</c:v>
                </c:pt>
              </c:strCache>
            </c:strRef>
          </c:cat>
          <c:val>
            <c:numRef>
              <c:f>Sheet1!$B$3:$H$3</c:f>
              <c:numCache>
                <c:formatCode>General</c:formatCode>
                <c:ptCount val="7"/>
                <c:pt idx="0">
                  <c:v>497</c:v>
                </c:pt>
                <c:pt idx="1">
                  <c:v>250</c:v>
                </c:pt>
                <c:pt idx="2">
                  <c:v>262</c:v>
                </c:pt>
                <c:pt idx="3">
                  <c:v>283</c:v>
                </c:pt>
                <c:pt idx="4">
                  <c:v>260</c:v>
                </c:pt>
                <c:pt idx="5">
                  <c:v>340</c:v>
                </c:pt>
                <c:pt idx="6">
                  <c:v>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BD2-408E-9FCB-290BC84F5B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0817024"/>
        <c:axId val="56381376"/>
      </c:barChart>
      <c:catAx>
        <c:axId val="170817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6381376"/>
        <c:crosses val="autoZero"/>
        <c:auto val="1"/>
        <c:lblAlgn val="ctr"/>
        <c:lblOffset val="100"/>
        <c:noMultiLvlLbl val="1"/>
      </c:catAx>
      <c:valAx>
        <c:axId val="563813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0817024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2291666055709517"/>
          <c:y val="3.81943992538122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43</c:v>
                </c:pt>
                <c:pt idx="1">
                  <c:v>33</c:v>
                </c:pt>
                <c:pt idx="2">
                  <c:v>20</c:v>
                </c:pt>
                <c:pt idx="3">
                  <c:v>137</c:v>
                </c:pt>
                <c:pt idx="4">
                  <c:v>38</c:v>
                </c:pt>
                <c:pt idx="5">
                  <c:v>5</c:v>
                </c:pt>
                <c:pt idx="6">
                  <c:v>100</c:v>
                </c:pt>
                <c:pt idx="7">
                  <c:v>25</c:v>
                </c:pt>
                <c:pt idx="8">
                  <c:v>112</c:v>
                </c:pt>
                <c:pt idx="9">
                  <c:v>117</c:v>
                </c:pt>
                <c:pt idx="10">
                  <c:v>0</c:v>
                </c:pt>
                <c:pt idx="11">
                  <c:v>2</c:v>
                </c:pt>
                <c:pt idx="12">
                  <c:v>0</c:v>
                </c:pt>
                <c:pt idx="1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EC-492B-B311-19801F91BFA3}"/>
            </c:ext>
          </c:extLst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41</c:v>
                </c:pt>
                <c:pt idx="1">
                  <c:v>32</c:v>
                </c:pt>
                <c:pt idx="2">
                  <c:v>17</c:v>
                </c:pt>
                <c:pt idx="3">
                  <c:v>122</c:v>
                </c:pt>
                <c:pt idx="4">
                  <c:v>31</c:v>
                </c:pt>
                <c:pt idx="5">
                  <c:v>4</c:v>
                </c:pt>
                <c:pt idx="6">
                  <c:v>89</c:v>
                </c:pt>
                <c:pt idx="7">
                  <c:v>24</c:v>
                </c:pt>
                <c:pt idx="8">
                  <c:v>112</c:v>
                </c:pt>
                <c:pt idx="9">
                  <c:v>58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EC-492B-B311-19801F91BF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068288"/>
        <c:axId val="174532288"/>
      </c:barChart>
      <c:catAx>
        <c:axId val="173068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74532288"/>
        <c:crosses val="autoZero"/>
        <c:auto val="1"/>
        <c:lblAlgn val="ctr"/>
        <c:lblOffset val="100"/>
        <c:noMultiLvlLbl val="0"/>
      </c:catAx>
      <c:valAx>
        <c:axId val="174532288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173068288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Get your L.A. Coliseum Approved USC Tote Today!</a:t>
            </a:r>
            <a:r>
              <a:rPr lang="en-US" sz="1200" b="1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7446915166903916"/>
          <c:y val="5.137794999382344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582873735638754"/>
          <c:y val="0.20047846074891992"/>
          <c:w val="0.76417126264361246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'[July_2016 Exact Target.xlsx]E-Mail Blast reports'!$E$5</c:f>
              <c:strCache>
                <c:ptCount val="1"/>
                <c:pt idx="0">
                  <c:v>Coliseum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'[July_2016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'[July_2016 Exact Target.xlsx]E-Mail Blast reports'!$F$5:$J$5</c:f>
              <c:numCache>
                <c:formatCode>#,##0</c:formatCode>
                <c:ptCount val="5"/>
                <c:pt idx="0">
                  <c:v>46993</c:v>
                </c:pt>
                <c:pt idx="1">
                  <c:v>46946</c:v>
                </c:pt>
                <c:pt idx="2">
                  <c:v>13459</c:v>
                </c:pt>
                <c:pt idx="3">
                  <c:v>1243</c:v>
                </c:pt>
                <c:pt idx="4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E7-4541-B647-C117FE5535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6393000"/>
        <c:axId val="216392608"/>
      </c:barChart>
      <c:catAx>
        <c:axId val="216393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16392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63926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163930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Add Hot Beats to Your Summer with USC &amp; Apple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 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#,##0</c:formatCode>
                <c:ptCount val="5"/>
                <c:pt idx="0">
                  <c:v>56893</c:v>
                </c:pt>
                <c:pt idx="1">
                  <c:v>56830</c:v>
                </c:pt>
                <c:pt idx="2">
                  <c:v>14967</c:v>
                </c:pt>
                <c:pt idx="3">
                  <c:v>735</c:v>
                </c:pt>
                <c:pt idx="4" formatCode="General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3C-42CE-A357-BD91F56C90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6394176"/>
        <c:axId val="216392216"/>
      </c:barChart>
      <c:catAx>
        <c:axId val="21639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163922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639221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163941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Beat the Heat with USC Running Gear 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</c:f>
              <c:strCache>
                <c:ptCount val="1"/>
                <c:pt idx="0">
                  <c:v> 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reports'!$F$11:$J$11</c:f>
              <c:numCache>
                <c:formatCode>#,##0</c:formatCode>
                <c:ptCount val="5"/>
                <c:pt idx="0">
                  <c:v>56949</c:v>
                </c:pt>
                <c:pt idx="1">
                  <c:v>56895</c:v>
                </c:pt>
                <c:pt idx="2">
                  <c:v>15173</c:v>
                </c:pt>
                <c:pt idx="3">
                  <c:v>1115</c:v>
                </c:pt>
                <c:pt idx="4" formatCode="General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01-4591-A913-AA724B9AE3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788096"/>
        <c:axId val="171851776"/>
      </c:barChart>
      <c:catAx>
        <c:axId val="174788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18517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185177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47880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Respect the Past &amp; Represent the Future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#,##0</c:formatCode>
                <c:ptCount val="5"/>
                <c:pt idx="0">
                  <c:v>57011</c:v>
                </c:pt>
                <c:pt idx="1">
                  <c:v>56954</c:v>
                </c:pt>
                <c:pt idx="2">
                  <c:v>16195</c:v>
                </c:pt>
                <c:pt idx="3">
                  <c:v>1416</c:v>
                </c:pt>
                <c:pt idx="4" formatCode="General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76-457B-ACF5-453069E421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206912"/>
        <c:axId val="171853504"/>
      </c:barChart>
      <c:catAx>
        <c:axId val="17520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1853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18535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52069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Summer Time is Picnic Time 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reports'!$F$17:$J$17</c:f>
              <c:numCache>
                <c:formatCode>#,##0</c:formatCode>
                <c:ptCount val="5"/>
                <c:pt idx="0">
                  <c:v>57032</c:v>
                </c:pt>
                <c:pt idx="1">
                  <c:v>56956</c:v>
                </c:pt>
                <c:pt idx="2">
                  <c:v>16459</c:v>
                </c:pt>
                <c:pt idx="3">
                  <c:v>1054</c:v>
                </c:pt>
                <c:pt idx="4" formatCode="General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D3-4678-BE56-98E2A903D8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207936"/>
        <c:axId val="171855232"/>
      </c:barChart>
      <c:catAx>
        <c:axId val="175207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1855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185523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52079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SCycle with Style!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reports'!$F$20:$J$20</c:f>
              <c:numCache>
                <c:formatCode>#,##0</c:formatCode>
                <c:ptCount val="5"/>
                <c:pt idx="0">
                  <c:v>57052</c:v>
                </c:pt>
                <c:pt idx="1">
                  <c:v>56987</c:v>
                </c:pt>
                <c:pt idx="2">
                  <c:v>17104</c:v>
                </c:pt>
                <c:pt idx="3">
                  <c:v>1003</c:v>
                </c:pt>
                <c:pt idx="4" formatCode="General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69-4C5A-8820-34A032AC8C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208960"/>
        <c:axId val="171856960"/>
      </c:barChart>
      <c:catAx>
        <c:axId val="175208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1856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18569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52089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Thursday Night Music - LIVE at The Lab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reports'!$E$23</c:f>
              <c:strCache>
                <c:ptCount val="1"/>
                <c:pt idx="0">
                  <c:v>HSP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reports'!$F$23:$J$23</c:f>
              <c:numCache>
                <c:formatCode>#,##0</c:formatCode>
                <c:ptCount val="5"/>
                <c:pt idx="0">
                  <c:v>387</c:v>
                </c:pt>
                <c:pt idx="1">
                  <c:v>387</c:v>
                </c:pt>
                <c:pt idx="2">
                  <c:v>61</c:v>
                </c:pt>
                <c:pt idx="3" formatCode="General">
                  <c:v>0</c:v>
                </c:pt>
                <c:pt idx="4" formatCode="General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7D-46D4-8004-1C1CEDB8E6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209984"/>
        <c:axId val="171858688"/>
      </c:barChart>
      <c:catAx>
        <c:axId val="175209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1858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18586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52099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'[July_2016 Customer Satisfaction Report.xlsx]Sheet1'!$A$3:$A$12</c:f>
              <c:numCache>
                <c:formatCode>[$-409]mmm\-yy;@</c:formatCode>
                <c:ptCount val="10"/>
                <c:pt idx="0">
                  <c:v>42292</c:v>
                </c:pt>
                <c:pt idx="1">
                  <c:v>42323</c:v>
                </c:pt>
                <c:pt idx="2">
                  <c:v>42353</c:v>
                </c:pt>
                <c:pt idx="3">
                  <c:v>42385</c:v>
                </c:pt>
                <c:pt idx="4">
                  <c:v>42417</c:v>
                </c:pt>
                <c:pt idx="5">
                  <c:v>42446</c:v>
                </c:pt>
                <c:pt idx="6">
                  <c:v>42477</c:v>
                </c:pt>
                <c:pt idx="7">
                  <c:v>42521</c:v>
                </c:pt>
                <c:pt idx="8">
                  <c:v>42536</c:v>
                </c:pt>
                <c:pt idx="9" formatCode="mmm\-yy">
                  <c:v>42552</c:v>
                </c:pt>
              </c:numCache>
            </c:numRef>
          </c:cat>
          <c:val>
            <c:numRef>
              <c:f>'[July_2016 Customer Satisfaction Report.xlsx]Sheet1'!$B$3:$B$12</c:f>
              <c:numCache>
                <c:formatCode>General</c:formatCode>
                <c:ptCount val="10"/>
                <c:pt idx="0">
                  <c:v>98</c:v>
                </c:pt>
                <c:pt idx="1">
                  <c:v>98</c:v>
                </c:pt>
                <c:pt idx="2">
                  <c:v>100</c:v>
                </c:pt>
                <c:pt idx="3">
                  <c:v>98</c:v>
                </c:pt>
                <c:pt idx="4">
                  <c:v>98</c:v>
                </c:pt>
                <c:pt idx="5">
                  <c:v>97</c:v>
                </c:pt>
                <c:pt idx="6">
                  <c:v>97</c:v>
                </c:pt>
                <c:pt idx="7">
                  <c:v>97</c:v>
                </c:pt>
                <c:pt idx="8">
                  <c:v>96</c:v>
                </c:pt>
                <c:pt idx="9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07-4646-8CA8-5022408170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8289792"/>
        <c:axId val="72108864"/>
      </c:barChart>
      <c:dateAx>
        <c:axId val="1682897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210886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7210886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828979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467005187898164"/>
          <c:y val="0.18554238698040665"/>
          <c:w val="0.85829442540764866"/>
          <c:h val="0.5662657264986428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invertIfNegative val="0"/>
          <c:cat>
            <c:strRef>
              <c:f>'BU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General</c:formatCode>
                <c:ptCount val="5"/>
                <c:pt idx="0">
                  <c:v>23</c:v>
                </c:pt>
                <c:pt idx="1">
                  <c:v>0</c:v>
                </c:pt>
                <c:pt idx="2">
                  <c:v>10</c:v>
                </c:pt>
                <c:pt idx="3">
                  <c:v>0</c:v>
                </c:pt>
                <c:pt idx="4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B5-4641-BA4E-AE151973A1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071872"/>
        <c:axId val="174536320"/>
      </c:barChart>
      <c:catAx>
        <c:axId val="17307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4536320"/>
        <c:crosses val="autoZero"/>
        <c:auto val="1"/>
        <c:lblAlgn val="ctr"/>
        <c:lblOffset val="100"/>
        <c:noMultiLvlLbl val="0"/>
      </c:catAx>
      <c:valAx>
        <c:axId val="174536320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3071872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35</c:v>
                </c:pt>
                <c:pt idx="1">
                  <c:v>26</c:v>
                </c:pt>
                <c:pt idx="2">
                  <c:v>12</c:v>
                </c:pt>
                <c:pt idx="3">
                  <c:v>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CC-45A6-B334-7DFCE882DE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892608"/>
        <c:axId val="161355968"/>
      </c:barChart>
      <c:catAx>
        <c:axId val="5389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61355968"/>
        <c:crosses val="autoZero"/>
        <c:auto val="1"/>
        <c:lblAlgn val="ctr"/>
        <c:lblOffset val="100"/>
        <c:noMultiLvlLbl val="0"/>
      </c:catAx>
      <c:valAx>
        <c:axId val="1613559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38926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IssueList!$K$22:$K$27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IssueList!$L$22:$L$27</c:f>
              <c:numCache>
                <c:formatCode>General</c:formatCode>
                <c:ptCount val="6"/>
                <c:pt idx="0">
                  <c:v>0</c:v>
                </c:pt>
                <c:pt idx="1">
                  <c:v>31</c:v>
                </c:pt>
                <c:pt idx="2">
                  <c:v>7</c:v>
                </c:pt>
                <c:pt idx="3">
                  <c:v>1</c:v>
                </c:pt>
                <c:pt idx="4">
                  <c:v>3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00-4EA4-93DF-F121439ADE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6679552"/>
        <c:axId val="164295168"/>
      </c:barChart>
      <c:catAx>
        <c:axId val="166679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164295168"/>
        <c:crosses val="autoZero"/>
        <c:auto val="1"/>
        <c:lblAlgn val="ctr"/>
        <c:lblOffset val="100"/>
        <c:noMultiLvlLbl val="0"/>
      </c:catAx>
      <c:valAx>
        <c:axId val="1642951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16667955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IssueList!$L$1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IssueList!$K$2:$K$19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IssueList!$L$2:$L$19</c:f>
              <c:numCache>
                <c:formatCode>General</c:formatCode>
                <c:ptCount val="18"/>
                <c:pt idx="0">
                  <c:v>6</c:v>
                </c:pt>
                <c:pt idx="1">
                  <c:v>0</c:v>
                </c:pt>
                <c:pt idx="2">
                  <c:v>1</c:v>
                </c:pt>
                <c:pt idx="3">
                  <c:v>5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14</c:v>
                </c:pt>
                <c:pt idx="8">
                  <c:v>1</c:v>
                </c:pt>
                <c:pt idx="9">
                  <c:v>8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  <c:pt idx="15">
                  <c:v>0</c:v>
                </c:pt>
                <c:pt idx="16">
                  <c:v>3</c:v>
                </c:pt>
                <c:pt idx="1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0B-464D-8CD2-742DDCD81D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7954056"/>
        <c:axId val="487955232"/>
      </c:barChart>
      <c:catAx>
        <c:axId val="487954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7955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8795523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879540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Visits'!$D$1</c:f>
              <c:strCache>
                <c:ptCount val="1"/>
                <c:pt idx="0">
                  <c:v>Feb-16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1015</c:v>
                </c:pt>
                <c:pt idx="1">
                  <c:v>40476</c:v>
                </c:pt>
                <c:pt idx="2">
                  <c:v>35346</c:v>
                </c:pt>
                <c:pt idx="3">
                  <c:v>37434</c:v>
                </c:pt>
                <c:pt idx="4">
                  <c:v>42867</c:v>
                </c:pt>
                <c:pt idx="5">
                  <c:v>0</c:v>
                </c:pt>
                <c:pt idx="6">
                  <c:v>27775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2E-4925-B1A5-96E7354E11C6}"/>
            </c:ext>
          </c:extLst>
        </c:ser>
        <c:ser>
          <c:idx val="2"/>
          <c:order val="1"/>
          <c:tx>
            <c:strRef>
              <c:f>'Web Visits'!$E$1</c:f>
              <c:strCache>
                <c:ptCount val="1"/>
                <c:pt idx="0">
                  <c:v>Mar-16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1045</c:v>
                </c:pt>
                <c:pt idx="1">
                  <c:v>41369</c:v>
                </c:pt>
                <c:pt idx="2">
                  <c:v>42314</c:v>
                </c:pt>
                <c:pt idx="3">
                  <c:v>34915</c:v>
                </c:pt>
                <c:pt idx="4">
                  <c:v>42190</c:v>
                </c:pt>
                <c:pt idx="5">
                  <c:v>0</c:v>
                </c:pt>
                <c:pt idx="6">
                  <c:v>30569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2E-4925-B1A5-96E7354E11C6}"/>
            </c:ext>
          </c:extLst>
        </c:ser>
        <c:ser>
          <c:idx val="0"/>
          <c:order val="2"/>
          <c:tx>
            <c:strRef>
              <c:f>'Web Visits'!$F$1</c:f>
              <c:strCache>
                <c:ptCount val="1"/>
                <c:pt idx="0">
                  <c:v>April-16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1204</c:v>
                </c:pt>
                <c:pt idx="1">
                  <c:v>45806</c:v>
                </c:pt>
                <c:pt idx="2">
                  <c:v>60889</c:v>
                </c:pt>
                <c:pt idx="3">
                  <c:v>39713</c:v>
                </c:pt>
                <c:pt idx="4">
                  <c:v>44228</c:v>
                </c:pt>
                <c:pt idx="5">
                  <c:v>0</c:v>
                </c:pt>
                <c:pt idx="6">
                  <c:v>47134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2E-4925-B1A5-96E7354E11C6}"/>
            </c:ext>
          </c:extLst>
        </c:ser>
        <c:ser>
          <c:idx val="3"/>
          <c:order val="3"/>
          <c:tx>
            <c:strRef>
              <c:f>'Web Visits'!$G$1</c:f>
              <c:strCache>
                <c:ptCount val="1"/>
                <c:pt idx="0">
                  <c:v>May-16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1145</c:v>
                </c:pt>
                <c:pt idx="1">
                  <c:v>37914</c:v>
                </c:pt>
                <c:pt idx="2">
                  <c:v>52092</c:v>
                </c:pt>
                <c:pt idx="3">
                  <c:v>23658</c:v>
                </c:pt>
                <c:pt idx="4">
                  <c:v>46236</c:v>
                </c:pt>
                <c:pt idx="5">
                  <c:v>0</c:v>
                </c:pt>
                <c:pt idx="6">
                  <c:v>20462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C2E-4925-B1A5-96E7354E11C6}"/>
            </c:ext>
          </c:extLst>
        </c:ser>
        <c:ser>
          <c:idx val="4"/>
          <c:order val="4"/>
          <c:tx>
            <c:strRef>
              <c:f>'Web Visits'!$H$1</c:f>
              <c:strCache>
                <c:ptCount val="1"/>
                <c:pt idx="0">
                  <c:v>June-16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962</c:v>
                </c:pt>
                <c:pt idx="1">
                  <c:v>22992</c:v>
                </c:pt>
                <c:pt idx="2">
                  <c:v>33307</c:v>
                </c:pt>
                <c:pt idx="3">
                  <c:v>10379</c:v>
                </c:pt>
                <c:pt idx="4">
                  <c:v>37806</c:v>
                </c:pt>
                <c:pt idx="5">
                  <c:v>0</c:v>
                </c:pt>
                <c:pt idx="6">
                  <c:v>30853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2E-4925-B1A5-96E7354E11C6}"/>
            </c:ext>
          </c:extLst>
        </c:ser>
        <c:ser>
          <c:idx val="5"/>
          <c:order val="5"/>
          <c:tx>
            <c:strRef>
              <c:f>'Web Visits'!$I$1</c:f>
              <c:strCache>
                <c:ptCount val="1"/>
                <c:pt idx="0">
                  <c:v>Jul-16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Visits'!$I$2:$I$8</c:f>
              <c:numCache>
                <c:formatCode>#,##0</c:formatCode>
                <c:ptCount val="7"/>
                <c:pt idx="0">
                  <c:v>955</c:v>
                </c:pt>
                <c:pt idx="1">
                  <c:v>26744</c:v>
                </c:pt>
                <c:pt idx="2">
                  <c:v>32927</c:v>
                </c:pt>
                <c:pt idx="3">
                  <c:v>11268</c:v>
                </c:pt>
                <c:pt idx="4">
                  <c:v>38237</c:v>
                </c:pt>
                <c:pt idx="5">
                  <c:v>0</c:v>
                </c:pt>
                <c:pt idx="6">
                  <c:v>43401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C2E-4925-B1A5-96E7354E11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2030208"/>
        <c:axId val="80688768"/>
      </c:barChart>
      <c:catAx>
        <c:axId val="72030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0688768"/>
        <c:crosses val="autoZero"/>
        <c:auto val="1"/>
        <c:lblAlgn val="ctr"/>
        <c:lblOffset val="100"/>
        <c:noMultiLvlLbl val="0"/>
      </c:catAx>
      <c:valAx>
        <c:axId val="8068876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20302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Visits'!$D$12:$I$12</c:f>
              <c:strCache>
                <c:ptCount val="6"/>
                <c:pt idx="0">
                  <c:v>Feb-16</c:v>
                </c:pt>
                <c:pt idx="1">
                  <c:v>Mar-16</c:v>
                </c:pt>
                <c:pt idx="2">
                  <c:v>April-16</c:v>
                </c:pt>
                <c:pt idx="3">
                  <c:v>May-16</c:v>
                </c:pt>
                <c:pt idx="4">
                  <c:v>June-16</c:v>
                </c:pt>
                <c:pt idx="5">
                  <c:v>Jul-16</c:v>
                </c:pt>
              </c:strCache>
            </c:strRef>
          </c:cat>
          <c:val>
            <c:numRef>
              <c:f>'Web Visits'!$D$13:$I$13</c:f>
              <c:numCache>
                <c:formatCode>General</c:formatCode>
                <c:ptCount val="6"/>
                <c:pt idx="0">
                  <c:v>1424</c:v>
                </c:pt>
                <c:pt idx="1">
                  <c:v>1816</c:v>
                </c:pt>
                <c:pt idx="2">
                  <c:v>1625</c:v>
                </c:pt>
                <c:pt idx="3">
                  <c:v>1459</c:v>
                </c:pt>
                <c:pt idx="4">
                  <c:v>1193</c:v>
                </c:pt>
                <c:pt idx="5">
                  <c:v>648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D9-474F-B43E-F6EDF4F40978}"/>
            </c:ext>
          </c:extLst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Visits'!$D$12:$I$12</c:f>
              <c:strCache>
                <c:ptCount val="6"/>
                <c:pt idx="0">
                  <c:v>Feb-16</c:v>
                </c:pt>
                <c:pt idx="1">
                  <c:v>Mar-16</c:v>
                </c:pt>
                <c:pt idx="2">
                  <c:v>April-16</c:v>
                </c:pt>
                <c:pt idx="3">
                  <c:v>May-16</c:v>
                </c:pt>
                <c:pt idx="4">
                  <c:v>June-16</c:v>
                </c:pt>
                <c:pt idx="5">
                  <c:v>Jul-16</c:v>
                </c:pt>
              </c:strCache>
            </c:strRef>
          </c:cat>
          <c:val>
            <c:numRef>
              <c:f>'Web Visits'!$D$14:$I$14</c:f>
              <c:numCache>
                <c:formatCode>General</c:formatCode>
                <c:ptCount val="6"/>
                <c:pt idx="0">
                  <c:v>2709</c:v>
                </c:pt>
                <c:pt idx="1">
                  <c:v>3365</c:v>
                </c:pt>
                <c:pt idx="2">
                  <c:v>2741</c:v>
                </c:pt>
                <c:pt idx="3">
                  <c:v>2274</c:v>
                </c:pt>
                <c:pt idx="4">
                  <c:v>2516</c:v>
                </c:pt>
                <c:pt idx="5">
                  <c:v>1295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D9-474F-B43E-F6EDF4F40978}"/>
            </c:ext>
          </c:extLst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'Web Visits'!$D$12:$I$12</c:f>
              <c:strCache>
                <c:ptCount val="6"/>
                <c:pt idx="0">
                  <c:v>Feb-16</c:v>
                </c:pt>
                <c:pt idx="1">
                  <c:v>Mar-16</c:v>
                </c:pt>
                <c:pt idx="2">
                  <c:v>April-16</c:v>
                </c:pt>
                <c:pt idx="3">
                  <c:v>May-16</c:v>
                </c:pt>
                <c:pt idx="4">
                  <c:v>June-16</c:v>
                </c:pt>
                <c:pt idx="5">
                  <c:v>Jul-16</c:v>
                </c:pt>
              </c:strCache>
            </c:strRef>
          </c:cat>
          <c:val>
            <c:numRef>
              <c:f>'Web Visits'!$D$15:$I$15</c:f>
              <c:numCache>
                <c:formatCode>General</c:formatCode>
                <c:ptCount val="6"/>
                <c:pt idx="0">
                  <c:v>1713</c:v>
                </c:pt>
                <c:pt idx="1">
                  <c:v>1978</c:v>
                </c:pt>
                <c:pt idx="2">
                  <c:v>1933</c:v>
                </c:pt>
                <c:pt idx="3">
                  <c:v>1330</c:v>
                </c:pt>
                <c:pt idx="4">
                  <c:v>966</c:v>
                </c:pt>
                <c:pt idx="5">
                  <c:v>626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D9-474F-B43E-F6EDF4F40978}"/>
            </c:ext>
          </c:extLst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'Web Visits'!$D$12:$I$12</c:f>
              <c:strCache>
                <c:ptCount val="6"/>
                <c:pt idx="0">
                  <c:v>Feb-16</c:v>
                </c:pt>
                <c:pt idx="1">
                  <c:v>Mar-16</c:v>
                </c:pt>
                <c:pt idx="2">
                  <c:v>April-16</c:v>
                </c:pt>
                <c:pt idx="3">
                  <c:v>May-16</c:v>
                </c:pt>
                <c:pt idx="4">
                  <c:v>June-16</c:v>
                </c:pt>
                <c:pt idx="5">
                  <c:v>Jul-16</c:v>
                </c:pt>
              </c:strCache>
            </c:strRef>
          </c:cat>
          <c:val>
            <c:numRef>
              <c:f>'Web Visits'!$D$16:$I$16</c:f>
              <c:numCache>
                <c:formatCode>General</c:formatCode>
                <c:ptCount val="6"/>
                <c:pt idx="0">
                  <c:v>552</c:v>
                </c:pt>
                <c:pt idx="1">
                  <c:v>626</c:v>
                </c:pt>
                <c:pt idx="2">
                  <c:v>621</c:v>
                </c:pt>
                <c:pt idx="3">
                  <c:v>481</c:v>
                </c:pt>
                <c:pt idx="4">
                  <c:v>400</c:v>
                </c:pt>
                <c:pt idx="5">
                  <c:v>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D9-474F-B43E-F6EDF4F40978}"/>
            </c:ext>
          </c:extLst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'Web Visits'!$D$12:$I$12</c:f>
              <c:strCache>
                <c:ptCount val="6"/>
                <c:pt idx="0">
                  <c:v>Feb-16</c:v>
                </c:pt>
                <c:pt idx="1">
                  <c:v>Mar-16</c:v>
                </c:pt>
                <c:pt idx="2">
                  <c:v>April-16</c:v>
                </c:pt>
                <c:pt idx="3">
                  <c:v>May-16</c:v>
                </c:pt>
                <c:pt idx="4">
                  <c:v>June-16</c:v>
                </c:pt>
                <c:pt idx="5">
                  <c:v>Jul-16</c:v>
                </c:pt>
              </c:strCache>
            </c:strRef>
          </c:cat>
          <c:val>
            <c:numRef>
              <c:f>'Web Visits'!$D$17:$I$17</c:f>
              <c:numCache>
                <c:formatCode>General</c:formatCode>
                <c:ptCount val="6"/>
                <c:pt idx="0">
                  <c:v>1135</c:v>
                </c:pt>
                <c:pt idx="1">
                  <c:v>1044</c:v>
                </c:pt>
                <c:pt idx="2">
                  <c:v>1062</c:v>
                </c:pt>
                <c:pt idx="3">
                  <c:v>717</c:v>
                </c:pt>
                <c:pt idx="4">
                  <c:v>604</c:v>
                </c:pt>
                <c:pt idx="5">
                  <c:v>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9D9-474F-B43E-F6EDF4F40978}"/>
            </c:ext>
          </c:extLst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'Web Visits'!$D$12:$I$12</c:f>
              <c:strCache>
                <c:ptCount val="6"/>
                <c:pt idx="0">
                  <c:v>Feb-16</c:v>
                </c:pt>
                <c:pt idx="1">
                  <c:v>Mar-16</c:v>
                </c:pt>
                <c:pt idx="2">
                  <c:v>April-16</c:v>
                </c:pt>
                <c:pt idx="3">
                  <c:v>May-16</c:v>
                </c:pt>
                <c:pt idx="4">
                  <c:v>June-16</c:v>
                </c:pt>
                <c:pt idx="5">
                  <c:v>Jul-16</c:v>
                </c:pt>
              </c:strCache>
            </c:strRef>
          </c:cat>
          <c:val>
            <c:numRef>
              <c:f>'Web Visits'!$D$18:$I$18</c:f>
              <c:numCache>
                <c:formatCode>General</c:formatCode>
                <c:ptCount val="6"/>
                <c:pt idx="0">
                  <c:v>1099</c:v>
                </c:pt>
                <c:pt idx="1">
                  <c:v>1039</c:v>
                </c:pt>
                <c:pt idx="2">
                  <c:v>1126</c:v>
                </c:pt>
                <c:pt idx="3">
                  <c:v>780</c:v>
                </c:pt>
                <c:pt idx="4">
                  <c:v>362</c:v>
                </c:pt>
                <c:pt idx="5">
                  <c:v>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9D9-474F-B43E-F6EDF4F40978}"/>
            </c:ext>
          </c:extLst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'Web Visits'!$D$12:$I$12</c:f>
              <c:strCache>
                <c:ptCount val="6"/>
                <c:pt idx="0">
                  <c:v>Feb-16</c:v>
                </c:pt>
                <c:pt idx="1">
                  <c:v>Mar-16</c:v>
                </c:pt>
                <c:pt idx="2">
                  <c:v>April-16</c:v>
                </c:pt>
                <c:pt idx="3">
                  <c:v>May-16</c:v>
                </c:pt>
                <c:pt idx="4">
                  <c:v>June-16</c:v>
                </c:pt>
                <c:pt idx="5">
                  <c:v>Jul-16</c:v>
                </c:pt>
              </c:strCache>
            </c:strRef>
          </c:cat>
          <c:val>
            <c:numRef>
              <c:f>'Web Visits'!$D$19:$I$19</c:f>
              <c:numCache>
                <c:formatCode>General</c:formatCode>
                <c:ptCount val="6"/>
                <c:pt idx="0">
                  <c:v>104</c:v>
                </c:pt>
                <c:pt idx="1">
                  <c:v>151</c:v>
                </c:pt>
                <c:pt idx="2">
                  <c:v>116</c:v>
                </c:pt>
                <c:pt idx="3">
                  <c:v>76</c:v>
                </c:pt>
                <c:pt idx="4">
                  <c:v>93</c:v>
                </c:pt>
                <c:pt idx="5">
                  <c:v>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D9-474F-B43E-F6EDF4F409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005568"/>
        <c:axId val="169134336"/>
      </c:barChart>
      <c:dateAx>
        <c:axId val="137005568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6913433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6913433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0055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Visits'!$D$23:$I$23</c:f>
              <c:strCache>
                <c:ptCount val="6"/>
                <c:pt idx="0">
                  <c:v>Feb-16</c:v>
                </c:pt>
                <c:pt idx="1">
                  <c:v>Mar-16</c:v>
                </c:pt>
                <c:pt idx="2">
                  <c:v>April-16</c:v>
                </c:pt>
                <c:pt idx="3">
                  <c:v>May-16</c:v>
                </c:pt>
                <c:pt idx="4">
                  <c:v>June-16</c:v>
                </c:pt>
                <c:pt idx="5">
                  <c:v>Jul-16</c:v>
                </c:pt>
              </c:strCache>
            </c:strRef>
          </c:cat>
          <c:val>
            <c:numRef>
              <c:f>'Web Visits'!$D$25:$I$25</c:f>
              <c:numCache>
                <c:formatCode>#,##0</c:formatCode>
                <c:ptCount val="6"/>
                <c:pt idx="0">
                  <c:v>102</c:v>
                </c:pt>
                <c:pt idx="1">
                  <c:v>119</c:v>
                </c:pt>
                <c:pt idx="2" formatCode="General">
                  <c:v>206</c:v>
                </c:pt>
                <c:pt idx="3">
                  <c:v>143</c:v>
                </c:pt>
                <c:pt idx="4">
                  <c:v>96</c:v>
                </c:pt>
                <c:pt idx="5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EB-4AFD-84C7-F562A4053E9E}"/>
            </c:ext>
          </c:extLst>
        </c:ser>
        <c:ser>
          <c:idx val="2"/>
          <c:order val="1"/>
          <c:tx>
            <c:strRef>
              <c:f>'Web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Visits'!$D$23:$I$23</c:f>
              <c:strCache>
                <c:ptCount val="6"/>
                <c:pt idx="0">
                  <c:v>Feb-16</c:v>
                </c:pt>
                <c:pt idx="1">
                  <c:v>Mar-16</c:v>
                </c:pt>
                <c:pt idx="2">
                  <c:v>April-16</c:v>
                </c:pt>
                <c:pt idx="3">
                  <c:v>May-16</c:v>
                </c:pt>
                <c:pt idx="4">
                  <c:v>June-16</c:v>
                </c:pt>
                <c:pt idx="5">
                  <c:v>Jul-16</c:v>
                </c:pt>
              </c:strCache>
            </c:strRef>
          </c:cat>
          <c:val>
            <c:numRef>
              <c:f>'Web Visits'!$D$26:$I$26</c:f>
              <c:numCache>
                <c:formatCode>#,##0</c:formatCode>
                <c:ptCount val="6"/>
                <c:pt idx="0">
                  <c:v>324</c:v>
                </c:pt>
                <c:pt idx="1">
                  <c:v>278</c:v>
                </c:pt>
                <c:pt idx="2" formatCode="General">
                  <c:v>316</c:v>
                </c:pt>
                <c:pt idx="3">
                  <c:v>280</c:v>
                </c:pt>
                <c:pt idx="4">
                  <c:v>213</c:v>
                </c:pt>
                <c:pt idx="5">
                  <c:v>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EB-4AFD-84C7-F562A4053E9E}"/>
            </c:ext>
          </c:extLst>
        </c:ser>
        <c:ser>
          <c:idx val="3"/>
          <c:order val="2"/>
          <c:tx>
            <c:strRef>
              <c:f>'Web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Visits'!$D$23:$I$23</c:f>
              <c:strCache>
                <c:ptCount val="6"/>
                <c:pt idx="0">
                  <c:v>Feb-16</c:v>
                </c:pt>
                <c:pt idx="1">
                  <c:v>Mar-16</c:v>
                </c:pt>
                <c:pt idx="2">
                  <c:v>April-16</c:v>
                </c:pt>
                <c:pt idx="3">
                  <c:v>May-16</c:v>
                </c:pt>
                <c:pt idx="4">
                  <c:v>June-16</c:v>
                </c:pt>
                <c:pt idx="5">
                  <c:v>Jul-16</c:v>
                </c:pt>
              </c:strCache>
            </c:strRef>
          </c:cat>
          <c:val>
            <c:numRef>
              <c:f>'Web Visits'!$D$27:$I$27</c:f>
              <c:numCache>
                <c:formatCode>#,##0</c:formatCode>
                <c:ptCount val="6"/>
                <c:pt idx="0">
                  <c:v>81</c:v>
                </c:pt>
                <c:pt idx="1">
                  <c:v>68</c:v>
                </c:pt>
                <c:pt idx="2" formatCode="General">
                  <c:v>153</c:v>
                </c:pt>
                <c:pt idx="3">
                  <c:v>125</c:v>
                </c:pt>
                <c:pt idx="4">
                  <c:v>106</c:v>
                </c:pt>
                <c:pt idx="5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EB-4AFD-84C7-F562A4053E9E}"/>
            </c:ext>
          </c:extLst>
        </c:ser>
        <c:ser>
          <c:idx val="4"/>
          <c:order val="3"/>
          <c:tx>
            <c:strRef>
              <c:f>'Web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'Web Visits'!$D$23:$I$23</c:f>
              <c:strCache>
                <c:ptCount val="6"/>
                <c:pt idx="0">
                  <c:v>Feb-16</c:v>
                </c:pt>
                <c:pt idx="1">
                  <c:v>Mar-16</c:v>
                </c:pt>
                <c:pt idx="2">
                  <c:v>April-16</c:v>
                </c:pt>
                <c:pt idx="3">
                  <c:v>May-16</c:v>
                </c:pt>
                <c:pt idx="4">
                  <c:v>June-16</c:v>
                </c:pt>
                <c:pt idx="5">
                  <c:v>Jul-16</c:v>
                </c:pt>
              </c:strCache>
            </c:strRef>
          </c:cat>
          <c:val>
            <c:numRef>
              <c:f>'Web Visits'!$D$28:$I$28</c:f>
              <c:numCache>
                <c:formatCode>#,##0</c:formatCode>
                <c:ptCount val="6"/>
                <c:pt idx="0">
                  <c:v>465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EB-4AFD-84C7-F562A4053E9E}"/>
            </c:ext>
          </c:extLst>
        </c:ser>
        <c:ser>
          <c:idx val="5"/>
          <c:order val="4"/>
          <c:tx>
            <c:strRef>
              <c:f>'Web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'Web Visits'!$D$23:$I$23</c:f>
              <c:strCache>
                <c:ptCount val="6"/>
                <c:pt idx="0">
                  <c:v>Feb-16</c:v>
                </c:pt>
                <c:pt idx="1">
                  <c:v>Mar-16</c:v>
                </c:pt>
                <c:pt idx="2">
                  <c:v>April-16</c:v>
                </c:pt>
                <c:pt idx="3">
                  <c:v>May-16</c:v>
                </c:pt>
                <c:pt idx="4">
                  <c:v>June-16</c:v>
                </c:pt>
                <c:pt idx="5">
                  <c:v>Jul-16</c:v>
                </c:pt>
              </c:strCache>
            </c:strRef>
          </c:cat>
          <c:val>
            <c:numRef>
              <c:f>'Web Visits'!$D$29:$I$29</c:f>
              <c:numCache>
                <c:formatCode>#,##0</c:formatCode>
                <c:ptCount val="6"/>
                <c:pt idx="0">
                  <c:v>1122</c:v>
                </c:pt>
                <c:pt idx="1">
                  <c:v>1038</c:v>
                </c:pt>
                <c:pt idx="2" formatCode="General">
                  <c:v>498</c:v>
                </c:pt>
                <c:pt idx="3">
                  <c:v>1261</c:v>
                </c:pt>
                <c:pt idx="4">
                  <c:v>305</c:v>
                </c:pt>
                <c:pt idx="5">
                  <c:v>549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EB-4AFD-84C7-F562A4053E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2216576"/>
        <c:axId val="172748160"/>
      </c:barChart>
      <c:catAx>
        <c:axId val="7221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2748160"/>
        <c:crosses val="autoZero"/>
        <c:auto val="1"/>
        <c:lblAlgn val="ctr"/>
        <c:lblOffset val="100"/>
        <c:noMultiLvlLbl val="0"/>
      </c:catAx>
      <c:valAx>
        <c:axId val="1727481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22165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/>
            <a:t>10 Most Viewed Pages - </a:t>
          </a:r>
          <a:r>
            <a:rPr lang="en-US" sz="1100" b="1" i="0" baseline="0">
              <a:effectLst/>
            </a:rPr>
            <a:t>July </a:t>
          </a:r>
          <a:r>
            <a:rPr lang="en-US" b="1">
              <a:effectLst/>
            </a:rPr>
            <a:t>2016</a:t>
          </a: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53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5860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498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July 2016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July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2313740"/>
              </p:ext>
            </p:extLst>
          </p:nvPr>
        </p:nvGraphicFramePr>
        <p:xfrm>
          <a:off x="2743200" y="1676400"/>
          <a:ext cx="6172200" cy="456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July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2660786"/>
              </p:ext>
            </p:extLst>
          </p:nvPr>
        </p:nvGraphicFramePr>
        <p:xfrm>
          <a:off x="2743200" y="1600200"/>
          <a:ext cx="6019800" cy="5044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July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9554149"/>
              </p:ext>
            </p:extLst>
          </p:nvPr>
        </p:nvGraphicFramePr>
        <p:xfrm>
          <a:off x="2667000" y="1453696"/>
          <a:ext cx="6019800" cy="4642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July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4695405"/>
              </p:ext>
            </p:extLst>
          </p:nvPr>
        </p:nvGraphicFramePr>
        <p:xfrm>
          <a:off x="2549525" y="1676400"/>
          <a:ext cx="6213475" cy="4857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</a:t>
            </a:r>
            <a:r>
              <a:rPr lang="en-US" sz="2800" dirty="0" smtClean="0">
                <a:latin typeface="Impact" pitchFamily="34" charset="0"/>
              </a:rPr>
              <a:t>July 2016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4472393"/>
              </p:ext>
            </p:extLst>
          </p:nvPr>
        </p:nvGraphicFramePr>
        <p:xfrm>
          <a:off x="2590800" y="2057400"/>
          <a:ext cx="6096001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July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892371"/>
              </p:ext>
            </p:extLst>
          </p:nvPr>
        </p:nvGraphicFramePr>
        <p:xfrm>
          <a:off x="2688431" y="1676400"/>
          <a:ext cx="6074569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July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043558"/>
              </p:ext>
            </p:extLst>
          </p:nvPr>
        </p:nvGraphicFramePr>
        <p:xfrm>
          <a:off x="2743200" y="1295399"/>
          <a:ext cx="6192193" cy="5181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337512"/>
              </p:ext>
            </p:extLst>
          </p:nvPr>
        </p:nvGraphicFramePr>
        <p:xfrm>
          <a:off x="2740350" y="1295401"/>
          <a:ext cx="6022649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2454651"/>
              </p:ext>
            </p:extLst>
          </p:nvPr>
        </p:nvGraphicFramePr>
        <p:xfrm>
          <a:off x="2743200" y="1828800"/>
          <a:ext cx="6261326" cy="4040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July</a:t>
            </a:r>
            <a:r>
              <a:rPr lang="en-US" sz="2800" dirty="0" smtClean="0">
                <a:latin typeface="Impact" pitchFamily="34" charset="0"/>
              </a:rPr>
              <a:t>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023493"/>
              </p:ext>
            </p:extLst>
          </p:nvPr>
        </p:nvGraphicFramePr>
        <p:xfrm>
          <a:off x="2667000" y="1524000"/>
          <a:ext cx="6096000" cy="4687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880036"/>
              </p:ext>
            </p:extLst>
          </p:nvPr>
        </p:nvGraphicFramePr>
        <p:xfrm>
          <a:off x="2743199" y="1447800"/>
          <a:ext cx="6019801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</a:t>
            </a:r>
            <a:r>
              <a:rPr lang="en-US" sz="28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5467306"/>
              </p:ext>
            </p:extLst>
          </p:nvPr>
        </p:nvGraphicFramePr>
        <p:xfrm>
          <a:off x="2743200" y="2057400"/>
          <a:ext cx="5867400" cy="4229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3249698"/>
              </p:ext>
            </p:extLst>
          </p:nvPr>
        </p:nvGraphicFramePr>
        <p:xfrm>
          <a:off x="2743200" y="2057400"/>
          <a:ext cx="6019800" cy="3679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/>
              <a:t>July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1934529"/>
              </p:ext>
            </p:extLst>
          </p:nvPr>
        </p:nvGraphicFramePr>
        <p:xfrm>
          <a:off x="2895600" y="2209800"/>
          <a:ext cx="5867400" cy="3221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0375155"/>
              </p:ext>
            </p:extLst>
          </p:nvPr>
        </p:nvGraphicFramePr>
        <p:xfrm>
          <a:off x="2819400" y="1524000"/>
          <a:ext cx="59436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7748955"/>
              </p:ext>
            </p:extLst>
          </p:nvPr>
        </p:nvGraphicFramePr>
        <p:xfrm>
          <a:off x="2743199" y="1611644"/>
          <a:ext cx="6019801" cy="4331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8530987"/>
              </p:ext>
            </p:extLst>
          </p:nvPr>
        </p:nvGraphicFramePr>
        <p:xfrm>
          <a:off x="2743199" y="1589232"/>
          <a:ext cx="6019801" cy="4278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97626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2805642"/>
              </p:ext>
            </p:extLst>
          </p:nvPr>
        </p:nvGraphicFramePr>
        <p:xfrm>
          <a:off x="2743199" y="1796541"/>
          <a:ext cx="6019801" cy="3918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66238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4171071"/>
              </p:ext>
            </p:extLst>
          </p:nvPr>
        </p:nvGraphicFramePr>
        <p:xfrm>
          <a:off x="2743199" y="1645262"/>
          <a:ext cx="6019801" cy="4069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5166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July 2016</a:t>
            </a:r>
            <a:endParaRPr lang="en-US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3165246"/>
              </p:ext>
            </p:extLst>
          </p:nvPr>
        </p:nvGraphicFramePr>
        <p:xfrm>
          <a:off x="2900363" y="2133600"/>
          <a:ext cx="5862637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9122939"/>
              </p:ext>
            </p:extLst>
          </p:nvPr>
        </p:nvGraphicFramePr>
        <p:xfrm>
          <a:off x="3100387" y="1981200"/>
          <a:ext cx="5534025" cy="3851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9928163"/>
              </p:ext>
            </p:extLst>
          </p:nvPr>
        </p:nvGraphicFramePr>
        <p:xfrm>
          <a:off x="1752600" y="1676400"/>
          <a:ext cx="70104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July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9894553"/>
              </p:ext>
            </p:extLst>
          </p:nvPr>
        </p:nvGraphicFramePr>
        <p:xfrm>
          <a:off x="2743200" y="1942744"/>
          <a:ext cx="5976938" cy="4071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9209448"/>
              </p:ext>
            </p:extLst>
          </p:nvPr>
        </p:nvGraphicFramePr>
        <p:xfrm>
          <a:off x="3031671" y="2133600"/>
          <a:ext cx="5442857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4809994"/>
              </p:ext>
            </p:extLst>
          </p:nvPr>
        </p:nvGraphicFramePr>
        <p:xfrm>
          <a:off x="2990850" y="2057400"/>
          <a:ext cx="5524500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8580429"/>
              </p:ext>
            </p:extLst>
          </p:nvPr>
        </p:nvGraphicFramePr>
        <p:xfrm>
          <a:off x="2597943" y="2057400"/>
          <a:ext cx="6310313" cy="3964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July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0856128"/>
              </p:ext>
            </p:extLst>
          </p:nvPr>
        </p:nvGraphicFramePr>
        <p:xfrm>
          <a:off x="2286000" y="1752600"/>
          <a:ext cx="6629400" cy="4118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61828</TotalTime>
  <Words>552</Words>
  <Application>Microsoft Office PowerPoint</Application>
  <PresentationFormat>On-screen Show (4:3)</PresentationFormat>
  <Paragraphs>172</Paragraphs>
  <Slides>30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July 2016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July 2016 </vt:lpstr>
      <vt:lpstr>PowerPoint Presentation</vt:lpstr>
      <vt:lpstr>USCAUXILIARYSERVICESIT Website Reports    July 2016  </vt:lpstr>
      <vt:lpstr>USCAUXILIARYSERVICESIT Website Reports July 2016  </vt:lpstr>
      <vt:lpstr>USCAUXILIARYSERVICESIT Website Reports July 2016  </vt:lpstr>
      <vt:lpstr>USCAUXILIARYSERVICESIT Website Reports July 2016  </vt:lpstr>
      <vt:lpstr>USCAUXILIARYSERVICESIT Website Reports July 2016  </vt:lpstr>
      <vt:lpstr>USCAUXILIARYSERVICESIT Website Reports July 2016  </vt:lpstr>
      <vt:lpstr>USCAUXILIARYSERVICESIT Email Campaign Reports July 2016  </vt:lpstr>
      <vt:lpstr>USCAUXILIARYSERVICESIT Email Campaign Reports July 2016  </vt:lpstr>
      <vt:lpstr>USCAUXILIARYSERVICESIT Email Campaign Reports July 2016  </vt:lpstr>
      <vt:lpstr>USCAUXILIARYSERVICESIT Email Campaign Reports July 2016  </vt:lpstr>
      <vt:lpstr>USCAUXILIARYSERVICESIT Email Campaign Reports July 2016  </vt:lpstr>
      <vt:lpstr>USCAUXILIARYSERVICESIT Email Campaign Reports July 2016  </vt:lpstr>
      <vt:lpstr>USCAUXILIARYSERVICESIT Email Campaign Reports July 2016  </vt:lpstr>
      <vt:lpstr>USCAUXILIARYSERVICESIT Customer Satisfaction Report July 2016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ANU SIRIYAL</cp:lastModifiedBy>
  <cp:revision>1292</cp:revision>
  <dcterms:created xsi:type="dcterms:W3CDTF">2005-12-19T17:55:46Z</dcterms:created>
  <dcterms:modified xsi:type="dcterms:W3CDTF">2016-08-10T17:00:36Z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