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drawings/drawing1.xml" ContentType="application/vnd.openxmlformats-officedocument.drawingml.chartshapes+xml"/>
  <Override PartName="/ppt/charts/chart13.xml" ContentType="application/vnd.openxmlformats-officedocument.drawingml.chart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3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4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21.xml" ContentType="application/vnd.openxmlformats-officedocument.drawingml.chart+xml"/>
  <Override PartName="/ppt/notesSlides/notesSlide17.xml" ContentType="application/vnd.openxmlformats-officedocument.presentationml.notesSlide+xml"/>
  <Override PartName="/ppt/charts/chart22.xml" ContentType="application/vnd.openxmlformats-officedocument.drawingml.chart+xml"/>
  <Override PartName="/ppt/notesSlides/notesSlide18.xml" ContentType="application/vnd.openxmlformats-officedocument.presentationml.notesSlide+xml"/>
  <Override PartName="/ppt/charts/chart23.xml" ContentType="application/vnd.openxmlformats-officedocument.drawingml.chart+xml"/>
  <Override PartName="/ppt/notesSlides/notesSlide19.xml" ContentType="application/vnd.openxmlformats-officedocument.presentationml.notesSlide+xml"/>
  <Override PartName="/ppt/charts/chart24.xml" ContentType="application/vnd.openxmlformats-officedocument.drawingml.chart+xml"/>
  <Override PartName="/ppt/notesSlides/notesSlide20.xml" ContentType="application/vnd.openxmlformats-officedocument.presentationml.notesSlide+xml"/>
  <Override PartName="/ppt/charts/chart25.xml" ContentType="application/vnd.openxmlformats-officedocument.drawingml.chart+xml"/>
  <Override PartName="/ppt/notesSlides/notesSlide21.xml" ContentType="application/vnd.openxmlformats-officedocument.presentationml.notesSlide+xml"/>
  <Override PartName="/ppt/charts/chart26.xml" ContentType="application/vnd.openxmlformats-officedocument.drawingml.chart+xml"/>
  <Override PartName="/ppt/notesSlides/notesSlide22.xml" ContentType="application/vnd.openxmlformats-officedocument.presentationml.notesSlide+xml"/>
  <Override PartName="/ppt/charts/chart27.xml" ContentType="application/vnd.openxmlformats-officedocument.drawingml.chart+xml"/>
  <Override PartName="/ppt/notesSlides/notesSlide23.xml" ContentType="application/vnd.openxmlformats-officedocument.presentationml.notesSlide+xml"/>
  <Override PartName="/ppt/charts/chart28.xml" ContentType="application/vnd.openxmlformats-officedocument.drawingml.chart+xml"/>
  <Override PartName="/ppt/notesSlides/notesSlide24.xml" ContentType="application/vnd.openxmlformats-officedocument.presentationml.notesSlide+xml"/>
  <Override PartName="/ppt/charts/chart29.xml" ContentType="application/vnd.openxmlformats-officedocument.drawingml.chart+xml"/>
  <Override PartName="/ppt/notesSlides/notesSlide25.xml" ContentType="application/vnd.openxmlformats-officedocument.presentationml.notesSlide+xml"/>
  <Override PartName="/ppt/charts/chart30.xml" ContentType="application/vnd.openxmlformats-officedocument.drawingml.chart+xml"/>
  <Override PartName="/ppt/notesSlides/notesSlide26.xml" ContentType="application/vnd.openxmlformats-officedocument.presentationml.notesSlide+xml"/>
  <Override PartName="/ppt/charts/chart31.xml" ContentType="application/vnd.openxmlformats-officedocument.drawingml.chart+xml"/>
  <Override PartName="/ppt/notesSlides/notesSlide27.xml" ContentType="application/vnd.openxmlformats-officedocument.presentationml.notesSlide+xml"/>
  <Override PartName="/ppt/charts/chart32.xml" ContentType="application/vnd.openxmlformats-officedocument.drawingml.chart+xml"/>
  <Override PartName="/ppt/notesSlides/notesSlide28.xml" ContentType="application/vnd.openxmlformats-officedocument.presentationml.notesSlide+xml"/>
  <Override PartName="/ppt/charts/chart33.xml" ContentType="application/vnd.openxmlformats-officedocument.drawingml.chart+xml"/>
  <Override PartName="/ppt/notesSlides/notesSlide29.xml" ContentType="application/vnd.openxmlformats-officedocument.presentationml.notesSlide+xml"/>
  <Override PartName="/ppt/charts/chart34.xml" ContentType="application/vnd.openxmlformats-officedocument.drawingml.chart+xml"/>
  <Override PartName="/ppt/notesSlides/notesSlide30.xml" ContentType="application/vnd.openxmlformats-officedocument.presentationml.notesSlide+xml"/>
  <Override PartName="/ppt/charts/chart35.xml" ContentType="application/vnd.openxmlformats-officedocument.drawingml.chart+xml"/>
  <Override PartName="/ppt/notesSlides/notesSlide31.xml" ContentType="application/vnd.openxmlformats-officedocument.presentationml.notesSlide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78" r:id="rId9"/>
    <p:sldId id="381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09" r:id="rId25"/>
    <p:sldId id="410" r:id="rId26"/>
    <p:sldId id="411" r:id="rId27"/>
    <p:sldId id="412" r:id="rId28"/>
    <p:sldId id="413" r:id="rId29"/>
    <p:sldId id="414" r:id="rId30"/>
    <p:sldId id="415" r:id="rId31"/>
    <p:sldId id="416" r:id="rId32"/>
    <p:sldId id="417" r:id="rId33"/>
    <p:sldId id="418" r:id="rId34"/>
    <p:sldId id="422" r:id="rId35"/>
    <p:sldId id="421" r:id="rId36"/>
    <p:sldId id="420" r:id="rId37"/>
    <p:sldId id="419" r:id="rId38"/>
    <p:sldId id="423" r:id="rId39"/>
    <p:sldId id="401" r:id="rId40"/>
    <p:sldId id="397" r:id="rId41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1132"/>
    <a:srgbClr val="003399"/>
    <a:srgbClr val="AA0015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60" autoAdjust="0"/>
    <p:restoredTop sz="94660" autoAdjust="0"/>
  </p:normalViewPr>
  <p:slideViewPr>
    <p:cSldViewPr>
      <p:cViewPr>
        <p:scale>
          <a:sx n="96" d="100"/>
          <a:sy n="96" d="100"/>
        </p:scale>
        <p:origin x="-588" y="-5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_Service_Desk_Repor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_Website_Report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_Website_Reports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uxiliaries.usc.edu\fileshare\Central%20IT%20Home\Central%20IT%20Shared\Service%20Desk\OPS%20Report\March%202016%20Monthly%20OPS%20Report\March_2016_Website_Reports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auxiliaries.usc.edu\fileshare\Central%20IT%20Home\Central%20IT%20Shared\Service%20Desk\OPS%20Report\March%202016%20Monthly%20OPS%20Report\March_2016_Website_Repor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_Website_Report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_Website_Report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_Website_Reports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_Website_Reports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auxiliaries.usc.edu\fileshare\Central%20IT%20Home\Central%20IT%20Shared\Service%20Desk\OPS%20Report\March%202016%20Monthly%20OPS%20Report\March_2016_Website_Reports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_Website_Repor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_Service_Desk_Report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auxiliaries.usc.edu\fileshare\Central%20IT%20Home\Central%20IT%20Shared\Service%20Desk\OPS%20Report\March%202016%20Monthly%20OPS%20Report\March_2016_TSP%20stats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%20Exact%20Target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%20Exact%20Target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%20Exact%20Target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%20Exact%20Target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%20Exact%20Target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%20Exact%20Target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%20Exact%20Target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%20Exact%20Target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%20Exact%20Targ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_Service_Desk_Report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%20Exact%20Target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%20Exact%20Target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%20Exact%20Target.xlsx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%20Exact%20Target.xlsx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%20Exact%20Target.xlsx" TargetMode="Externa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%20Exact%20Target.xlsx" TargetMode="External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%20Exact%20Target.xlsx" TargetMode="External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%20Customer%20Satisfaction%20Repor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_Aging_Repor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%20Web%20Req%20Unit%20And%20Statu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%20Web%20Req%20Unit%20And%20Statu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%20Closed%20Web%20Ticke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_Website_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rch%202016%20Monthly%20OPS%20Report\March_2016_Website_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'Issue Counts'!$B$26:$G$26</c:f>
              <c:numCache>
                <c:formatCode>mmm\-yy</c:formatCode>
                <c:ptCount val="6"/>
                <c:pt idx="0">
                  <c:v>42262</c:v>
                </c:pt>
                <c:pt idx="1">
                  <c:v>42292</c:v>
                </c:pt>
                <c:pt idx="2">
                  <c:v>42323</c:v>
                </c:pt>
                <c:pt idx="3">
                  <c:v>42353</c:v>
                </c:pt>
                <c:pt idx="4">
                  <c:v>42384</c:v>
                </c:pt>
                <c:pt idx="5">
                  <c:v>42415</c:v>
                </c:pt>
              </c:numCache>
            </c:numRef>
          </c:cat>
          <c:val>
            <c:numRef>
              <c:f>'Issue Counts'!$B$27:$G$27</c:f>
              <c:numCache>
                <c:formatCode>0</c:formatCode>
                <c:ptCount val="6"/>
                <c:pt idx="0">
                  <c:v>750</c:v>
                </c:pt>
                <c:pt idx="1">
                  <c:v>566</c:v>
                </c:pt>
                <c:pt idx="2">
                  <c:v>586</c:v>
                </c:pt>
                <c:pt idx="3">
                  <c:v>435</c:v>
                </c:pt>
                <c:pt idx="4">
                  <c:v>713</c:v>
                </c:pt>
                <c:pt idx="5">
                  <c:v>790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468800"/>
        <c:axId val="99758592"/>
      </c:barChart>
      <c:dateAx>
        <c:axId val="35468800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9758592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9975859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468800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773744030726587"/>
          <c:y val="1.991389254091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603084981371189"/>
          <c:y val="0.12826481869385861"/>
          <c:w val="0.75625870847675802"/>
          <c:h val="0.587378379178877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'[March_2016_Website_Reports.xlsx]Web Visits'!$B$24</c:f>
              <c:strCache>
                <c:ptCount val="1"/>
                <c:pt idx="0">
                  <c:v>CampSark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'[March_2016_Website_Reports.xlsx]Web Visits'!$C$23:$H$23</c:f>
              <c:strCache>
                <c:ptCount val="6"/>
                <c:pt idx="0">
                  <c:v>Oct-15</c:v>
                </c:pt>
                <c:pt idx="1">
                  <c:v>Nov-15</c:v>
                </c:pt>
                <c:pt idx="2">
                  <c:v>Dec-15</c:v>
                </c:pt>
                <c:pt idx="3">
                  <c:v>Jan-16</c:v>
                </c:pt>
                <c:pt idx="4">
                  <c:v>Feb-16</c:v>
                </c:pt>
                <c:pt idx="5">
                  <c:v>Mar-16</c:v>
                </c:pt>
              </c:strCache>
            </c:strRef>
          </c:cat>
          <c:val>
            <c:numRef>
              <c:f>'[March_2016_Website_Reports.xlsx]Web Visits'!$C$24:$H$24</c:f>
              <c:numCache>
                <c:formatCode>#,##0</c:formatCode>
                <c:ptCount val="6"/>
                <c:pt idx="0">
                  <c:v>292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</c:numCache>
            </c:numRef>
          </c:val>
        </c:ser>
        <c:ser>
          <c:idx val="1"/>
          <c:order val="1"/>
          <c:tx>
            <c:strRef>
              <c:f>'[March_2016_Website_Reports.xlsx]Web Visits'!$B$25</c:f>
              <c:strCache>
                <c:ptCount val="1"/>
                <c:pt idx="0">
                  <c:v>Figueroa Press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'[March_2016_Website_Reports.xlsx]Web Visits'!$C$23:$H$23</c:f>
              <c:strCache>
                <c:ptCount val="6"/>
                <c:pt idx="0">
                  <c:v>Oct-15</c:v>
                </c:pt>
                <c:pt idx="1">
                  <c:v>Nov-15</c:v>
                </c:pt>
                <c:pt idx="2">
                  <c:v>Dec-15</c:v>
                </c:pt>
                <c:pt idx="3">
                  <c:v>Jan-16</c:v>
                </c:pt>
                <c:pt idx="4">
                  <c:v>Feb-16</c:v>
                </c:pt>
                <c:pt idx="5">
                  <c:v>Mar-16</c:v>
                </c:pt>
              </c:strCache>
            </c:strRef>
          </c:cat>
          <c:val>
            <c:numRef>
              <c:f>'[March_2016_Website_Reports.xlsx]Web Visits'!$C$25:$H$25</c:f>
              <c:numCache>
                <c:formatCode>#,##0</c:formatCode>
                <c:ptCount val="6"/>
                <c:pt idx="0">
                  <c:v>197</c:v>
                </c:pt>
                <c:pt idx="1">
                  <c:v>97</c:v>
                </c:pt>
                <c:pt idx="2">
                  <c:v>88</c:v>
                </c:pt>
                <c:pt idx="3">
                  <c:v>104</c:v>
                </c:pt>
                <c:pt idx="4">
                  <c:v>102</c:v>
                </c:pt>
                <c:pt idx="5">
                  <c:v>119</c:v>
                </c:pt>
              </c:numCache>
            </c:numRef>
          </c:val>
        </c:ser>
        <c:ser>
          <c:idx val="2"/>
          <c:order val="2"/>
          <c:tx>
            <c:strRef>
              <c:f>'[March_2016_Website_Reports.xlsx]Web Visits'!$B$26</c:f>
              <c:strCache>
                <c:ptCount val="1"/>
                <c:pt idx="0">
                  <c:v>Gamble-house Store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'[March_2016_Website_Reports.xlsx]Web Visits'!$C$23:$H$23</c:f>
              <c:strCache>
                <c:ptCount val="6"/>
                <c:pt idx="0">
                  <c:v>Oct-15</c:v>
                </c:pt>
                <c:pt idx="1">
                  <c:v>Nov-15</c:v>
                </c:pt>
                <c:pt idx="2">
                  <c:v>Dec-15</c:v>
                </c:pt>
                <c:pt idx="3">
                  <c:v>Jan-16</c:v>
                </c:pt>
                <c:pt idx="4">
                  <c:v>Feb-16</c:v>
                </c:pt>
                <c:pt idx="5">
                  <c:v>Mar-16</c:v>
                </c:pt>
              </c:strCache>
            </c:strRef>
          </c:cat>
          <c:val>
            <c:numRef>
              <c:f>'[March_2016_Website_Reports.xlsx]Web Visits'!$C$26:$H$26</c:f>
              <c:numCache>
                <c:formatCode>#,##0</c:formatCode>
                <c:ptCount val="6"/>
                <c:pt idx="0">
                  <c:v>345</c:v>
                </c:pt>
                <c:pt idx="1">
                  <c:v>334</c:v>
                </c:pt>
                <c:pt idx="2">
                  <c:v>604</c:v>
                </c:pt>
                <c:pt idx="3">
                  <c:v>438</c:v>
                </c:pt>
                <c:pt idx="4">
                  <c:v>324</c:v>
                </c:pt>
                <c:pt idx="5">
                  <c:v>278</c:v>
                </c:pt>
              </c:numCache>
            </c:numRef>
          </c:val>
        </c:ser>
        <c:ser>
          <c:idx val="3"/>
          <c:order val="3"/>
          <c:tx>
            <c:strRef>
              <c:f>'[March_2016_Website_Reports.xlsx]Web Visits'!$B$27</c:f>
              <c:strCache>
                <c:ptCount val="1"/>
                <c:pt idx="0">
                  <c:v>USC Radisson Event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'[March_2016_Website_Reports.xlsx]Web Visits'!$C$23:$H$23</c:f>
              <c:strCache>
                <c:ptCount val="6"/>
                <c:pt idx="0">
                  <c:v>Oct-15</c:v>
                </c:pt>
                <c:pt idx="1">
                  <c:v>Nov-15</c:v>
                </c:pt>
                <c:pt idx="2">
                  <c:v>Dec-15</c:v>
                </c:pt>
                <c:pt idx="3">
                  <c:v>Jan-16</c:v>
                </c:pt>
                <c:pt idx="4">
                  <c:v>Feb-16</c:v>
                </c:pt>
                <c:pt idx="5">
                  <c:v>Mar-16</c:v>
                </c:pt>
              </c:strCache>
            </c:strRef>
          </c:cat>
          <c:val>
            <c:numRef>
              <c:f>'[March_2016_Website_Reports.xlsx]Web Visits'!$C$27:$H$27</c:f>
              <c:numCache>
                <c:formatCode>#,##0</c:formatCode>
                <c:ptCount val="6"/>
                <c:pt idx="0">
                  <c:v>89</c:v>
                </c:pt>
                <c:pt idx="1">
                  <c:v>86</c:v>
                </c:pt>
                <c:pt idx="2">
                  <c:v>62</c:v>
                </c:pt>
                <c:pt idx="3">
                  <c:v>77</c:v>
                </c:pt>
                <c:pt idx="4">
                  <c:v>81</c:v>
                </c:pt>
                <c:pt idx="5">
                  <c:v>68</c:v>
                </c:pt>
              </c:numCache>
            </c:numRef>
          </c:val>
        </c:ser>
        <c:ser>
          <c:idx val="4"/>
          <c:order val="4"/>
          <c:tx>
            <c:strRef>
              <c:f>'[March_2016_Website_Reports.xlsx]Web Visits'!$B$28</c:f>
              <c:strCache>
                <c:ptCount val="1"/>
                <c:pt idx="0">
                  <c:v>Weddings at USC</c:v>
                </c:pt>
              </c:strCache>
            </c:strRef>
          </c:tx>
          <c:invertIfNegative val="0"/>
          <c:cat>
            <c:strRef>
              <c:f>'[March_2016_Website_Reports.xlsx]Web Visits'!$C$23:$H$23</c:f>
              <c:strCache>
                <c:ptCount val="6"/>
                <c:pt idx="0">
                  <c:v>Oct-15</c:v>
                </c:pt>
                <c:pt idx="1">
                  <c:v>Nov-15</c:v>
                </c:pt>
                <c:pt idx="2">
                  <c:v>Dec-15</c:v>
                </c:pt>
                <c:pt idx="3">
                  <c:v>Jan-16</c:v>
                </c:pt>
                <c:pt idx="4">
                  <c:v>Feb-16</c:v>
                </c:pt>
                <c:pt idx="5">
                  <c:v>Mar-16</c:v>
                </c:pt>
              </c:strCache>
            </c:strRef>
          </c:cat>
          <c:val>
            <c:numRef>
              <c:f>'[March_2016_Website_Reports.xlsx]Web Visits'!$C$28:$H$28</c:f>
              <c:numCache>
                <c:formatCode>#,##0</c:formatCode>
                <c:ptCount val="6"/>
                <c:pt idx="0">
                  <c:v>510</c:v>
                </c:pt>
                <c:pt idx="1">
                  <c:v>370</c:v>
                </c:pt>
                <c:pt idx="2">
                  <c:v>356</c:v>
                </c:pt>
                <c:pt idx="3">
                  <c:v>578</c:v>
                </c:pt>
                <c:pt idx="4">
                  <c:v>465</c:v>
                </c:pt>
                <c:pt idx="5">
                  <c:v>0</c:v>
                </c:pt>
              </c:numCache>
            </c:numRef>
          </c:val>
        </c:ser>
        <c:ser>
          <c:idx val="5"/>
          <c:order val="5"/>
          <c:tx>
            <c:strRef>
              <c:f>'[March_2016_Website_Reports.xlsx]Web Visits'!$B$29</c:f>
              <c:strCache>
                <c:ptCount val="1"/>
                <c:pt idx="0">
                  <c:v>Custom-publishing</c:v>
                </c:pt>
              </c:strCache>
            </c:strRef>
          </c:tx>
          <c:invertIfNegative val="0"/>
          <c:cat>
            <c:strRef>
              <c:f>'[March_2016_Website_Reports.xlsx]Web Visits'!$C$23:$H$23</c:f>
              <c:strCache>
                <c:ptCount val="6"/>
                <c:pt idx="0">
                  <c:v>Oct-15</c:v>
                </c:pt>
                <c:pt idx="1">
                  <c:v>Nov-15</c:v>
                </c:pt>
                <c:pt idx="2">
                  <c:v>Dec-15</c:v>
                </c:pt>
                <c:pt idx="3">
                  <c:v>Jan-16</c:v>
                </c:pt>
                <c:pt idx="4">
                  <c:v>Feb-16</c:v>
                </c:pt>
                <c:pt idx="5">
                  <c:v>Mar-16</c:v>
                </c:pt>
              </c:strCache>
            </c:strRef>
          </c:cat>
          <c:val>
            <c:numRef>
              <c:f>'[March_2016_Website_Reports.xlsx]Web Visits'!$C$29:$H$29</c:f>
              <c:numCache>
                <c:formatCode>#,##0</c:formatCode>
                <c:ptCount val="6"/>
                <c:pt idx="0">
                  <c:v>585</c:v>
                </c:pt>
                <c:pt idx="1">
                  <c:v>719</c:v>
                </c:pt>
                <c:pt idx="2">
                  <c:v>1086</c:v>
                </c:pt>
                <c:pt idx="3">
                  <c:v>1819</c:v>
                </c:pt>
                <c:pt idx="4">
                  <c:v>1122</c:v>
                </c:pt>
                <c:pt idx="5">
                  <c:v>1038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992448"/>
        <c:axId val="45884544"/>
      </c:barChart>
      <c:catAx>
        <c:axId val="4599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884544"/>
        <c:crosses val="autoZero"/>
        <c:auto val="1"/>
        <c:lblAlgn val="ctr"/>
        <c:lblOffset val="100"/>
        <c:noMultiLvlLbl val="0"/>
      </c:catAx>
      <c:valAx>
        <c:axId val="4588454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9924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March </a:t>
            </a:r>
            <a:r>
              <a:rPr lang="en-US"/>
              <a:t>2016 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057379122790375"/>
          <c:y val="0.16666708400211341"/>
          <c:w val="0.86942620877209631"/>
          <c:h val="0.51795001489887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'[March_2016_Website_Reports.xlsx]Traffic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'[March_2016_Website_Reports.xlsx]Traffic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'[March_2016_Website_Reports.xlsx]Traffic Sources'!$C$2:$C$8</c:f>
              <c:numCache>
                <c:formatCode>#,##0</c:formatCode>
                <c:ptCount val="7"/>
                <c:pt idx="0">
                  <c:v>771</c:v>
                </c:pt>
                <c:pt idx="1">
                  <c:v>23656</c:v>
                </c:pt>
                <c:pt idx="2">
                  <c:v>28264</c:v>
                </c:pt>
                <c:pt idx="3">
                  <c:v>28537</c:v>
                </c:pt>
                <c:pt idx="4">
                  <c:v>30009</c:v>
                </c:pt>
                <c:pt idx="5">
                  <c:v>0</c:v>
                </c:pt>
                <c:pt idx="6">
                  <c:v>21872</c:v>
                </c:pt>
              </c:numCache>
            </c:numRef>
          </c:val>
        </c:ser>
        <c:ser>
          <c:idx val="1"/>
          <c:order val="1"/>
          <c:tx>
            <c:strRef>
              <c:f>'[March_2016_Website_Reports.xlsx]Traffic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'[March_2016_Website_Reports.xlsx]Traffic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'[March_2016_Website_Reports.xlsx]Traffic Sources'!$D$2:$D$8</c:f>
              <c:numCache>
                <c:formatCode>#,##0</c:formatCode>
                <c:ptCount val="7"/>
                <c:pt idx="0">
                  <c:v>184</c:v>
                </c:pt>
                <c:pt idx="1">
                  <c:v>4229</c:v>
                </c:pt>
                <c:pt idx="2">
                  <c:v>5860</c:v>
                </c:pt>
                <c:pt idx="3">
                  <c:v>2457</c:v>
                </c:pt>
                <c:pt idx="4">
                  <c:v>4343</c:v>
                </c:pt>
                <c:pt idx="5">
                  <c:v>0</c:v>
                </c:pt>
                <c:pt idx="6">
                  <c:v>2295</c:v>
                </c:pt>
              </c:numCache>
            </c:numRef>
          </c:val>
        </c:ser>
        <c:ser>
          <c:idx val="2"/>
          <c:order val="2"/>
          <c:tx>
            <c:strRef>
              <c:f>'[March_2016_Website_Reports.xlsx]Traffic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'[March_2016_Website_Reports.xlsx]Traffic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'[March_2016_Website_Reports.xlsx]Traffic Sources'!$E$2:$E$8</c:f>
              <c:numCache>
                <c:formatCode>#,##0</c:formatCode>
                <c:ptCount val="7"/>
                <c:pt idx="0">
                  <c:v>86</c:v>
                </c:pt>
                <c:pt idx="1">
                  <c:v>10875</c:v>
                </c:pt>
                <c:pt idx="2">
                  <c:v>7901</c:v>
                </c:pt>
                <c:pt idx="3">
                  <c:v>3782</c:v>
                </c:pt>
                <c:pt idx="4">
                  <c:v>7732</c:v>
                </c:pt>
                <c:pt idx="5">
                  <c:v>0</c:v>
                </c:pt>
                <c:pt idx="6">
                  <c:v>6136</c:v>
                </c:pt>
              </c:numCache>
            </c:numRef>
          </c:val>
        </c:ser>
        <c:ser>
          <c:idx val="3"/>
          <c:order val="3"/>
          <c:tx>
            <c:strRef>
              <c:f>'[March_2016_Website_Reports.xlsx]Traffic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'[March_2016_Website_Reports.xlsx]Traffic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'[March_2016_Website_Reports.xlsx]Traffic Sources'!$F$2:$F$8</c:f>
              <c:numCache>
                <c:formatCode>#,##0</c:formatCode>
                <c:ptCount val="7"/>
                <c:pt idx="0">
                  <c:v>0</c:v>
                </c:pt>
                <c:pt idx="1">
                  <c:v>1991</c:v>
                </c:pt>
                <c:pt idx="2">
                  <c:v>0</c:v>
                </c:pt>
                <c:pt idx="3">
                  <c:v>34</c:v>
                </c:pt>
                <c:pt idx="4">
                  <c:v>15</c:v>
                </c:pt>
                <c:pt idx="5">
                  <c:v>0</c:v>
                </c:pt>
                <c:pt idx="6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256128"/>
        <c:axId val="45886848"/>
      </c:barChart>
      <c:catAx>
        <c:axId val="46256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886848"/>
        <c:crosses val="autoZero"/>
        <c:auto val="1"/>
        <c:lblAlgn val="ctr"/>
        <c:lblOffset val="100"/>
        <c:noMultiLvlLbl val="0"/>
      </c:catAx>
      <c:valAx>
        <c:axId val="4588684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5612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March </a:t>
            </a:r>
            <a:r>
              <a:rPr lang="en-US"/>
              <a:t>2016 Traffic Sources - HSP Micro Sites </a:t>
            </a:r>
          </a:p>
        </c:rich>
      </c:tx>
      <c:layout>
        <c:manualLayout>
          <c:xMode val="edge"/>
          <c:yMode val="edge"/>
          <c:x val="0.17311274834902921"/>
          <c:y val="4.02301867438984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47030839895013"/>
          <c:y val="0.1982764184750429"/>
          <c:w val="0.86452969160104987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'[March_2016_Website_Reports.xlsx]Traffic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'[March_2016_Website_Reports.xlsx]Traffic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'[March_2016_Website_Reports.xlsx]Traffic Sources'!$C$14:$C$21</c:f>
              <c:numCache>
                <c:formatCode>#,##0</c:formatCode>
                <c:ptCount val="8"/>
                <c:pt idx="0">
                  <c:v>825</c:v>
                </c:pt>
                <c:pt idx="1">
                  <c:v>1616</c:v>
                </c:pt>
                <c:pt idx="2">
                  <c:v>1163</c:v>
                </c:pt>
                <c:pt idx="3">
                  <c:v>321</c:v>
                </c:pt>
                <c:pt idx="4">
                  <c:v>399</c:v>
                </c:pt>
                <c:pt idx="5">
                  <c:v>515</c:v>
                </c:pt>
                <c:pt idx="6">
                  <c:v>614</c:v>
                </c:pt>
                <c:pt idx="7">
                  <c:v>11</c:v>
                </c:pt>
              </c:numCache>
            </c:numRef>
          </c:val>
        </c:ser>
        <c:ser>
          <c:idx val="1"/>
          <c:order val="1"/>
          <c:tx>
            <c:strRef>
              <c:f>'[March_2016_Website_Reports.xlsx]Traffic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'[March_2016_Website_Reports.xlsx]Traffic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'[March_2016_Website_Reports.xlsx]Traffic Sources'!$D$14:$D$21</c:f>
              <c:numCache>
                <c:formatCode>#,##0</c:formatCode>
                <c:ptCount val="8"/>
                <c:pt idx="0">
                  <c:v>330</c:v>
                </c:pt>
                <c:pt idx="1">
                  <c:v>357</c:v>
                </c:pt>
                <c:pt idx="2">
                  <c:v>620</c:v>
                </c:pt>
                <c:pt idx="3">
                  <c:v>90</c:v>
                </c:pt>
                <c:pt idx="4">
                  <c:v>104</c:v>
                </c:pt>
                <c:pt idx="5">
                  <c:v>443</c:v>
                </c:pt>
                <c:pt idx="6">
                  <c:v>331</c:v>
                </c:pt>
                <c:pt idx="7">
                  <c:v>82</c:v>
                </c:pt>
              </c:numCache>
            </c:numRef>
          </c:val>
        </c:ser>
        <c:ser>
          <c:idx val="2"/>
          <c:order val="2"/>
          <c:tx>
            <c:strRef>
              <c:f>'[March_2016_Website_Reports.xlsx]Traffic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'[March_2016_Website_Reports.xlsx]Traffic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'[March_2016_Website_Reports.xlsx]Traffic Sources'!$E$14:$E$21</c:f>
              <c:numCache>
                <c:formatCode>#,##0</c:formatCode>
                <c:ptCount val="8"/>
                <c:pt idx="0">
                  <c:v>122</c:v>
                </c:pt>
                <c:pt idx="1">
                  <c:v>239</c:v>
                </c:pt>
                <c:pt idx="2">
                  <c:v>171</c:v>
                </c:pt>
                <c:pt idx="3">
                  <c:v>51</c:v>
                </c:pt>
                <c:pt idx="4">
                  <c:v>119</c:v>
                </c:pt>
                <c:pt idx="5">
                  <c:v>70</c:v>
                </c:pt>
                <c:pt idx="6">
                  <c:v>75</c:v>
                </c:pt>
                <c:pt idx="7">
                  <c:v>53</c:v>
                </c:pt>
              </c:numCache>
            </c:numRef>
          </c:val>
        </c:ser>
        <c:ser>
          <c:idx val="3"/>
          <c:order val="3"/>
          <c:tx>
            <c:strRef>
              <c:f>'[March_2016_Website_Reports.xlsx]Traffic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'[March_2016_Website_Reports.xlsx]Traffic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'[March_2016_Website_Reports.xlsx]Traffic Sources'!$F$14:$F$21</c:f>
              <c:numCache>
                <c:formatCode>#,##0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505024"/>
        <c:axId val="45889152"/>
      </c:barChart>
      <c:catAx>
        <c:axId val="45505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889152"/>
        <c:crosses val="autoZero"/>
        <c:auto val="1"/>
        <c:lblAlgn val="ctr"/>
        <c:lblOffset val="100"/>
        <c:noMultiLvlLbl val="0"/>
      </c:catAx>
      <c:valAx>
        <c:axId val="45889152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50502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March 2016 </a:t>
            </a:r>
            <a:r>
              <a:rPr lang="en-US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959984690006798"/>
          <c:y val="0.20639534883720997"/>
          <c:w val="0.81925297059949265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'[March_2016_Website_Reports.xlsx]Traffic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'[March_2016_Website_Reports.xlsx]Traffic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'[March_2016_Website_Reports.xlsx]Traffic Sources'!$C$24:$C$29</c:f>
              <c:numCache>
                <c:formatCode>#,##0</c:formatCode>
                <c:ptCount val="6"/>
                <c:pt idx="0">
                  <c:v>0</c:v>
                </c:pt>
                <c:pt idx="1">
                  <c:v>71</c:v>
                </c:pt>
                <c:pt idx="2">
                  <c:v>116</c:v>
                </c:pt>
                <c:pt idx="3">
                  <c:v>321</c:v>
                </c:pt>
                <c:pt idx="4">
                  <c:v>47</c:v>
                </c:pt>
                <c:pt idx="5">
                  <c:v>151</c:v>
                </c:pt>
              </c:numCache>
            </c:numRef>
          </c:val>
        </c:ser>
        <c:ser>
          <c:idx val="1"/>
          <c:order val="1"/>
          <c:tx>
            <c:strRef>
              <c:f>'[March_2016_Website_Reports.xlsx]Traffic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'[March_2016_Website_Reports.xlsx]Traffic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'[March_2016_Website_Reports.xlsx]Traffic Sources'!$D$24:$D$29</c:f>
              <c:numCache>
                <c:formatCode>#,##0</c:formatCode>
                <c:ptCount val="6"/>
                <c:pt idx="0">
                  <c:v>0</c:v>
                </c:pt>
                <c:pt idx="1">
                  <c:v>26</c:v>
                </c:pt>
                <c:pt idx="2">
                  <c:v>94</c:v>
                </c:pt>
                <c:pt idx="3">
                  <c:v>90</c:v>
                </c:pt>
                <c:pt idx="4">
                  <c:v>4</c:v>
                </c:pt>
                <c:pt idx="5">
                  <c:v>176</c:v>
                </c:pt>
              </c:numCache>
            </c:numRef>
          </c:val>
        </c:ser>
        <c:ser>
          <c:idx val="2"/>
          <c:order val="2"/>
          <c:tx>
            <c:strRef>
              <c:f>'[March_2016_Website_Reports.xlsx]Traffic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'[March_2016_Website_Reports.xlsx]Traffic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'[March_2016_Website_Reports.xlsx]Traffic Sources'!$E$24:$E$29</c:f>
              <c:numCache>
                <c:formatCode>#,##0</c:formatCode>
                <c:ptCount val="6"/>
                <c:pt idx="0">
                  <c:v>2</c:v>
                </c:pt>
                <c:pt idx="1">
                  <c:v>20</c:v>
                </c:pt>
                <c:pt idx="2">
                  <c:v>58</c:v>
                </c:pt>
                <c:pt idx="3">
                  <c:v>51</c:v>
                </c:pt>
                <c:pt idx="4">
                  <c:v>17</c:v>
                </c:pt>
                <c:pt idx="5">
                  <c:v>711</c:v>
                </c:pt>
              </c:numCache>
            </c:numRef>
          </c:val>
        </c:ser>
        <c:ser>
          <c:idx val="3"/>
          <c:order val="3"/>
          <c:tx>
            <c:strRef>
              <c:f>'[March_2016_Website_Reports.xlsx]Traffic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'[March_2016_Website_Reports.xlsx]Traffic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'[March_2016_Website_Reports.xlsx]Traffic Sources'!$F$24:$F$29</c:f>
              <c:numCache>
                <c:formatCode>#,##0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343680"/>
        <c:axId val="45890304"/>
      </c:barChart>
      <c:catAx>
        <c:axId val="46343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890304"/>
        <c:crosses val="autoZero"/>
        <c:auto val="1"/>
        <c:lblAlgn val="ctr"/>
        <c:lblOffset val="100"/>
        <c:noMultiLvlLbl val="0"/>
      </c:catAx>
      <c:valAx>
        <c:axId val="45890304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34368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333529852247142"/>
          <c:y val="0.17632263500009224"/>
          <c:w val="0.87436484705619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'[March_2016_Website_Reports.xlsx]Average Time on Site'!$C$7</c:f>
              <c:strCache>
                <c:ptCount val="1"/>
                <c:pt idx="0">
                  <c:v>Oct-15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'[March_2016_Website_Reports.xlsx]Average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'[March_2016_Website_Reports.xlsx]Average Time on Site'!$C$8:$C$14</c:f>
              <c:numCache>
                <c:formatCode>h:mm</c:formatCode>
                <c:ptCount val="7"/>
                <c:pt idx="0">
                  <c:v>6.6666666666666666E-2</c:v>
                </c:pt>
                <c:pt idx="1">
                  <c:v>0.17013888888888887</c:v>
                </c:pt>
                <c:pt idx="2">
                  <c:v>0.125</c:v>
                </c:pt>
                <c:pt idx="3">
                  <c:v>5.9722222222222225E-2</c:v>
                </c:pt>
                <c:pt idx="4">
                  <c:v>0.18541666666666667</c:v>
                </c:pt>
                <c:pt idx="5">
                  <c:v>0</c:v>
                </c:pt>
                <c:pt idx="6">
                  <c:v>6.5277777777777782E-2</c:v>
                </c:pt>
              </c:numCache>
            </c:numRef>
          </c:val>
        </c:ser>
        <c:ser>
          <c:idx val="1"/>
          <c:order val="1"/>
          <c:tx>
            <c:strRef>
              <c:f>'[March_2016_Website_Reports.xlsx]Average Time on Site'!$D$7</c:f>
              <c:strCache>
                <c:ptCount val="1"/>
                <c:pt idx="0">
                  <c:v>Nov-15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'[March_2016_Website_Reports.xlsx]Average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'[March_2016_Website_Reports.xlsx]Average Time on Site'!$D$8:$D$14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0.22500000000000001</c:v>
                </c:pt>
                <c:pt idx="2">
                  <c:v>0.15138888888888888</c:v>
                </c:pt>
                <c:pt idx="3">
                  <c:v>5.6944444444444443E-2</c:v>
                </c:pt>
                <c:pt idx="4">
                  <c:v>0.10902777777777778</c:v>
                </c:pt>
                <c:pt idx="5">
                  <c:v>0</c:v>
                </c:pt>
                <c:pt idx="6">
                  <c:v>6.458333333333334E-2</c:v>
                </c:pt>
              </c:numCache>
            </c:numRef>
          </c:val>
        </c:ser>
        <c:ser>
          <c:idx val="2"/>
          <c:order val="2"/>
          <c:tx>
            <c:strRef>
              <c:f>'[March_2016_Website_Reports.xlsx]Average Time on Site'!$E$7</c:f>
              <c:strCache>
                <c:ptCount val="1"/>
                <c:pt idx="0">
                  <c:v>Dec-15</c:v>
                </c:pt>
              </c:strCache>
            </c:strRef>
          </c:tx>
          <c:invertIfNegative val="0"/>
          <c:cat>
            <c:strRef>
              <c:f>'[March_2016_Website_Reports.xlsx]Average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'[March_2016_Website_Reports.xlsx]Average Time on Site'!$E$8:$E$14</c:f>
              <c:numCache>
                <c:formatCode>h:mm</c:formatCode>
                <c:ptCount val="7"/>
                <c:pt idx="0">
                  <c:v>4.5138888888888888E-2</c:v>
                </c:pt>
                <c:pt idx="1">
                  <c:v>0.18333333333333335</c:v>
                </c:pt>
                <c:pt idx="2">
                  <c:v>0.27569444444444446</c:v>
                </c:pt>
                <c:pt idx="3">
                  <c:v>4.9999999999999996E-2</c:v>
                </c:pt>
                <c:pt idx="4">
                  <c:v>0.19097222222222221</c:v>
                </c:pt>
                <c:pt idx="5">
                  <c:v>0</c:v>
                </c:pt>
                <c:pt idx="6">
                  <c:v>6.7361111111111108E-2</c:v>
                </c:pt>
              </c:numCache>
            </c:numRef>
          </c:val>
        </c:ser>
        <c:ser>
          <c:idx val="3"/>
          <c:order val="3"/>
          <c:tx>
            <c:strRef>
              <c:f>'[March_2016_Website_Reports.xlsx]Average Time on Site'!$F$7</c:f>
              <c:strCache>
                <c:ptCount val="1"/>
                <c:pt idx="0">
                  <c:v>Jan-16</c:v>
                </c:pt>
              </c:strCache>
            </c:strRef>
          </c:tx>
          <c:invertIfNegative val="0"/>
          <c:cat>
            <c:strRef>
              <c:f>'[March_2016_Website_Reports.xlsx]Average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'[March_2016_Website_Reports.xlsx]Average Time on Site'!$F$8:$F$14</c:f>
              <c:numCache>
                <c:formatCode>h:mm</c:formatCode>
                <c:ptCount val="7"/>
                <c:pt idx="0">
                  <c:v>5.2777777777777778E-2</c:v>
                </c:pt>
                <c:pt idx="1">
                  <c:v>0.13958333333333334</c:v>
                </c:pt>
                <c:pt idx="2">
                  <c:v>0.34583333333333338</c:v>
                </c:pt>
                <c:pt idx="3">
                  <c:v>5.7638888888888885E-2</c:v>
                </c:pt>
                <c:pt idx="4">
                  <c:v>0.12152777777777778</c:v>
                </c:pt>
                <c:pt idx="5">
                  <c:v>0</c:v>
                </c:pt>
                <c:pt idx="6">
                  <c:v>5.9722222222222225E-2</c:v>
                </c:pt>
              </c:numCache>
            </c:numRef>
          </c:val>
        </c:ser>
        <c:ser>
          <c:idx val="4"/>
          <c:order val="4"/>
          <c:tx>
            <c:strRef>
              <c:f>'[March_2016_Website_Reports.xlsx]Average Time on Site'!$G$7</c:f>
              <c:strCache>
                <c:ptCount val="1"/>
                <c:pt idx="0">
                  <c:v>Feb-16</c:v>
                </c:pt>
              </c:strCache>
            </c:strRef>
          </c:tx>
          <c:invertIfNegative val="0"/>
          <c:cat>
            <c:strRef>
              <c:f>'[March_2016_Website_Reports.xlsx]Average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'[March_2016_Website_Reports.xlsx]Average Time on Site'!$G$8:$G$14</c:f>
              <c:numCache>
                <c:formatCode>h:mm</c:formatCode>
                <c:ptCount val="7"/>
                <c:pt idx="0">
                  <c:v>4.4444444444444446E-2</c:v>
                </c:pt>
                <c:pt idx="1">
                  <c:v>0.14166666666666666</c:v>
                </c:pt>
                <c:pt idx="2">
                  <c:v>0.32916666666666666</c:v>
                </c:pt>
                <c:pt idx="3">
                  <c:v>4.8611111111111112E-2</c:v>
                </c:pt>
                <c:pt idx="4">
                  <c:v>0.16597222222222222</c:v>
                </c:pt>
                <c:pt idx="5">
                  <c:v>0</c:v>
                </c:pt>
                <c:pt idx="6">
                  <c:v>6.805555555555555E-2</c:v>
                </c:pt>
              </c:numCache>
            </c:numRef>
          </c:val>
        </c:ser>
        <c:ser>
          <c:idx val="5"/>
          <c:order val="5"/>
          <c:tx>
            <c:strRef>
              <c:f>'[March_2016_Website_Reports.xlsx]Average Time on Site'!$H$7</c:f>
              <c:strCache>
                <c:ptCount val="1"/>
                <c:pt idx="0">
                  <c:v>Mar-16</c:v>
                </c:pt>
              </c:strCache>
            </c:strRef>
          </c:tx>
          <c:invertIfNegative val="0"/>
          <c:cat>
            <c:strRef>
              <c:f>'[March_2016_Website_Reports.xlsx]Average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'[March_2016_Website_Reports.xlsx]Average Time on Site'!$H$8:$H$14</c:f>
              <c:numCache>
                <c:formatCode>h:mm</c:formatCode>
                <c:ptCount val="7"/>
                <c:pt idx="0">
                  <c:v>5.0694444444444452E-2</c:v>
                </c:pt>
                <c:pt idx="1">
                  <c:v>0.15486111111111112</c:v>
                </c:pt>
                <c:pt idx="2" formatCode="h:mm;@">
                  <c:v>0.15208333333333332</c:v>
                </c:pt>
                <c:pt idx="3">
                  <c:v>5.347222222222222E-2</c:v>
                </c:pt>
                <c:pt idx="4">
                  <c:v>7.1527777777777787E-2</c:v>
                </c:pt>
                <c:pt idx="5">
                  <c:v>0</c:v>
                </c:pt>
                <c:pt idx="6">
                  <c:v>7.9166666666666663E-2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079808"/>
        <c:axId val="45688512"/>
      </c:barChart>
      <c:catAx>
        <c:axId val="49079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688512"/>
        <c:crosses val="autoZero"/>
        <c:auto val="1"/>
        <c:lblAlgn val="ctr"/>
        <c:lblOffset val="100"/>
        <c:noMultiLvlLbl val="0"/>
      </c:catAx>
      <c:valAx>
        <c:axId val="4568851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907980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200" b="1"/>
            </a:pPr>
            <a:r>
              <a:rPr lang="en-US" sz="1200" b="1"/>
              <a:t>Average Time Spent on Website - HSP Micro Sites </a:t>
            </a:r>
          </a:p>
        </c:rich>
      </c:tx>
      <c:layout>
        <c:manualLayout>
          <c:xMode val="edge"/>
          <c:yMode val="edge"/>
          <c:x val="0.28691554732129076"/>
          <c:y val="3.426592439941728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1246893084147615"/>
          <c:y val="0.16582914572864318"/>
          <c:w val="0.88433861429971861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'[March_2016_Website_Reports.xlsx]Average Time on Site'!$C$18</c:f>
              <c:strCache>
                <c:ptCount val="1"/>
                <c:pt idx="0">
                  <c:v>Oct-15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'[March_2016_Website_Reports.xlsx]Average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'[March_2016_Website_Reports.xlsx]Average Time on Site'!$C$19:$C$27</c:f>
              <c:numCache>
                <c:formatCode>h:mm</c:formatCode>
                <c:ptCount val="9"/>
                <c:pt idx="0">
                  <c:v>9.9999999999999992E-2</c:v>
                </c:pt>
                <c:pt idx="1">
                  <c:v>9.7916666666666666E-2</c:v>
                </c:pt>
                <c:pt idx="2">
                  <c:v>8.1250000000000003E-2</c:v>
                </c:pt>
                <c:pt idx="3">
                  <c:v>4.0972222222222222E-2</c:v>
                </c:pt>
                <c:pt idx="4">
                  <c:v>0.10347222222222223</c:v>
                </c:pt>
                <c:pt idx="5">
                  <c:v>6.0416666666666667E-2</c:v>
                </c:pt>
                <c:pt idx="6">
                  <c:v>7.0833333333333331E-2</c:v>
                </c:pt>
                <c:pt idx="7">
                  <c:v>9.5138888888888884E-2</c:v>
                </c:pt>
                <c:pt idx="8">
                  <c:v>5.6944444444444443E-2</c:v>
                </c:pt>
              </c:numCache>
            </c:numRef>
          </c:val>
        </c:ser>
        <c:ser>
          <c:idx val="1"/>
          <c:order val="1"/>
          <c:tx>
            <c:strRef>
              <c:f>'[March_2016_Website_Reports.xlsx]Average Time on Site'!$D$18</c:f>
              <c:strCache>
                <c:ptCount val="1"/>
                <c:pt idx="0">
                  <c:v>Nov-15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'[March_2016_Website_Reports.xlsx]Average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'[March_2016_Website_Reports.xlsx]Average Time on Site'!$D$19:$D$27</c:f>
              <c:numCache>
                <c:formatCode>h:mm</c:formatCode>
                <c:ptCount val="9"/>
                <c:pt idx="0">
                  <c:v>8.8888888888888892E-2</c:v>
                </c:pt>
                <c:pt idx="1">
                  <c:v>8.9583333333333334E-2</c:v>
                </c:pt>
                <c:pt idx="2">
                  <c:v>0.1125</c:v>
                </c:pt>
                <c:pt idx="3">
                  <c:v>9.6527777777777768E-2</c:v>
                </c:pt>
                <c:pt idx="4">
                  <c:v>0.10625</c:v>
                </c:pt>
                <c:pt idx="5">
                  <c:v>5.6250000000000001E-2</c:v>
                </c:pt>
                <c:pt idx="6">
                  <c:v>6.458333333333334E-2</c:v>
                </c:pt>
                <c:pt idx="7">
                  <c:v>7.4305555555555555E-2</c:v>
                </c:pt>
                <c:pt idx="8">
                  <c:v>6.3194444444444442E-2</c:v>
                </c:pt>
              </c:numCache>
            </c:numRef>
          </c:val>
        </c:ser>
        <c:ser>
          <c:idx val="2"/>
          <c:order val="2"/>
          <c:tx>
            <c:strRef>
              <c:f>'[March_2016_Website_Reports.xlsx]Average Time on Site'!$E$18</c:f>
              <c:strCache>
                <c:ptCount val="1"/>
                <c:pt idx="0">
                  <c:v>Dec-15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'[March_2016_Website_Reports.xlsx]Average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'[March_2016_Website_Reports.xlsx]Average Time on Site'!$E$19:$E$27</c:f>
              <c:numCache>
                <c:formatCode>h:mm</c:formatCode>
                <c:ptCount val="9"/>
                <c:pt idx="0">
                  <c:v>0.10486111111111111</c:v>
                </c:pt>
                <c:pt idx="1">
                  <c:v>8.9583333333333334E-2</c:v>
                </c:pt>
                <c:pt idx="2">
                  <c:v>0.14305555555555557</c:v>
                </c:pt>
                <c:pt idx="3">
                  <c:v>4.6527777777777779E-2</c:v>
                </c:pt>
                <c:pt idx="4">
                  <c:v>8.1944444444444445E-2</c:v>
                </c:pt>
                <c:pt idx="5">
                  <c:v>4.4444444444444446E-2</c:v>
                </c:pt>
                <c:pt idx="6">
                  <c:v>5.6944444444444443E-2</c:v>
                </c:pt>
                <c:pt idx="7">
                  <c:v>4.5833333333333337E-2</c:v>
                </c:pt>
                <c:pt idx="8">
                  <c:v>2.4999999999999998E-2</c:v>
                </c:pt>
              </c:numCache>
            </c:numRef>
          </c:val>
        </c:ser>
        <c:ser>
          <c:idx val="3"/>
          <c:order val="3"/>
          <c:tx>
            <c:strRef>
              <c:f>'[March_2016_Website_Reports.xlsx]Average Time on Site'!$F$18</c:f>
              <c:strCache>
                <c:ptCount val="1"/>
                <c:pt idx="0">
                  <c:v>Jan-16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'[March_2016_Website_Reports.xlsx]Average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'[March_2016_Website_Reports.xlsx]Average Time on Site'!$F$19:$F$27</c:f>
              <c:numCache>
                <c:formatCode>h:mm</c:formatCode>
                <c:ptCount val="9"/>
                <c:pt idx="0">
                  <c:v>0.13125000000000001</c:v>
                </c:pt>
                <c:pt idx="1">
                  <c:v>0.1013888888888889</c:v>
                </c:pt>
                <c:pt idx="2">
                  <c:v>9.930555555555555E-2</c:v>
                </c:pt>
                <c:pt idx="3">
                  <c:v>4.0972222222222222E-2</c:v>
                </c:pt>
                <c:pt idx="4">
                  <c:v>8.1944444444444445E-2</c:v>
                </c:pt>
                <c:pt idx="5">
                  <c:v>5.7638888888888885E-2</c:v>
                </c:pt>
                <c:pt idx="6">
                  <c:v>8.4722222222222213E-2</c:v>
                </c:pt>
                <c:pt idx="7">
                  <c:v>5.9722222222222225E-2</c:v>
                </c:pt>
                <c:pt idx="8">
                  <c:v>4.0972222222222222E-2</c:v>
                </c:pt>
              </c:numCache>
            </c:numRef>
          </c:val>
        </c:ser>
        <c:ser>
          <c:idx val="4"/>
          <c:order val="4"/>
          <c:tx>
            <c:strRef>
              <c:f>'[March_2016_Website_Reports.xlsx]Average Time on Site'!$G$18</c:f>
              <c:strCache>
                <c:ptCount val="1"/>
                <c:pt idx="0">
                  <c:v>Feb-16</c:v>
                </c:pt>
              </c:strCache>
            </c:strRef>
          </c:tx>
          <c:invertIfNegative val="0"/>
          <c:cat>
            <c:strRef>
              <c:f>'[March_2016_Website_Reports.xlsx]Average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'[March_2016_Website_Reports.xlsx]Average Time on Site'!$G$19:$G$27</c:f>
              <c:numCache>
                <c:formatCode>h:mm</c:formatCode>
                <c:ptCount val="9"/>
                <c:pt idx="0">
                  <c:v>0.11666666666666665</c:v>
                </c:pt>
                <c:pt idx="1">
                  <c:v>0.10486111111111111</c:v>
                </c:pt>
                <c:pt idx="2">
                  <c:v>9.0277777777777776E-2</c:v>
                </c:pt>
                <c:pt idx="3">
                  <c:v>3.125E-2</c:v>
                </c:pt>
                <c:pt idx="4">
                  <c:v>8.819444444444445E-2</c:v>
                </c:pt>
                <c:pt idx="5">
                  <c:v>5.8333333333333327E-2</c:v>
                </c:pt>
                <c:pt idx="6">
                  <c:v>7.5694444444444439E-2</c:v>
                </c:pt>
                <c:pt idx="7">
                  <c:v>9.0972222222222218E-2</c:v>
                </c:pt>
                <c:pt idx="8">
                  <c:v>4.9305555555555554E-2</c:v>
                </c:pt>
              </c:numCache>
            </c:numRef>
          </c:val>
        </c:ser>
        <c:ser>
          <c:idx val="5"/>
          <c:order val="5"/>
          <c:tx>
            <c:strRef>
              <c:f>'[March_2016_Website_Reports.xlsx]Average Time on Site'!$H$18</c:f>
              <c:strCache>
                <c:ptCount val="1"/>
                <c:pt idx="0">
                  <c:v>Mar-16</c:v>
                </c:pt>
              </c:strCache>
            </c:strRef>
          </c:tx>
          <c:invertIfNegative val="0"/>
          <c:cat>
            <c:strRef>
              <c:f>'[March_2016_Website_Reports.xlsx]Average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'[March_2016_Website_Reports.xlsx]Average Time on Site'!$H$19:$H$27</c:f>
              <c:numCache>
                <c:formatCode>h:mm</c:formatCode>
                <c:ptCount val="9"/>
                <c:pt idx="0">
                  <c:v>6.9444444444444434E-2</c:v>
                </c:pt>
                <c:pt idx="1">
                  <c:v>5.5555555555555552E-2</c:v>
                </c:pt>
                <c:pt idx="2">
                  <c:v>0</c:v>
                </c:pt>
                <c:pt idx="3">
                  <c:v>5.486111111111111E-2</c:v>
                </c:pt>
                <c:pt idx="4">
                  <c:v>3.6111111111111115E-2</c:v>
                </c:pt>
                <c:pt idx="5">
                  <c:v>5.486111111111111E-2</c:v>
                </c:pt>
                <c:pt idx="6">
                  <c:v>4.8611111111111112E-2</c:v>
                </c:pt>
                <c:pt idx="7">
                  <c:v>3.3333333333333333E-2</c:v>
                </c:pt>
                <c:pt idx="8">
                  <c:v>6.1111111111111116E-2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752192"/>
        <c:axId val="45690240"/>
      </c:barChart>
      <c:catAx>
        <c:axId val="47752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45690240"/>
        <c:crosses val="autoZero"/>
        <c:auto val="1"/>
        <c:lblAlgn val="ctr"/>
        <c:lblOffset val="100"/>
        <c:noMultiLvlLbl val="0"/>
      </c:catAx>
      <c:valAx>
        <c:axId val="4569024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4775219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9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25580321690557911"/>
          <c:y val="3.425112183557701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1967847769028872"/>
          <c:y val="0.17678123039303506"/>
          <c:w val="0.8634066895484218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'[March_2016_Website_Reports.xlsx]Average Time on Site'!$C$30</c:f>
              <c:strCache>
                <c:ptCount val="1"/>
                <c:pt idx="0">
                  <c:v>Oct-15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'[March_2016_Website_Reports.xlsx]Average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'[March_2016_Website_Reports.xlsx]Average Time on Site'!$C$31:$C$36</c:f>
              <c:numCache>
                <c:formatCode>h:mm</c:formatCode>
                <c:ptCount val="6"/>
                <c:pt idx="0">
                  <c:v>4.9305555555555554E-2</c:v>
                </c:pt>
                <c:pt idx="1">
                  <c:v>3.1944444444444449E-2</c:v>
                </c:pt>
                <c:pt idx="2">
                  <c:v>8.8888888888888892E-2</c:v>
                </c:pt>
                <c:pt idx="3">
                  <c:v>4.0972222222222222E-2</c:v>
                </c:pt>
                <c:pt idx="4">
                  <c:v>8.1250000000000003E-2</c:v>
                </c:pt>
                <c:pt idx="5">
                  <c:v>0.12916666666666668</c:v>
                </c:pt>
              </c:numCache>
            </c:numRef>
          </c:val>
        </c:ser>
        <c:ser>
          <c:idx val="1"/>
          <c:order val="1"/>
          <c:tx>
            <c:strRef>
              <c:f>'[March_2016_Website_Reports.xlsx]Average Time on Site'!$D$30</c:f>
              <c:strCache>
                <c:ptCount val="1"/>
                <c:pt idx="0">
                  <c:v>Nov-15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'[March_2016_Website_Reports.xlsx]Average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'[March_2016_Website_Reports.xlsx]Average Time on Site'!$D$31:$D$36</c:f>
              <c:numCache>
                <c:formatCode>h:mm</c:formatCode>
                <c:ptCount val="6"/>
                <c:pt idx="0">
                  <c:v>0</c:v>
                </c:pt>
                <c:pt idx="1">
                  <c:v>7.5694444444444439E-2</c:v>
                </c:pt>
                <c:pt idx="2">
                  <c:v>0.14652777777777778</c:v>
                </c:pt>
                <c:pt idx="3">
                  <c:v>9.6527777777777768E-2</c:v>
                </c:pt>
                <c:pt idx="4">
                  <c:v>0.1125</c:v>
                </c:pt>
                <c:pt idx="5">
                  <c:v>9.7916666666666666E-2</c:v>
                </c:pt>
              </c:numCache>
            </c:numRef>
          </c:val>
        </c:ser>
        <c:ser>
          <c:idx val="2"/>
          <c:order val="2"/>
          <c:tx>
            <c:strRef>
              <c:f>'[March_2016_Website_Reports.xlsx]Average Time on Site'!$E$30</c:f>
              <c:strCache>
                <c:ptCount val="1"/>
                <c:pt idx="0">
                  <c:v>Dec-15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'[March_2016_Website_Reports.xlsx]Average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'[March_2016_Website_Reports.xlsx]Average Time on Site'!$E$31:$E$36</c:f>
              <c:numCache>
                <c:formatCode>h:mm</c:formatCode>
                <c:ptCount val="6"/>
                <c:pt idx="0">
                  <c:v>0</c:v>
                </c:pt>
                <c:pt idx="1">
                  <c:v>3.0555555555555555E-2</c:v>
                </c:pt>
                <c:pt idx="2">
                  <c:v>0.22847222222222222</c:v>
                </c:pt>
                <c:pt idx="3">
                  <c:v>4.6527777777777779E-2</c:v>
                </c:pt>
                <c:pt idx="4">
                  <c:v>0.14305555555555557</c:v>
                </c:pt>
                <c:pt idx="5">
                  <c:v>0.20069444444444443</c:v>
                </c:pt>
              </c:numCache>
            </c:numRef>
          </c:val>
        </c:ser>
        <c:ser>
          <c:idx val="3"/>
          <c:order val="3"/>
          <c:tx>
            <c:strRef>
              <c:f>'[March_2016_Website_Reports.xlsx]Average Time on Site'!$F$30</c:f>
              <c:strCache>
                <c:ptCount val="1"/>
                <c:pt idx="0">
                  <c:v>Jan-16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'[March_2016_Website_Reports.xlsx]Average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'[March_2016_Website_Reports.xlsx]Average Time on Site'!$F$31:$F$36</c:f>
              <c:numCache>
                <c:formatCode>h:mm</c:formatCode>
                <c:ptCount val="6"/>
                <c:pt idx="0">
                  <c:v>0</c:v>
                </c:pt>
                <c:pt idx="1">
                  <c:v>4.1666666666666664E-2</c:v>
                </c:pt>
                <c:pt idx="2">
                  <c:v>0.13333333333333333</c:v>
                </c:pt>
                <c:pt idx="3">
                  <c:v>4.0972222222222222E-2</c:v>
                </c:pt>
                <c:pt idx="4">
                  <c:v>9.930555555555555E-2</c:v>
                </c:pt>
                <c:pt idx="5">
                  <c:v>0.24513888888888888</c:v>
                </c:pt>
              </c:numCache>
            </c:numRef>
          </c:val>
        </c:ser>
        <c:ser>
          <c:idx val="4"/>
          <c:order val="4"/>
          <c:tx>
            <c:strRef>
              <c:f>'[March_2016_Website_Reports.xlsx]Average Time on Site'!$G$30</c:f>
              <c:strCache>
                <c:ptCount val="1"/>
                <c:pt idx="0">
                  <c:v>Feb-16</c:v>
                </c:pt>
              </c:strCache>
            </c:strRef>
          </c:tx>
          <c:invertIfNegative val="0"/>
          <c:cat>
            <c:strRef>
              <c:f>'[March_2016_Website_Reports.xlsx]Average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'[March_2016_Website_Reports.xlsx]Average Time on Site'!$G$31:$G$36</c:f>
              <c:numCache>
                <c:formatCode>h:mm</c:formatCode>
                <c:ptCount val="6"/>
                <c:pt idx="0">
                  <c:v>0</c:v>
                </c:pt>
                <c:pt idx="1">
                  <c:v>4.7916666666666663E-2</c:v>
                </c:pt>
                <c:pt idx="2">
                  <c:v>0.12847222222222224</c:v>
                </c:pt>
                <c:pt idx="3">
                  <c:v>3.125E-2</c:v>
                </c:pt>
                <c:pt idx="4">
                  <c:v>9.0277777777777776E-2</c:v>
                </c:pt>
                <c:pt idx="5">
                  <c:v>0.12569444444444444</c:v>
                </c:pt>
              </c:numCache>
            </c:numRef>
          </c:val>
        </c:ser>
        <c:ser>
          <c:idx val="5"/>
          <c:order val="5"/>
          <c:tx>
            <c:strRef>
              <c:f>'[March_2016_Website_Reports.xlsx]Average Time on Site'!$H$30</c:f>
              <c:strCache>
                <c:ptCount val="1"/>
                <c:pt idx="0">
                  <c:v>Mar-16</c:v>
                </c:pt>
              </c:strCache>
            </c:strRef>
          </c:tx>
          <c:invertIfNegative val="0"/>
          <c:cat>
            <c:strRef>
              <c:f>'[March_2016_Website_Reports.xlsx]Average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'[March_2016_Website_Reports.xlsx]Average Time on Site'!$H$31:$H$36</c:f>
              <c:numCache>
                <c:formatCode>h:mm</c:formatCode>
                <c:ptCount val="6"/>
                <c:pt idx="0">
                  <c:v>0.41111111111111115</c:v>
                </c:pt>
                <c:pt idx="1">
                  <c:v>6.7361111111111108E-2</c:v>
                </c:pt>
                <c:pt idx="2">
                  <c:v>7.9166666666666663E-2</c:v>
                </c:pt>
                <c:pt idx="3">
                  <c:v>5.486111111111111E-2</c:v>
                </c:pt>
                <c:pt idx="4">
                  <c:v>0</c:v>
                </c:pt>
                <c:pt idx="5">
                  <c:v>0.17013888888888887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754752"/>
        <c:axId val="45692544"/>
      </c:barChart>
      <c:catAx>
        <c:axId val="47754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5692544"/>
        <c:crosses val="autoZero"/>
        <c:auto val="1"/>
        <c:lblAlgn val="ctr"/>
        <c:lblOffset val="100"/>
        <c:noMultiLvlLbl val="0"/>
      </c:catAx>
      <c:valAx>
        <c:axId val="4569254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>
            <c:manualLayout>
              <c:xMode val="edge"/>
              <c:yMode val="edge"/>
              <c:x val="2.0520391681809004E-2"/>
              <c:y val="0.33125116416899497"/>
            </c:manualLayout>
          </c:layout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75475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
10 Most Searched Items - </a:t>
            </a:r>
            <a:r>
              <a:rPr lang="en-US" sz="1200" b="1" i="0" u="none" strike="noStrike" baseline="0">
                <a:effectLst/>
              </a:rPr>
              <a:t>March </a:t>
            </a:r>
            <a:r>
              <a:rPr lang="en-US"/>
              <a:t>2016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'[March_2016_Website_Reports.xlsx]BKS Details'!$C$5</c:f>
              <c:strCache>
                <c:ptCount val="1"/>
                <c:pt idx="0">
                  <c:v>Number of Unique Searches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'[March_2016_Website_Reports.xlsx]BKS Details'!$B$6:$B$15</c:f>
              <c:strCache>
                <c:ptCount val="10"/>
                <c:pt idx="0">
                  <c:v>Star</c:v>
                </c:pt>
                <c:pt idx="1">
                  <c:v>star wars</c:v>
                </c:pt>
                <c:pt idx="2">
                  <c:v>backpack</c:v>
                </c:pt>
                <c:pt idx="3">
                  <c:v>lanyard</c:v>
                </c:pt>
                <c:pt idx="4">
                  <c:v>tassel</c:v>
                </c:pt>
                <c:pt idx="5">
                  <c:v>dad</c:v>
                </c:pt>
                <c:pt idx="6">
                  <c:v>mom</c:v>
                </c:pt>
                <c:pt idx="7">
                  <c:v>water bottle</c:v>
                </c:pt>
                <c:pt idx="8">
                  <c:v>basketball</c:v>
                </c:pt>
                <c:pt idx="9">
                  <c:v>sash</c:v>
                </c:pt>
              </c:strCache>
            </c:strRef>
          </c:cat>
          <c:val>
            <c:numRef>
              <c:f>'[March_2016_Website_Reports.xlsx]BKS Details'!$C$6:$C$15</c:f>
              <c:numCache>
                <c:formatCode>General</c:formatCode>
                <c:ptCount val="10"/>
                <c:pt idx="0">
                  <c:v>60</c:v>
                </c:pt>
                <c:pt idx="1">
                  <c:v>52</c:v>
                </c:pt>
                <c:pt idx="2">
                  <c:v>43</c:v>
                </c:pt>
                <c:pt idx="3">
                  <c:v>42</c:v>
                </c:pt>
                <c:pt idx="4">
                  <c:v>35</c:v>
                </c:pt>
                <c:pt idx="5">
                  <c:v>28</c:v>
                </c:pt>
                <c:pt idx="6">
                  <c:v>26</c:v>
                </c:pt>
                <c:pt idx="7">
                  <c:v>23</c:v>
                </c:pt>
                <c:pt idx="8">
                  <c:v>18</c:v>
                </c:pt>
                <c:pt idx="9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928832"/>
        <c:axId val="32849920"/>
      </c:barChart>
      <c:catAx>
        <c:axId val="47928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192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849920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3284992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792883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63587274520621"/>
          <c:y val="0.20083050694845028"/>
          <c:w val="0.82806576725679992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'[March_2016_Website_Reports.xlsx]BKS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'[March_2016_Website_Reports.xlsx]BKS Details'!$B$34:$B$44</c:f>
              <c:strCache>
                <c:ptCount val="10"/>
                <c:pt idx="0">
                  <c:v>Tops | Women's Apparel | USC Bookstores</c:v>
                </c:pt>
                <c:pt idx="1">
                  <c:v>Hats | Men's Apparel | USC Bookstores</c:v>
                </c:pt>
                <c:pt idx="2">
                  <c:v>T-Shirts | Tops | USC Bookstores</c:v>
                </c:pt>
                <c:pt idx="3">
                  <c:v>Jackets/Fleece | Men's Apparel | USC Bookstores</c:v>
                </c:pt>
                <c:pt idx="4">
                  <c:v>Jackets/Fleece | Women's Apparel | USC Bookstores</c:v>
                </c:pt>
                <c:pt idx="5">
                  <c:v>Men's Nike | Nike | USC Bookstores</c:v>
                </c:pt>
                <c:pt idx="6">
                  <c:v>47 Brand | Seasonal | USC Bookstores</c:v>
                </c:pt>
                <c:pt idx="7">
                  <c:v>Sashes</c:v>
                </c:pt>
                <c:pt idx="8">
                  <c:v>Caps and Gowns</c:v>
                </c:pt>
                <c:pt idx="9">
                  <c:v>New Items | USC Bookstores</c:v>
                </c:pt>
              </c:strCache>
            </c:strRef>
          </c:cat>
          <c:val>
            <c:numRef>
              <c:f>'[March_2016_Website_Reports.xlsx]BKS Details'!$C$34:$C$43</c:f>
              <c:numCache>
                <c:formatCode>#,##0</c:formatCode>
                <c:ptCount val="10"/>
                <c:pt idx="0">
                  <c:v>17189</c:v>
                </c:pt>
                <c:pt idx="1">
                  <c:v>16638</c:v>
                </c:pt>
                <c:pt idx="2">
                  <c:v>14047</c:v>
                </c:pt>
                <c:pt idx="3">
                  <c:v>11532</c:v>
                </c:pt>
                <c:pt idx="4">
                  <c:v>8562</c:v>
                </c:pt>
                <c:pt idx="5">
                  <c:v>8121</c:v>
                </c:pt>
                <c:pt idx="6">
                  <c:v>7241</c:v>
                </c:pt>
                <c:pt idx="7">
                  <c:v>6740</c:v>
                </c:pt>
                <c:pt idx="8">
                  <c:v>6203</c:v>
                </c:pt>
                <c:pt idx="9">
                  <c:v>5551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952448"/>
        <c:axId val="32852224"/>
      </c:barChart>
      <c:catAx>
        <c:axId val="4695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8522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85222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7.1337579617834395E-3"/>
              <c:y val="0.34677197037571106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695244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10 Most Purchased Products </a:t>
            </a:r>
            <a:r>
              <a:rPr lang="en-US" sz="1075" b="1" i="0" u="none" strike="noStrike" baseline="0">
                <a:effectLst/>
              </a:rPr>
              <a:t>March 2016</a:t>
            </a:r>
            <a:endParaRPr lang="en-US" baseline="0"/>
          </a:p>
        </c:rich>
      </c:tx>
      <c:layout>
        <c:manualLayout>
          <c:xMode val="edge"/>
          <c:yMode val="edge"/>
          <c:x val="0.36655050159779967"/>
          <c:y val="3.8229711888188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'[March_2016_Website_Reports.xlsx]BKS Details'!$B$68</c:f>
              <c:strCache>
                <c:ptCount val="1"/>
                <c:pt idx="0">
                  <c:v>USC Class of 2016 Shield Logo Sash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'[March_2016_Website_Reports.xlsx]BKS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'[March_2016_Website_Reports.xlsx]BKS Details'!$C$68</c:f>
              <c:numCache>
                <c:formatCode>General</c:formatCode>
                <c:ptCount val="1"/>
                <c:pt idx="0">
                  <c:v>182</c:v>
                </c:pt>
              </c:numCache>
            </c:numRef>
          </c:val>
        </c:ser>
        <c:ser>
          <c:idx val="1"/>
          <c:order val="1"/>
          <c:tx>
            <c:strRef>
              <c:f>'[March_2016_Website_Reports.xlsx]BKS Details'!$B$69</c:f>
              <c:strCache>
                <c:ptCount val="1"/>
                <c:pt idx="0">
                  <c:v>USC Alumni Heavy Chrome Shield License Frame 13K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'[March_2016_Website_Reports.xlsx]BKS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'[March_2016_Website_Reports.xlsx]BKS Details'!$C$69</c:f>
              <c:numCache>
                <c:formatCode>General</c:formatCode>
                <c:ptCount val="1"/>
                <c:pt idx="0">
                  <c:v>73</c:v>
                </c:pt>
              </c:numCache>
            </c:numRef>
          </c:val>
        </c:ser>
        <c:ser>
          <c:idx val="3"/>
          <c:order val="2"/>
          <c:tx>
            <c:strRef>
              <c:f>'[March_2016_Website_Reports.xlsx]BKS Details'!$B$70</c:f>
              <c:strCache>
                <c:ptCount val="1"/>
                <c:pt idx="0">
                  <c:v>USC Class of 2016 Logo Sash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'[March_2016_Website_Reports.xlsx]BKS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'[March_2016_Website_Reports.xlsx]BKS Details'!$C$70</c:f>
              <c:numCache>
                <c:formatCode>General</c:formatCode>
                <c:ptCount val="1"/>
                <c:pt idx="0">
                  <c:v>61</c:v>
                </c:pt>
              </c:numCache>
            </c:numRef>
          </c:val>
        </c:ser>
        <c:ser>
          <c:idx val="4"/>
          <c:order val="3"/>
          <c:tx>
            <c:strRef>
              <c:f>'[March_2016_Website_Reports.xlsx]BKS Details'!$B$71</c:f>
              <c:strCache>
                <c:ptCount val="1"/>
                <c:pt idx="0">
                  <c:v>USC Trojans Heavy Chrome Shield License Frame 13J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'[March_2016_Website_Reports.xlsx]BKS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'[March_2016_Website_Reports.xlsx]BKS Details'!$C$71</c:f>
              <c:numCache>
                <c:formatCode>General</c:formatCode>
                <c:ptCount val="1"/>
                <c:pt idx="0">
                  <c:v>42</c:v>
                </c:pt>
              </c:numCache>
            </c:numRef>
          </c:val>
        </c:ser>
        <c:ser>
          <c:idx val="5"/>
          <c:order val="4"/>
          <c:tx>
            <c:strRef>
              <c:f>'[March_2016_Website_Reports.xlsx]BKS Details'!$B$72</c:f>
              <c:strCache>
                <c:ptCount val="1"/>
                <c:pt idx="0">
                  <c:v>USC Cardinal Logo Folder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'[March_2016_Website_Reports.xlsx]BKS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'[March_2016_Website_Reports.xlsx]BKS Details'!$C$72</c:f>
              <c:numCache>
                <c:formatCode>General</c:formatCode>
                <c:ptCount val="1"/>
                <c:pt idx="0">
                  <c:v>33</c:v>
                </c:pt>
              </c:numCache>
            </c:numRef>
          </c:val>
        </c:ser>
        <c:ser>
          <c:idx val="6"/>
          <c:order val="5"/>
          <c:tx>
            <c:strRef>
              <c:f>'[March_2016_Website_Reports.xlsx]BKS Details'!$B$73</c:f>
              <c:strCache>
                <c:ptCount val="1"/>
                <c:pt idx="0">
                  <c:v>USC Black Paper Folder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'[March_2016_Website_Reports.xlsx]BKS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'[March_2016_Website_Reports.xlsx]BKS Details'!$C$73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</c:ser>
        <c:ser>
          <c:idx val="7"/>
          <c:order val="6"/>
          <c:tx>
            <c:strRef>
              <c:f>'[March_2016_Website_Reports.xlsx]BKS Details'!$B$74</c:f>
              <c:strCache>
                <c:ptCount val="1"/>
                <c:pt idx="0">
                  <c:v>USC Gold Scenic Palm Tree Shirt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'[March_2016_Website_Reports.xlsx]BKS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'[March_2016_Website_Reports.xlsx]BKS Details'!$C$74</c:f>
              <c:numCache>
                <c:formatCode>General</c:formatCode>
                <c:ptCount val="1"/>
                <c:pt idx="0">
                  <c:v>28</c:v>
                </c:pt>
              </c:numCache>
            </c:numRef>
          </c:val>
        </c:ser>
        <c:ser>
          <c:idx val="8"/>
          <c:order val="7"/>
          <c:tx>
            <c:strRef>
              <c:f>'[March_2016_Website_Reports.xlsx]BKS Details'!$B$75</c:f>
              <c:strCache>
                <c:ptCount val="1"/>
                <c:pt idx="0">
                  <c:v>USC Cardinal Tackle Twill Pullover Hood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'[March_2016_Website_Reports.xlsx]BKS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'[March_2016_Website_Reports.xlsx]BKS Details'!$C$75</c:f>
              <c:numCache>
                <c:formatCode>General</c:formatCode>
                <c:ptCount val="1"/>
                <c:pt idx="0">
                  <c:v>27</c:v>
                </c:pt>
              </c:numCache>
            </c:numRef>
          </c:val>
        </c:ser>
        <c:ser>
          <c:idx val="9"/>
          <c:order val="8"/>
          <c:tx>
            <c:strRef>
              <c:f>'[March_2016_Website_Reports.xlsx]BKS Details'!$B$76</c:f>
              <c:strCache>
                <c:ptCount val="1"/>
                <c:pt idx="0">
                  <c:v>USC Cardinal Shield Large Gift Bag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'[March_2016_Website_Reports.xlsx]BKS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'[March_2016_Website_Reports.xlsx]BKS Details'!$C$76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</c:ser>
        <c:ser>
          <c:idx val="2"/>
          <c:order val="9"/>
          <c:tx>
            <c:strRef>
              <c:f>'[March_2016_Website_Reports.xlsx]BKS Details'!$B$77</c:f>
              <c:strCache>
                <c:ptCount val="1"/>
                <c:pt idx="0">
                  <c:v>USC Cardinal Tackle Twill Crew 07B</c:v>
                </c:pt>
              </c:strCache>
            </c:strRef>
          </c:tx>
          <c:invertIfNegative val="0"/>
          <c:cat>
            <c:strRef>
              <c:f>'[March_2016_Website_Reports.xlsx]BKS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'[March_2016_Website_Reports.xlsx]BKS Details'!$C$77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955008"/>
        <c:axId val="32855104"/>
      </c:barChart>
      <c:catAx>
        <c:axId val="4695500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32855104"/>
        <c:crosses val="autoZero"/>
        <c:auto val="1"/>
        <c:lblAlgn val="ctr"/>
        <c:lblOffset val="100"/>
        <c:noMultiLvlLbl val="0"/>
      </c:catAx>
      <c:valAx>
        <c:axId val="3285510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695500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87496074733833"/>
          <c:h val="0.6466703008185448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Total New Vs Closed Requests</a:t>
            </a:r>
          </a:p>
        </c:rich>
      </c:tx>
      <c:layout>
        <c:manualLayout>
          <c:xMode val="edge"/>
          <c:yMode val="edge"/>
          <c:x val="0.2291666055709517"/>
          <c:y val="3.819439925381227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7175312524312"/>
          <c:y val="0.17839195979899508"/>
          <c:w val="0.8003667170308858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Counts'!$B$5:$B$18</c:f>
              <c:numCache>
                <c:formatCode>0</c:formatCode>
                <c:ptCount val="14"/>
                <c:pt idx="0">
                  <c:v>73</c:v>
                </c:pt>
                <c:pt idx="1">
                  <c:v>54</c:v>
                </c:pt>
                <c:pt idx="2">
                  <c:v>13</c:v>
                </c:pt>
                <c:pt idx="3">
                  <c:v>102</c:v>
                </c:pt>
                <c:pt idx="4">
                  <c:v>22</c:v>
                </c:pt>
                <c:pt idx="5">
                  <c:v>0</c:v>
                </c:pt>
                <c:pt idx="6">
                  <c:v>62</c:v>
                </c:pt>
                <c:pt idx="7">
                  <c:v>26</c:v>
                </c:pt>
                <c:pt idx="8">
                  <c:v>453</c:v>
                </c:pt>
                <c:pt idx="9">
                  <c:v>116</c:v>
                </c:pt>
                <c:pt idx="10">
                  <c:v>0</c:v>
                </c:pt>
                <c:pt idx="11">
                  <c:v>0</c:v>
                </c:pt>
                <c:pt idx="12">
                  <c:v>4</c:v>
                </c:pt>
                <c:pt idx="13">
                  <c:v>2</c:v>
                </c:pt>
              </c:numCache>
            </c:numRef>
          </c:val>
        </c:ser>
        <c:ser>
          <c:idx val="3"/>
          <c:order val="1"/>
          <c:tx>
            <c:strRef>
              <c:f>'Issue Counts'!$F$4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Counts'!$F$5:$F$18</c:f>
              <c:numCache>
                <c:formatCode>0</c:formatCode>
                <c:ptCount val="14"/>
                <c:pt idx="0">
                  <c:v>65</c:v>
                </c:pt>
                <c:pt idx="1">
                  <c:v>50</c:v>
                </c:pt>
                <c:pt idx="2">
                  <c:v>13</c:v>
                </c:pt>
                <c:pt idx="3">
                  <c:v>92</c:v>
                </c:pt>
                <c:pt idx="4">
                  <c:v>16</c:v>
                </c:pt>
                <c:pt idx="5">
                  <c:v>0</c:v>
                </c:pt>
                <c:pt idx="6">
                  <c:v>60</c:v>
                </c:pt>
                <c:pt idx="7">
                  <c:v>21</c:v>
                </c:pt>
                <c:pt idx="8">
                  <c:v>451</c:v>
                </c:pt>
                <c:pt idx="9">
                  <c:v>63</c:v>
                </c:pt>
                <c:pt idx="10">
                  <c:v>0</c:v>
                </c:pt>
                <c:pt idx="11">
                  <c:v>0</c:v>
                </c:pt>
                <c:pt idx="12">
                  <c:v>2</c:v>
                </c:pt>
                <c:pt idx="13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349248"/>
        <c:axId val="99760896"/>
      </c:barChart>
      <c:catAx>
        <c:axId val="39349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99760896"/>
        <c:crosses val="autoZero"/>
        <c:auto val="1"/>
        <c:lblAlgn val="ctr"/>
        <c:lblOffset val="100"/>
        <c:noMultiLvlLbl val="0"/>
      </c:catAx>
      <c:valAx>
        <c:axId val="99760896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39349248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34898959308408"/>
          <c:y val="0.20707876212935089"/>
          <c:w val="0.68668243818574848"/>
          <c:h val="0.70163608304326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5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Sheet1!$B$1:$G$1</c:f>
              <c:strCache>
                <c:ptCount val="6"/>
                <c:pt idx="0">
                  <c:v>Oct-15</c:v>
                </c:pt>
                <c:pt idx="1">
                  <c:v>Nov-15</c:v>
                </c:pt>
                <c:pt idx="2">
                  <c:v>Dec-15</c:v>
                </c:pt>
                <c:pt idx="3">
                  <c:v>Jan-16</c:v>
                </c:pt>
                <c:pt idx="4">
                  <c:v>Feb-16</c:v>
                </c:pt>
                <c:pt idx="5">
                  <c:v>Mar-16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40</c:v>
                </c:pt>
                <c:pt idx="1">
                  <c:v>55</c:v>
                </c:pt>
                <c:pt idx="2">
                  <c:v>34</c:v>
                </c:pt>
                <c:pt idx="3">
                  <c:v>31</c:v>
                </c:pt>
                <c:pt idx="4">
                  <c:v>30</c:v>
                </c:pt>
                <c:pt idx="5">
                  <c:v>27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# of Downloads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655011655011656E-2"/>
                  <c:y val="-3.0030022929223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99300699300699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986013986013901E-2"/>
                  <c:y val="3.00300229292241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39860139860139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1655011655011569E-2"/>
                  <c:y val="-1.1010881208742455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Sheet1!$B$1:$G$1</c:f>
              <c:strCache>
                <c:ptCount val="6"/>
                <c:pt idx="0">
                  <c:v>Oct-15</c:v>
                </c:pt>
                <c:pt idx="1">
                  <c:v>Nov-15</c:v>
                </c:pt>
                <c:pt idx="2">
                  <c:v>Dec-15</c:v>
                </c:pt>
                <c:pt idx="3">
                  <c:v>Jan-16</c:v>
                </c:pt>
                <c:pt idx="4">
                  <c:v>Feb-16</c:v>
                </c:pt>
                <c:pt idx="5">
                  <c:v>Mar-16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6"/>
                <c:pt idx="0">
                  <c:v>439</c:v>
                </c:pt>
                <c:pt idx="1">
                  <c:v>276</c:v>
                </c:pt>
                <c:pt idx="2">
                  <c:v>278</c:v>
                </c:pt>
                <c:pt idx="3">
                  <c:v>497</c:v>
                </c:pt>
                <c:pt idx="4">
                  <c:v>250</c:v>
                </c:pt>
                <c:pt idx="5">
                  <c:v>262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8008192"/>
        <c:axId val="87003072"/>
      </c:barChart>
      <c:catAx>
        <c:axId val="48008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7003072"/>
        <c:crosses val="autoZero"/>
        <c:auto val="1"/>
        <c:lblAlgn val="ctr"/>
        <c:lblOffset val="100"/>
        <c:noMultiLvlLbl val="1"/>
      </c:catAx>
      <c:valAx>
        <c:axId val="870030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8008192"/>
        <c:crosses val="autoZero"/>
        <c:crossBetween val="between"/>
      </c:valAx>
    </c:plotArea>
    <c:legend>
      <c:legendPos val="r"/>
      <c:layout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Trojan Family Savings on iPad Air</a:t>
            </a:r>
            <a:endParaRPr lang="en-US" b="1" u="none" baseline="0"/>
          </a:p>
        </c:rich>
      </c:tx>
      <c:layout>
        <c:manualLayout>
          <c:xMode val="edge"/>
          <c:yMode val="edge"/>
          <c:x val="0.30832879063194019"/>
          <c:y val="5.407403111014497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072098610891991"/>
          <c:y val="0.20047846074891992"/>
          <c:w val="0.8436380308230702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 Exact Target.xlsx]E-Mail Blast reports'!$E$5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'[March_2016 Exact Target.xlsx]E-Mail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'[March_2016 Exact Target.xlsx]E-Mail Blast reports'!$F$5:$J$5</c:f>
              <c:numCache>
                <c:formatCode>#,##0</c:formatCode>
                <c:ptCount val="5"/>
                <c:pt idx="0">
                  <c:v>1579</c:v>
                </c:pt>
                <c:pt idx="1">
                  <c:v>1579</c:v>
                </c:pt>
                <c:pt idx="2">
                  <c:v>483</c:v>
                </c:pt>
                <c:pt idx="3">
                  <c:v>33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251328"/>
        <c:axId val="38397056"/>
      </c:barChart>
      <c:catAx>
        <c:axId val="49251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83970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39705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92513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400" b="1" i="0" u="none" strike="noStrike" baseline="0">
                <a:effectLst/>
              </a:rPr>
              <a:t>New SC Headwear</a:t>
            </a:r>
            <a:r>
              <a:rPr lang="en-US" sz="1400" b="1" i="0" u="none" strike="noStrike" baseline="0"/>
              <a:t> </a:t>
            </a:r>
            <a:endParaRPr lang="en-US" sz="1400" b="1" u="none" baseline="0"/>
          </a:p>
        </c:rich>
      </c:tx>
      <c:layout>
        <c:manualLayout>
          <c:xMode val="edge"/>
          <c:yMode val="edge"/>
          <c:x val="0.41328494187385556"/>
          <c:y val="3.808245819133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 Exact Target.xlsx]E-Mail Blast reports'!$E$17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'[March_2016 Exact Target.xlsx]E-Mail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'[March_2016 Exact Target.xlsx]E-Mail Blast reports'!$F$17:$J$17</c:f>
              <c:numCache>
                <c:formatCode>#,##0</c:formatCode>
                <c:ptCount val="5"/>
                <c:pt idx="0">
                  <c:v>42160</c:v>
                </c:pt>
                <c:pt idx="1">
                  <c:v>42097</c:v>
                </c:pt>
                <c:pt idx="2" formatCode="General">
                  <c:v>14408</c:v>
                </c:pt>
                <c:pt idx="3" formatCode="General">
                  <c:v>1532</c:v>
                </c:pt>
                <c:pt idx="4" formatCode="General">
                  <c:v>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326080"/>
        <c:axId val="38399360"/>
      </c:barChart>
      <c:catAx>
        <c:axId val="49326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83993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39936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93260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400" b="1" i="0" u="none" strike="noStrike" baseline="0">
                <a:effectLst/>
              </a:rPr>
              <a:t>Reserve Your Apple Today and Don't Pay Tax!</a:t>
            </a:r>
            <a:r>
              <a:rPr lang="en-US" sz="1400" b="1" i="0" u="none" strike="noStrike" baseline="0"/>
              <a:t> </a:t>
            </a:r>
            <a:endParaRPr lang="en-US" sz="1400" b="1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 Exact Target.xlsx]E-Mail Blast reports'!$E$29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'[March_2016 Exact Target.xlsx]E-Mail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'[March_2016 Exact Target.xlsx]E-Mail Blast reports'!$F$29:$J$29</c:f>
              <c:numCache>
                <c:formatCode>#,##0</c:formatCode>
                <c:ptCount val="5"/>
                <c:pt idx="0">
                  <c:v>1574</c:v>
                </c:pt>
                <c:pt idx="1">
                  <c:v>1574</c:v>
                </c:pt>
                <c:pt idx="2">
                  <c:v>435</c:v>
                </c:pt>
                <c:pt idx="3" formatCode="General">
                  <c:v>54</c:v>
                </c:pt>
                <c:pt idx="4" formatCode="General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401344"/>
        <c:axId val="38401664"/>
      </c:barChart>
      <c:catAx>
        <c:axId val="49401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84016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40166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94013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🌴 USC Aloha Style 🌴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 Exact Target.xlsx]E-Mail Blast reports'!$E$8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'[March_2016 Exact Target.xlsx]E-Mail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'[March_2016 Exact Target.xlsx]E-Mail Blast reports'!$F$8:$J$8</c:f>
              <c:numCache>
                <c:formatCode>#,##0</c:formatCode>
                <c:ptCount val="5"/>
                <c:pt idx="0">
                  <c:v>30544</c:v>
                </c:pt>
                <c:pt idx="1">
                  <c:v>30500</c:v>
                </c:pt>
                <c:pt idx="2">
                  <c:v>9546</c:v>
                </c:pt>
                <c:pt idx="3">
                  <c:v>1393</c:v>
                </c:pt>
                <c:pt idx="4" formatCode="General">
                  <c:v>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604096"/>
        <c:axId val="35373056"/>
      </c:barChart>
      <c:catAx>
        <c:axId val="49604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3730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37305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96040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400" b="1" i="0" u="none" strike="noStrike" baseline="0">
                <a:effectLst/>
              </a:rPr>
              <a:t> Make the most of March Madness</a:t>
            </a:r>
            <a:r>
              <a:rPr lang="en-US" sz="1400" b="1" i="0" u="none" strike="noStrike" baseline="0"/>
              <a:t> </a:t>
            </a:r>
            <a:endParaRPr lang="en-US" sz="1400" b="1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 Exact Target.xlsx]E-Mail Blast reports'!$E$20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'[March_2016 Exact Target.xlsx]E-Mail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'[March_2016 Exact Target.xlsx]E-Mail Blast reports'!$F$20:$J$20</c:f>
              <c:numCache>
                <c:formatCode>#,##0</c:formatCode>
                <c:ptCount val="5"/>
                <c:pt idx="0">
                  <c:v>42105</c:v>
                </c:pt>
                <c:pt idx="1">
                  <c:v>42065</c:v>
                </c:pt>
                <c:pt idx="2" formatCode="General">
                  <c:v>11512</c:v>
                </c:pt>
                <c:pt idx="3" formatCode="General">
                  <c:v>525</c:v>
                </c:pt>
                <c:pt idx="4" formatCode="General">
                  <c:v>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4254592"/>
        <c:axId val="35375360"/>
      </c:barChart>
      <c:catAx>
        <c:axId val="54254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3753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37536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542545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400" b="1" i="0" u="none" strike="noStrike" baseline="0">
                <a:effectLst/>
              </a:rPr>
              <a:t>ResDining Theme Nights Focus Group Reminder!</a:t>
            </a:r>
            <a:r>
              <a:rPr lang="en-US" sz="1400" b="1" i="0" u="none" strike="noStrike" baseline="0"/>
              <a:t>  </a:t>
            </a:r>
            <a:endParaRPr lang="en-US" sz="1400" b="1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 Exact Target.xlsx]E-Mail Blast reports'!$E$32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'[March_2016 Exact Target.xlsx]E-Mail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'[March_2016 Exact Target.xlsx]E-Mail Blast reports'!$F$32:$J$32</c:f>
              <c:numCache>
                <c:formatCode>#,##0</c:formatCode>
                <c:ptCount val="5"/>
                <c:pt idx="0">
                  <c:v>19</c:v>
                </c:pt>
                <c:pt idx="1">
                  <c:v>19</c:v>
                </c:pt>
                <c:pt idx="2">
                  <c:v>12</c:v>
                </c:pt>
                <c:pt idx="3" formatCode="General">
                  <c:v>0</c:v>
                </c:pt>
                <c:pt idx="4" formatCode="General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839296"/>
        <c:axId val="35377664"/>
      </c:barChart>
      <c:catAx>
        <c:axId val="86839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3776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37766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68392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400" b="1" i="0" u="none" strike="noStrike" baseline="0">
                <a:effectLst/>
              </a:rPr>
              <a:t>Commencement 2016 </a:t>
            </a:r>
            <a:r>
              <a:rPr lang="en-US" sz="1400" b="1" i="0" u="none" strike="noStrike" baseline="0"/>
              <a:t> </a:t>
            </a:r>
            <a:endParaRPr lang="en-US" sz="1400" b="1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 Exact Target.xlsx]E-Mail Blast reports'!$E$11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'[March_2016 Exact Target.xlsx]E-Mail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'[March_2016 Exact Target.xlsx]E-Mail Blast reports'!$F$11:$J$11</c:f>
              <c:numCache>
                <c:formatCode>#,##0</c:formatCode>
                <c:ptCount val="5"/>
                <c:pt idx="0">
                  <c:v>11767</c:v>
                </c:pt>
                <c:pt idx="1">
                  <c:v>11766</c:v>
                </c:pt>
                <c:pt idx="2">
                  <c:v>7595</c:v>
                </c:pt>
                <c:pt idx="3" formatCode="General">
                  <c:v>28</c:v>
                </c:pt>
                <c:pt idx="4" formatCode="General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341120"/>
        <c:axId val="35379968"/>
      </c:barChart>
      <c:catAx>
        <c:axId val="8634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3799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3799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63411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400" b="1" i="0" u="none" strike="noStrike" baseline="0">
                <a:effectLst/>
              </a:rPr>
              <a:t>Savings on iPad Air Ending Soon! </a:t>
            </a:r>
            <a:r>
              <a:rPr lang="en-US" sz="1400" b="1" i="0" u="none" strike="noStrike" baseline="0"/>
              <a:t> </a:t>
            </a:r>
            <a:endParaRPr lang="en-US" sz="1400" b="1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 Exact Target.xlsx]E-Mail Blast reports'!$E$23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'[March_2016 Exact Target.xlsx]E-Mail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'[March_2016 Exact Target.xlsx]E-Mail Blast reports'!$F$23:$J$23</c:f>
              <c:numCache>
                <c:formatCode>#,##0</c:formatCode>
                <c:ptCount val="5"/>
                <c:pt idx="0">
                  <c:v>1574</c:v>
                </c:pt>
                <c:pt idx="1">
                  <c:v>1574</c:v>
                </c:pt>
                <c:pt idx="2">
                  <c:v>448</c:v>
                </c:pt>
                <c:pt idx="3" formatCode="General">
                  <c:v>26</c:v>
                </c:pt>
                <c:pt idx="4" formatCode="General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675456"/>
        <c:axId val="35038336"/>
      </c:barChart>
      <c:catAx>
        <c:axId val="86675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383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03833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66754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400" b="1" i="0" u="none" strike="noStrike" baseline="0">
                <a:effectLst/>
              </a:rPr>
              <a:t>ResDining Theme Nights Focus Group Information</a:t>
            </a:r>
            <a:r>
              <a:rPr lang="en-US" sz="1400" b="1" i="0" u="none" strike="noStrike" baseline="0"/>
              <a:t> </a:t>
            </a:r>
            <a:endParaRPr lang="en-US" sz="1400" b="1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 Exact Target.xlsx]E-Mail Blast reports'!$E$35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'[March_2016 Exact Target.xlsx]E-Mail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'[March_2016 Exact Target.xlsx]E-Mail Blast reports'!$F$35:$J$35</c:f>
              <c:numCache>
                <c:formatCode>#,##0</c:formatCode>
                <c:ptCount val="5"/>
                <c:pt idx="0">
                  <c:v>19</c:v>
                </c:pt>
                <c:pt idx="1">
                  <c:v>19</c:v>
                </c:pt>
                <c:pt idx="2" formatCode="General">
                  <c:v>10</c:v>
                </c:pt>
                <c:pt idx="3" formatCode="General">
                  <c:v>0</c:v>
                </c:pt>
                <c:pt idx="4" formatCode="General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762496"/>
        <c:axId val="35040640"/>
      </c:barChart>
      <c:catAx>
        <c:axId val="86762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406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0406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67624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'BU Systems'!$B$59:$F$59</c:f>
              <c:strCache>
                <c:ptCount val="5"/>
                <c:pt idx="0">
                  <c:v>Other</c:v>
                </c:pt>
                <c:pt idx="1">
                  <c:v>Delphi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'BU Systems'!$B$60:$F$60</c:f>
              <c:numCache>
                <c:formatCode>General</c:formatCode>
                <c:ptCount val="5"/>
                <c:pt idx="0">
                  <c:v>13</c:v>
                </c:pt>
                <c:pt idx="1">
                  <c:v>1</c:v>
                </c:pt>
                <c:pt idx="2">
                  <c:v>53</c:v>
                </c:pt>
                <c:pt idx="3">
                  <c:v>4</c:v>
                </c:pt>
                <c:pt idx="4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674880"/>
        <c:axId val="32842304"/>
      </c:barChart>
      <c:catAx>
        <c:axId val="39674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842304"/>
        <c:crosses val="autoZero"/>
        <c:auto val="1"/>
        <c:lblAlgn val="ctr"/>
        <c:lblOffset val="100"/>
        <c:noMultiLvlLbl val="0"/>
      </c:catAx>
      <c:valAx>
        <c:axId val="32842304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674880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CORRECTION on pre-order dates. Commencement 2016 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18262006896931668"/>
          <c:y val="3.819970775141128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 Exact Target.xlsx]E-Mail Blast reports'!$E$14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'[March_2016 Exact Target.xlsx]E-Mail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'[March_2016 Exact Target.xlsx]E-Mail Blast reports'!$F$14:$J$14</c:f>
              <c:numCache>
                <c:formatCode>#,##0</c:formatCode>
                <c:ptCount val="5"/>
                <c:pt idx="0">
                  <c:v>11766</c:v>
                </c:pt>
                <c:pt idx="1">
                  <c:v>11765</c:v>
                </c:pt>
                <c:pt idx="2">
                  <c:v>7278</c:v>
                </c:pt>
                <c:pt idx="3" formatCode="General">
                  <c:v>29</c:v>
                </c:pt>
                <c:pt idx="4" formatCode="General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7054336"/>
        <c:axId val="35042944"/>
      </c:barChart>
      <c:catAx>
        <c:axId val="87054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429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04294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70543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New Nike Styles are Springing Up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6409905783"/>
          <c:y val="3.78343823456238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 Exact Target.xlsx]E-Mail Blast reports'!$E$26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'[March_2016 Exact Target.xlsx]E-Mail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'[March_2016 Exact Target.xlsx]E-Mail Blast reports'!$F$26:$J$26</c:f>
              <c:numCache>
                <c:formatCode>General</c:formatCode>
                <c:ptCount val="5"/>
                <c:pt idx="0">
                  <c:v>42095</c:v>
                </c:pt>
                <c:pt idx="1">
                  <c:v>42051</c:v>
                </c:pt>
                <c:pt idx="2">
                  <c:v>12752</c:v>
                </c:pt>
                <c:pt idx="3">
                  <c:v>1566</c:v>
                </c:pt>
                <c:pt idx="4">
                  <c:v>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5949952"/>
        <c:axId val="78798848"/>
      </c:barChart>
      <c:catAx>
        <c:axId val="85949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87988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879884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59499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400" b="1" i="0" u="none" strike="noStrike" baseline="0">
                <a:effectLst/>
              </a:rPr>
              <a:t>Restaurants of USC - St. Patrick's Day 2016!</a:t>
            </a:r>
            <a:r>
              <a:rPr lang="en-US" sz="1400" b="1" i="0" u="none" strike="noStrike" baseline="0"/>
              <a:t> </a:t>
            </a:r>
            <a:endParaRPr lang="en-US" sz="1400" b="1" u="none" baseline="0"/>
          </a:p>
        </c:rich>
      </c:tx>
      <c:layout>
        <c:manualLayout>
          <c:xMode val="edge"/>
          <c:yMode val="edge"/>
          <c:x val="0.33866742153254026"/>
          <c:y val="4.404038204162189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 Exact Target.xlsx]E-Mail Blast reports'!$E$41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rgbClr val="333399"/>
              </a:solidFill>
            </a:ln>
          </c:spPr>
          <c:invertIfNegative val="0"/>
          <c:cat>
            <c:strRef>
              <c:f>'[March_2016 Exact Target.xlsx]E-Mail Blast reports'!$F$37:$J$37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'[March_2016 Exact Target.xlsx]E-Mail Blast reports'!$F$38:$J$38</c:f>
              <c:numCache>
                <c:formatCode>#,##0</c:formatCode>
                <c:ptCount val="5"/>
                <c:pt idx="0">
                  <c:v>1914</c:v>
                </c:pt>
                <c:pt idx="1">
                  <c:v>1906</c:v>
                </c:pt>
                <c:pt idx="2">
                  <c:v>427</c:v>
                </c:pt>
                <c:pt idx="3">
                  <c:v>31</c:v>
                </c:pt>
                <c:pt idx="4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8410880"/>
        <c:axId val="78801152"/>
      </c:barChart>
      <c:catAx>
        <c:axId val="108410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88011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880115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84108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 dirty="0">
                <a:effectLst/>
              </a:rPr>
              <a:t>Restaurants of USC - St. Patrick's</a:t>
            </a:r>
            <a:r>
              <a:rPr lang="en-US" sz="1100" b="1" i="0" u="none" strike="noStrike" baseline="0" dirty="0">
                <a:effectLst/>
              </a:rPr>
              <a:t> </a:t>
            </a:r>
            <a:r>
              <a:rPr lang="en-US" sz="1200" b="1" i="0" u="none" strike="noStrike" baseline="0" dirty="0">
                <a:effectLst/>
              </a:rPr>
              <a:t>Day 2016!</a:t>
            </a:r>
            <a:r>
              <a:rPr lang="en-US" sz="1200" b="1" i="0" u="none" strike="noStrike" baseline="0" dirty="0"/>
              <a:t> </a:t>
            </a:r>
            <a:endParaRPr lang="en-US" sz="1200" b="1" u="none" baseline="0" dirty="0"/>
          </a:p>
        </c:rich>
      </c:tx>
      <c:layout>
        <c:manualLayout>
          <c:xMode val="edge"/>
          <c:yMode val="edge"/>
          <c:x val="0.27959566763015381"/>
          <c:y val="4.959601924759404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 Exact Target.xlsx]E-Mail Blast reports'!$E$41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rgbClr val="333399"/>
              </a:solidFill>
            </a:ln>
          </c:spPr>
          <c:invertIfNegative val="0"/>
          <c:cat>
            <c:strRef>
              <c:f>'[March_2016 Exact Target.xlsx]E-Mail Blast reports'!$F$40:$J$40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'[March_2016 Exact Target.xlsx]E-Mail Blast reports'!$F$41:$J$41</c:f>
              <c:numCache>
                <c:formatCode>#,##0</c:formatCode>
                <c:ptCount val="5"/>
                <c:pt idx="0">
                  <c:v>1926</c:v>
                </c:pt>
                <c:pt idx="1">
                  <c:v>1913</c:v>
                </c:pt>
                <c:pt idx="2">
                  <c:v>533</c:v>
                </c:pt>
                <c:pt idx="3">
                  <c:v>61</c:v>
                </c:pt>
                <c:pt idx="4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500352"/>
        <c:axId val="78803456"/>
      </c:barChart>
      <c:catAx>
        <c:axId val="86500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88034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880345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65003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400" b="1" i="0" u="none" strike="noStrike" baseline="0">
                <a:effectLst/>
              </a:rPr>
              <a:t>LA Sports Arena Bruce Springsteen - CONCERT INFORMATION </a:t>
            </a:r>
            <a:r>
              <a:rPr lang="en-US" sz="1400" b="1" i="0" u="none" strike="noStrike" baseline="0"/>
              <a:t> </a:t>
            </a:r>
            <a:endParaRPr lang="en-US" sz="1400" b="1" u="none" baseline="0"/>
          </a:p>
        </c:rich>
      </c:tx>
      <c:layout>
        <c:manualLayout>
          <c:xMode val="edge"/>
          <c:yMode val="edge"/>
          <c:x val="0.27197807626987802"/>
          <c:y val="5.10565455633835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 Exact Target.xlsx]E-Mail Blast reports'!$E$44</c:f>
              <c:strCache>
                <c:ptCount val="1"/>
                <c:pt idx="0">
                  <c:v> Bruce Springsteen 3/19 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'[March_2016 Exact Target.xlsx]E-Mail Blast reports'!$F$43:$J$43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'[March_2016 Exact Target.xlsx]E-Mail Blast reports'!$F$44:$J$44</c:f>
              <c:numCache>
                <c:formatCode>#,##0</c:formatCode>
                <c:ptCount val="5"/>
                <c:pt idx="0">
                  <c:v>5529</c:v>
                </c:pt>
                <c:pt idx="1">
                  <c:v>5507</c:v>
                </c:pt>
                <c:pt idx="2">
                  <c:v>3338</c:v>
                </c:pt>
                <c:pt idx="3">
                  <c:v>723</c:v>
                </c:pt>
                <c:pt idx="4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612480"/>
        <c:axId val="78805760"/>
      </c:barChart>
      <c:catAx>
        <c:axId val="86612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88057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880576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66124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LA Sports Arena Bruce Springsteen - CONCERT INFORMATION 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8448687664042"/>
          <c:y val="4.43897754303872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 Exact Target.xlsx]E-Mail Blast reports'!$E$47</c:f>
              <c:strCache>
                <c:ptCount val="1"/>
                <c:pt idx="0">
                  <c:v>Bruce Springsteen 3/17 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'[March_2016 Exact Target.xlsx]E-Mail Blast reports'!$F$46:$J$46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'[March_2016 Exact Target.xlsx]E-Mail Blast reports'!$F$47:$J$47</c:f>
              <c:numCache>
                <c:formatCode>#,##0</c:formatCode>
                <c:ptCount val="5"/>
                <c:pt idx="0">
                  <c:v>4287</c:v>
                </c:pt>
                <c:pt idx="1">
                  <c:v>4252</c:v>
                </c:pt>
                <c:pt idx="2">
                  <c:v>2546</c:v>
                </c:pt>
                <c:pt idx="3">
                  <c:v>506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9575680"/>
        <c:axId val="78832768"/>
      </c:barChart>
      <c:catAx>
        <c:axId val="109575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88327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88327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95756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LA Sports Arena Bruce Springsteen Concert Information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823428321459817"/>
          <c:y val="0.20047846074891992"/>
          <c:w val="0.75176571678540183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 Exact Target.xlsx]E-Mail Blast reports'!$E$50</c:f>
              <c:strCache>
                <c:ptCount val="1"/>
                <c:pt idx="0">
                  <c:v>Bruce Springsteen 3/15 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multiLvlStrRef>
              <c:f>'[March_2016 Exact Target.xlsx]E-Mail Blast reports'!$F$49:$J$50</c:f>
              <c:multiLvlStrCache>
                <c:ptCount val="5"/>
                <c:lvl>
                  <c:pt idx="0">
                    <c:v>5,015</c:v>
                  </c:pt>
                  <c:pt idx="1">
                    <c:v>4,991</c:v>
                  </c:pt>
                  <c:pt idx="2">
                    <c:v>3,094</c:v>
                  </c:pt>
                  <c:pt idx="3">
                    <c:v>757</c:v>
                  </c:pt>
                  <c:pt idx="4">
                    <c:v>9</c:v>
                  </c:pt>
                </c:lvl>
                <c:lvl>
                  <c:pt idx="0">
                    <c:v>Total Sent</c:v>
                  </c:pt>
                  <c:pt idx="1">
                    <c:v>Total delivered</c:v>
                  </c:pt>
                  <c:pt idx="2">
                    <c:v>Unique Opens</c:v>
                  </c:pt>
                  <c:pt idx="3">
                    <c:v>Unique Clicks</c:v>
                  </c:pt>
                  <c:pt idx="4">
                    <c:v>Unsubscribes</c:v>
                  </c:pt>
                </c:lvl>
              </c:multiLvlStrCache>
            </c:multiLvlStrRef>
          </c:cat>
          <c:val>
            <c:numRef>
              <c:f>'[March_2016 Exact Target.xlsx]E-Mail Blast reports'!$F$11:$J$11</c:f>
              <c:numCache>
                <c:formatCode>#,##0</c:formatCode>
                <c:ptCount val="5"/>
                <c:pt idx="0">
                  <c:v>11767</c:v>
                </c:pt>
                <c:pt idx="1">
                  <c:v>11766</c:v>
                </c:pt>
                <c:pt idx="2">
                  <c:v>7595</c:v>
                </c:pt>
                <c:pt idx="3" formatCode="General">
                  <c:v>28</c:v>
                </c:pt>
                <c:pt idx="4" formatCode="General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2965120"/>
        <c:axId val="78835072"/>
      </c:barChart>
      <c:catAx>
        <c:axId val="112965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88350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883507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29651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Sheet1!$A$28:$A$37</c:f>
              <c:numCache>
                <c:formatCode>[$-409]mmm\-yy;@</c:formatCode>
                <c:ptCount val="10"/>
                <c:pt idx="0">
                  <c:v>42170</c:v>
                </c:pt>
                <c:pt idx="1">
                  <c:v>42200</c:v>
                </c:pt>
                <c:pt idx="2">
                  <c:v>42231</c:v>
                </c:pt>
                <c:pt idx="3">
                  <c:v>42262</c:v>
                </c:pt>
                <c:pt idx="4">
                  <c:v>42292</c:v>
                </c:pt>
                <c:pt idx="5">
                  <c:v>42323</c:v>
                </c:pt>
                <c:pt idx="6">
                  <c:v>42353</c:v>
                </c:pt>
                <c:pt idx="7">
                  <c:v>42385</c:v>
                </c:pt>
                <c:pt idx="8">
                  <c:v>42417</c:v>
                </c:pt>
                <c:pt idx="9">
                  <c:v>42446</c:v>
                </c:pt>
              </c:numCache>
            </c:numRef>
          </c:cat>
          <c:val>
            <c:numRef>
              <c:f>Sheet1!$B$28:$B$37</c:f>
              <c:numCache>
                <c:formatCode>General</c:formatCode>
                <c:ptCount val="10"/>
                <c:pt idx="0">
                  <c:v>96</c:v>
                </c:pt>
                <c:pt idx="1">
                  <c:v>97</c:v>
                </c:pt>
                <c:pt idx="2">
                  <c:v>98</c:v>
                </c:pt>
                <c:pt idx="3">
                  <c:v>97</c:v>
                </c:pt>
                <c:pt idx="4">
                  <c:v>98</c:v>
                </c:pt>
                <c:pt idx="5">
                  <c:v>98</c:v>
                </c:pt>
                <c:pt idx="6">
                  <c:v>100</c:v>
                </c:pt>
                <c:pt idx="7">
                  <c:v>98</c:v>
                </c:pt>
                <c:pt idx="8">
                  <c:v>98</c:v>
                </c:pt>
                <c:pt idx="9">
                  <c:v>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2729088"/>
        <c:axId val="78837376"/>
      </c:barChart>
      <c:dateAx>
        <c:axId val="1127290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8837376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7883737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272908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6977008582073714"/>
          <c:y val="4.61899717620086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366213831266016"/>
          <c:y val="0.14868825831396101"/>
          <c:w val="0.76584572878188339"/>
          <c:h val="0.6763858025262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Summary!$B$1</c:f>
              <c:strCache>
                <c:ptCount val="1"/>
                <c:pt idx="0">
                  <c:v># of requests</c:v>
                </c:pt>
              </c:strCache>
            </c:strRef>
          </c:tx>
          <c:spPr>
            <a:solidFill>
              <a:srgbClr val="000090"/>
            </a:solidFill>
            <a:ln w="3175">
              <a:solidFill>
                <a:srgbClr val="808080"/>
              </a:solidFill>
              <a:prstDash val="solid"/>
            </a:ln>
          </c:spPr>
          <c:invertIfNegative val="0"/>
          <c:cat>
            <c:strRef>
              <c:f>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21+ Days</c:v>
                </c:pt>
              </c:strCache>
            </c:strRef>
          </c:cat>
          <c:val>
            <c:numRef>
              <c:f>Summary!$B$2:$B$5</c:f>
              <c:numCache>
                <c:formatCode>General</c:formatCode>
                <c:ptCount val="4"/>
                <c:pt idx="0">
                  <c:v>35</c:v>
                </c:pt>
                <c:pt idx="1">
                  <c:v>23</c:v>
                </c:pt>
                <c:pt idx="2">
                  <c:v>5</c:v>
                </c:pt>
                <c:pt idx="3">
                  <c:v>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985536"/>
        <c:axId val="32845184"/>
      </c:barChart>
      <c:catAx>
        <c:axId val="41985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2845184"/>
        <c:crosses val="autoZero"/>
        <c:auto val="1"/>
        <c:lblAlgn val="ctr"/>
        <c:lblOffset val="100"/>
        <c:noMultiLvlLbl val="0"/>
      </c:catAx>
      <c:valAx>
        <c:axId val="3284518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9855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83782604760611823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IssueList!$K$22:$K$27</c:f>
              <c:strCache>
                <c:ptCount val="6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</c:strCache>
            </c:strRef>
          </c:cat>
          <c:val>
            <c:numRef>
              <c:f>IssueList!$L$22:$L$27</c:f>
              <c:numCache>
                <c:formatCode>General</c:formatCode>
                <c:ptCount val="6"/>
                <c:pt idx="0">
                  <c:v>0</c:v>
                </c:pt>
                <c:pt idx="1">
                  <c:v>63</c:v>
                </c:pt>
                <c:pt idx="2">
                  <c:v>18</c:v>
                </c:pt>
                <c:pt idx="3">
                  <c:v>1</c:v>
                </c:pt>
                <c:pt idx="4">
                  <c:v>9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121600"/>
        <c:axId val="32847488"/>
      </c:barChart>
      <c:catAx>
        <c:axId val="44121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32847488"/>
        <c:crosses val="autoZero"/>
        <c:auto val="1"/>
        <c:lblAlgn val="ctr"/>
        <c:lblOffset val="100"/>
        <c:noMultiLvlLbl val="0"/>
      </c:catAx>
      <c:valAx>
        <c:axId val="3284748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44121600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IssueList!$L$1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IssueList!$K$2:$K$19</c:f>
              <c:strCache>
                <c:ptCount val="18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</c:strCache>
            </c:strRef>
          </c:cat>
          <c:val>
            <c:numRef>
              <c:f>IssueList!$L$2:$L$19</c:f>
              <c:numCache>
                <c:formatCode>General</c:formatCode>
                <c:ptCount val="18"/>
                <c:pt idx="0">
                  <c:v>37</c:v>
                </c:pt>
                <c:pt idx="1">
                  <c:v>2</c:v>
                </c:pt>
                <c:pt idx="2">
                  <c:v>5</c:v>
                </c:pt>
                <c:pt idx="3">
                  <c:v>8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19</c:v>
                </c:pt>
                <c:pt idx="8">
                  <c:v>1</c:v>
                </c:pt>
                <c:pt idx="9">
                  <c:v>12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3</c:v>
                </c:pt>
                <c:pt idx="14">
                  <c:v>0</c:v>
                </c:pt>
                <c:pt idx="15">
                  <c:v>0</c:v>
                </c:pt>
                <c:pt idx="16">
                  <c:v>2</c:v>
                </c:pt>
                <c:pt idx="1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209728"/>
        <c:axId val="35053568"/>
      </c:barChart>
      <c:catAx>
        <c:axId val="35209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535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05356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20972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'closed Web'!$J$4:$J$22</c:f>
              <c:strCache>
                <c:ptCount val="19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  <c:pt idx="18">
                  <c:v>CAPS Website</c:v>
                </c:pt>
              </c:strCache>
            </c:strRef>
          </c:cat>
          <c:val>
            <c:numRef>
              <c:f>'closed Web'!$K$4:$K$22</c:f>
              <c:numCache>
                <c:formatCode>General</c:formatCode>
                <c:ptCount val="19"/>
                <c:pt idx="0">
                  <c:v>44</c:v>
                </c:pt>
                <c:pt idx="1">
                  <c:v>1</c:v>
                </c:pt>
                <c:pt idx="2">
                  <c:v>0</c:v>
                </c:pt>
                <c:pt idx="3">
                  <c:v>9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16</c:v>
                </c:pt>
                <c:pt idx="8">
                  <c:v>1</c:v>
                </c:pt>
                <c:pt idx="9">
                  <c:v>11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5</c:v>
                </c:pt>
                <c:pt idx="14">
                  <c:v>0</c:v>
                </c:pt>
                <c:pt idx="15">
                  <c:v>0</c:v>
                </c:pt>
                <c:pt idx="16">
                  <c:v>2</c:v>
                </c:pt>
                <c:pt idx="17">
                  <c:v>0</c:v>
                </c:pt>
                <c:pt idx="18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293184"/>
        <c:axId val="35055872"/>
      </c:barChart>
      <c:catAx>
        <c:axId val="35293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558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05587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29318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BU Main Sites</a:t>
            </a:r>
          </a:p>
        </c:rich>
      </c:tx>
      <c:layout>
        <c:manualLayout>
          <c:xMode val="edge"/>
          <c:yMode val="edge"/>
          <c:x val="0.17625913912368921"/>
          <c:y val="1.89702379747518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804936280555293"/>
          <c:y val="0.10709676456208314"/>
          <c:w val="0.88481026468077029"/>
          <c:h val="0.49871465295629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'[March_2016_Website_Reports.xlsx]Web Visits'!$C$1</c:f>
              <c:strCache>
                <c:ptCount val="1"/>
                <c:pt idx="0">
                  <c:v>Oct-15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'[March_2016_Website_Reports.xlsx]Web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'[March_2016_Website_Reports.xlsx]Web Visits'!$C$2:$C$8</c:f>
              <c:numCache>
                <c:formatCode>#,##0</c:formatCode>
                <c:ptCount val="7"/>
                <c:pt idx="0">
                  <c:v>1169</c:v>
                </c:pt>
                <c:pt idx="1">
                  <c:v>39651</c:v>
                </c:pt>
                <c:pt idx="2">
                  <c:v>22324</c:v>
                </c:pt>
                <c:pt idx="3">
                  <c:v>29249</c:v>
                </c:pt>
                <c:pt idx="4" formatCode="General">
                  <c:v>46099</c:v>
                </c:pt>
                <c:pt idx="5">
                  <c:v>0</c:v>
                </c:pt>
                <c:pt idx="6">
                  <c:v>22025</c:v>
                </c:pt>
              </c:numCache>
            </c:numRef>
          </c:val>
        </c:ser>
        <c:ser>
          <c:idx val="2"/>
          <c:order val="1"/>
          <c:tx>
            <c:strRef>
              <c:f>'[March_2016_Website_Reports.xlsx]Web Visits'!$D$1</c:f>
              <c:strCache>
                <c:ptCount val="1"/>
                <c:pt idx="0">
                  <c:v>Nov-15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'[March_2016_Website_Reports.xlsx]Web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'[March_2016_Website_Reports.xlsx]Web Visits'!$D$2:$D$8</c:f>
              <c:numCache>
                <c:formatCode>#,##0</c:formatCode>
                <c:ptCount val="7"/>
                <c:pt idx="0">
                  <c:v>952</c:v>
                </c:pt>
                <c:pt idx="1">
                  <c:v>57209</c:v>
                </c:pt>
                <c:pt idx="2">
                  <c:v>24016</c:v>
                </c:pt>
                <c:pt idx="3">
                  <c:v>29442</c:v>
                </c:pt>
                <c:pt idx="4">
                  <c:v>41236</c:v>
                </c:pt>
                <c:pt idx="5">
                  <c:v>0</c:v>
                </c:pt>
                <c:pt idx="6">
                  <c:v>25221</c:v>
                </c:pt>
              </c:numCache>
            </c:numRef>
          </c:val>
        </c:ser>
        <c:ser>
          <c:idx val="0"/>
          <c:order val="2"/>
          <c:tx>
            <c:strRef>
              <c:f>'[March_2016_Website_Reports.xlsx]Web Visits'!$E$1</c:f>
              <c:strCache>
                <c:ptCount val="1"/>
                <c:pt idx="0">
                  <c:v>Dec-15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'[March_2016_Website_Reports.xlsx]Web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'[March_2016_Website_Reports.xlsx]Web Visits'!$E$2:$E$8</c:f>
              <c:numCache>
                <c:formatCode>#,##0</c:formatCode>
                <c:ptCount val="7"/>
                <c:pt idx="0">
                  <c:v>962</c:v>
                </c:pt>
                <c:pt idx="1">
                  <c:v>60248</c:v>
                </c:pt>
                <c:pt idx="2">
                  <c:v>20334</c:v>
                </c:pt>
                <c:pt idx="3">
                  <c:v>23070</c:v>
                </c:pt>
                <c:pt idx="4">
                  <c:v>30288</c:v>
                </c:pt>
                <c:pt idx="5">
                  <c:v>0</c:v>
                </c:pt>
                <c:pt idx="6">
                  <c:v>17835</c:v>
                </c:pt>
              </c:numCache>
            </c:numRef>
          </c:val>
        </c:ser>
        <c:ser>
          <c:idx val="3"/>
          <c:order val="3"/>
          <c:tx>
            <c:strRef>
              <c:f>'[March_2016_Website_Reports.xlsx]Web Visits'!$F$1</c:f>
              <c:strCache>
                <c:ptCount val="1"/>
                <c:pt idx="0">
                  <c:v>Jan-16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'[March_2016_Website_Reports.xlsx]Web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'[March_2016_Website_Reports.xlsx]Web Visits'!$F$2:$F$8</c:f>
              <c:numCache>
                <c:formatCode>#,##0</c:formatCode>
                <c:ptCount val="7"/>
                <c:pt idx="0">
                  <c:v>1183</c:v>
                </c:pt>
                <c:pt idx="1">
                  <c:v>40837</c:v>
                </c:pt>
                <c:pt idx="2">
                  <c:v>37402</c:v>
                </c:pt>
                <c:pt idx="3">
                  <c:v>32419</c:v>
                </c:pt>
                <c:pt idx="4">
                  <c:v>51542</c:v>
                </c:pt>
                <c:pt idx="5">
                  <c:v>0</c:v>
                </c:pt>
                <c:pt idx="6">
                  <c:v>41163</c:v>
                </c:pt>
              </c:numCache>
            </c:numRef>
          </c:val>
        </c:ser>
        <c:ser>
          <c:idx val="4"/>
          <c:order val="4"/>
          <c:tx>
            <c:strRef>
              <c:f>'[March_2016_Website_Reports.xlsx]Web Visits'!$G$1</c:f>
              <c:strCache>
                <c:ptCount val="1"/>
                <c:pt idx="0">
                  <c:v>Feb-16</c:v>
                </c:pt>
              </c:strCache>
            </c:strRef>
          </c:tx>
          <c:invertIfNegative val="0"/>
          <c:cat>
            <c:strRef>
              <c:f>'[March_2016_Website_Reports.xlsx]Web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'[March_2016_Website_Reports.xlsx]Web Visits'!$G$2:$G$8</c:f>
              <c:numCache>
                <c:formatCode>#,##0</c:formatCode>
                <c:ptCount val="7"/>
                <c:pt idx="0">
                  <c:v>1015</c:v>
                </c:pt>
                <c:pt idx="1">
                  <c:v>40476</c:v>
                </c:pt>
                <c:pt idx="2">
                  <c:v>35346</c:v>
                </c:pt>
                <c:pt idx="3">
                  <c:v>37434</c:v>
                </c:pt>
                <c:pt idx="4">
                  <c:v>42867</c:v>
                </c:pt>
                <c:pt idx="5">
                  <c:v>0</c:v>
                </c:pt>
                <c:pt idx="6">
                  <c:v>27775</c:v>
                </c:pt>
              </c:numCache>
            </c:numRef>
          </c:val>
        </c:ser>
        <c:ser>
          <c:idx val="5"/>
          <c:order val="5"/>
          <c:tx>
            <c:strRef>
              <c:f>'[March_2016_Website_Reports.xlsx]Web Visits'!$H$1</c:f>
              <c:strCache>
                <c:ptCount val="1"/>
                <c:pt idx="0">
                  <c:v>Mar-16</c:v>
                </c:pt>
              </c:strCache>
            </c:strRef>
          </c:tx>
          <c:invertIfNegative val="0"/>
          <c:cat>
            <c:strRef>
              <c:f>'[March_2016_Website_Reports.xlsx]Web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'[March_2016_Website_Reports.xlsx]Web Visits'!$H$2:$H$8</c:f>
              <c:numCache>
                <c:formatCode>#,##0</c:formatCode>
                <c:ptCount val="7"/>
                <c:pt idx="0">
                  <c:v>1045</c:v>
                </c:pt>
                <c:pt idx="1">
                  <c:v>41369</c:v>
                </c:pt>
                <c:pt idx="2">
                  <c:v>42314</c:v>
                </c:pt>
                <c:pt idx="3">
                  <c:v>34915</c:v>
                </c:pt>
                <c:pt idx="4">
                  <c:v>42190</c:v>
                </c:pt>
                <c:pt idx="5">
                  <c:v>0</c:v>
                </c:pt>
                <c:pt idx="6">
                  <c:v>30569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445248"/>
        <c:axId val="35058176"/>
      </c:barChart>
      <c:catAx>
        <c:axId val="35445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58176"/>
        <c:crosses val="autoZero"/>
        <c:auto val="1"/>
        <c:lblAlgn val="ctr"/>
        <c:lblOffset val="100"/>
        <c:noMultiLvlLbl val="0"/>
      </c:catAx>
      <c:valAx>
        <c:axId val="350581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4452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1474822032138069"/>
          <c:y val="2.455346927787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187055943514431"/>
          <c:y val="0.11583880604606682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'[March_2016_Website_Reports.xlsx]Web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'[March_2016_Website_Reports.xlsx]Web Visits'!$C$12:$H$12</c:f>
              <c:strCache>
                <c:ptCount val="6"/>
                <c:pt idx="0">
                  <c:v>Oct-15</c:v>
                </c:pt>
                <c:pt idx="1">
                  <c:v>Nov-15</c:v>
                </c:pt>
                <c:pt idx="2">
                  <c:v>Dec-15</c:v>
                </c:pt>
                <c:pt idx="3">
                  <c:v>Jan-16</c:v>
                </c:pt>
                <c:pt idx="4">
                  <c:v>Feb-16</c:v>
                </c:pt>
                <c:pt idx="5">
                  <c:v>Mar-16</c:v>
                </c:pt>
              </c:strCache>
            </c:strRef>
          </c:cat>
          <c:val>
            <c:numRef>
              <c:f>'[March_2016_Website_Reports.xlsx]Web Visits'!$C$13:$H$13</c:f>
              <c:numCache>
                <c:formatCode>General</c:formatCode>
                <c:ptCount val="6"/>
                <c:pt idx="0">
                  <c:v>1383</c:v>
                </c:pt>
                <c:pt idx="1">
                  <c:v>1410</c:v>
                </c:pt>
                <c:pt idx="2">
                  <c:v>1010</c:v>
                </c:pt>
                <c:pt idx="3">
                  <c:v>1822</c:v>
                </c:pt>
                <c:pt idx="4">
                  <c:v>1424</c:v>
                </c:pt>
                <c:pt idx="5">
                  <c:v>1816</c:v>
                </c:pt>
              </c:numCache>
            </c:numRef>
          </c:val>
        </c:ser>
        <c:ser>
          <c:idx val="1"/>
          <c:order val="1"/>
          <c:tx>
            <c:strRef>
              <c:f>'[March_2016_Website_Reports.xlsx]Web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'[March_2016_Website_Reports.xlsx]Web Visits'!$C$12:$H$12</c:f>
              <c:strCache>
                <c:ptCount val="6"/>
                <c:pt idx="0">
                  <c:v>Oct-15</c:v>
                </c:pt>
                <c:pt idx="1">
                  <c:v>Nov-15</c:v>
                </c:pt>
                <c:pt idx="2">
                  <c:v>Dec-15</c:v>
                </c:pt>
                <c:pt idx="3">
                  <c:v>Jan-16</c:v>
                </c:pt>
                <c:pt idx="4">
                  <c:v>Feb-16</c:v>
                </c:pt>
                <c:pt idx="5">
                  <c:v>Mar-16</c:v>
                </c:pt>
              </c:strCache>
            </c:strRef>
          </c:cat>
          <c:val>
            <c:numRef>
              <c:f>'[March_2016_Website_Reports.xlsx]Web Visits'!$C$14:$H$14</c:f>
              <c:numCache>
                <c:formatCode>General</c:formatCode>
                <c:ptCount val="6"/>
                <c:pt idx="0">
                  <c:v>2850</c:v>
                </c:pt>
                <c:pt idx="1">
                  <c:v>2708</c:v>
                </c:pt>
                <c:pt idx="2">
                  <c:v>1959</c:v>
                </c:pt>
                <c:pt idx="3">
                  <c:v>3111</c:v>
                </c:pt>
                <c:pt idx="4">
                  <c:v>2709</c:v>
                </c:pt>
                <c:pt idx="5">
                  <c:v>3365</c:v>
                </c:pt>
              </c:numCache>
            </c:numRef>
          </c:val>
        </c:ser>
        <c:ser>
          <c:idx val="3"/>
          <c:order val="2"/>
          <c:tx>
            <c:strRef>
              <c:f>'[March_2016_Website_Reports.xlsx]Web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strRef>
              <c:f>'[March_2016_Website_Reports.xlsx]Web Visits'!$C$12:$H$12</c:f>
              <c:strCache>
                <c:ptCount val="6"/>
                <c:pt idx="0">
                  <c:v>Oct-15</c:v>
                </c:pt>
                <c:pt idx="1">
                  <c:v>Nov-15</c:v>
                </c:pt>
                <c:pt idx="2">
                  <c:v>Dec-15</c:v>
                </c:pt>
                <c:pt idx="3">
                  <c:v>Jan-16</c:v>
                </c:pt>
                <c:pt idx="4">
                  <c:v>Feb-16</c:v>
                </c:pt>
                <c:pt idx="5">
                  <c:v>Mar-16</c:v>
                </c:pt>
              </c:strCache>
            </c:strRef>
          </c:cat>
          <c:val>
            <c:numRef>
              <c:f>'[March_2016_Website_Reports.xlsx]Web Visits'!$C$15:$H$15</c:f>
              <c:numCache>
                <c:formatCode>General</c:formatCode>
                <c:ptCount val="6"/>
                <c:pt idx="0">
                  <c:v>1854</c:v>
                </c:pt>
                <c:pt idx="1">
                  <c:v>1504</c:v>
                </c:pt>
                <c:pt idx="2">
                  <c:v>1046</c:v>
                </c:pt>
                <c:pt idx="3">
                  <c:v>1612</c:v>
                </c:pt>
                <c:pt idx="4">
                  <c:v>1713</c:v>
                </c:pt>
                <c:pt idx="5">
                  <c:v>1978</c:v>
                </c:pt>
              </c:numCache>
            </c:numRef>
          </c:val>
        </c:ser>
        <c:ser>
          <c:idx val="4"/>
          <c:order val="3"/>
          <c:tx>
            <c:strRef>
              <c:f>'[March_2016_Website_Reports.xlsx]Web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strRef>
              <c:f>'[March_2016_Website_Reports.xlsx]Web Visits'!$C$12:$H$12</c:f>
              <c:strCache>
                <c:ptCount val="6"/>
                <c:pt idx="0">
                  <c:v>Oct-15</c:v>
                </c:pt>
                <c:pt idx="1">
                  <c:v>Nov-15</c:v>
                </c:pt>
                <c:pt idx="2">
                  <c:v>Dec-15</c:v>
                </c:pt>
                <c:pt idx="3">
                  <c:v>Jan-16</c:v>
                </c:pt>
                <c:pt idx="4">
                  <c:v>Feb-16</c:v>
                </c:pt>
                <c:pt idx="5">
                  <c:v>Mar-16</c:v>
                </c:pt>
              </c:strCache>
            </c:strRef>
          </c:cat>
          <c:val>
            <c:numRef>
              <c:f>'[March_2016_Website_Reports.xlsx]Web Visits'!$C$16:$H$16</c:f>
              <c:numCache>
                <c:formatCode>General</c:formatCode>
                <c:ptCount val="6"/>
                <c:pt idx="0">
                  <c:v>630</c:v>
                </c:pt>
                <c:pt idx="1">
                  <c:v>703</c:v>
                </c:pt>
                <c:pt idx="2">
                  <c:v>514</c:v>
                </c:pt>
                <c:pt idx="3">
                  <c:v>460</c:v>
                </c:pt>
                <c:pt idx="4">
                  <c:v>552</c:v>
                </c:pt>
                <c:pt idx="5">
                  <c:v>626</c:v>
                </c:pt>
              </c:numCache>
            </c:numRef>
          </c:val>
        </c:ser>
        <c:ser>
          <c:idx val="6"/>
          <c:order val="4"/>
          <c:tx>
            <c:strRef>
              <c:f>'[March_2016_Website_Reports.xlsx]Web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strRef>
              <c:f>'[March_2016_Website_Reports.xlsx]Web Visits'!$C$12:$H$12</c:f>
              <c:strCache>
                <c:ptCount val="6"/>
                <c:pt idx="0">
                  <c:v>Oct-15</c:v>
                </c:pt>
                <c:pt idx="1">
                  <c:v>Nov-15</c:v>
                </c:pt>
                <c:pt idx="2">
                  <c:v>Dec-15</c:v>
                </c:pt>
                <c:pt idx="3">
                  <c:v>Jan-16</c:v>
                </c:pt>
                <c:pt idx="4">
                  <c:v>Feb-16</c:v>
                </c:pt>
                <c:pt idx="5">
                  <c:v>Mar-16</c:v>
                </c:pt>
              </c:strCache>
            </c:strRef>
          </c:cat>
          <c:val>
            <c:numRef>
              <c:f>'[March_2016_Website_Reports.xlsx]Web Visits'!$C$17:$H$17</c:f>
              <c:numCache>
                <c:formatCode>General</c:formatCode>
                <c:ptCount val="6"/>
                <c:pt idx="0">
                  <c:v>1336</c:v>
                </c:pt>
                <c:pt idx="1">
                  <c:v>1016</c:v>
                </c:pt>
                <c:pt idx="2">
                  <c:v>921</c:v>
                </c:pt>
                <c:pt idx="3">
                  <c:v>973</c:v>
                </c:pt>
                <c:pt idx="4">
                  <c:v>1135</c:v>
                </c:pt>
                <c:pt idx="5">
                  <c:v>1044</c:v>
                </c:pt>
              </c:numCache>
            </c:numRef>
          </c:val>
        </c:ser>
        <c:ser>
          <c:idx val="5"/>
          <c:order val="5"/>
          <c:tx>
            <c:strRef>
              <c:f>'[March_2016_Website_Reports.xlsx]Web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strRef>
              <c:f>'[March_2016_Website_Reports.xlsx]Web Visits'!$C$12:$H$12</c:f>
              <c:strCache>
                <c:ptCount val="6"/>
                <c:pt idx="0">
                  <c:v>Oct-15</c:v>
                </c:pt>
                <c:pt idx="1">
                  <c:v>Nov-15</c:v>
                </c:pt>
                <c:pt idx="2">
                  <c:v>Dec-15</c:v>
                </c:pt>
                <c:pt idx="3">
                  <c:v>Jan-16</c:v>
                </c:pt>
                <c:pt idx="4">
                  <c:v>Feb-16</c:v>
                </c:pt>
                <c:pt idx="5">
                  <c:v>Mar-16</c:v>
                </c:pt>
              </c:strCache>
            </c:strRef>
          </c:cat>
          <c:val>
            <c:numRef>
              <c:f>'[March_2016_Website_Reports.xlsx]Web Visits'!$C$18:$H$18</c:f>
              <c:numCache>
                <c:formatCode>General</c:formatCode>
                <c:ptCount val="6"/>
                <c:pt idx="0">
                  <c:v>1241</c:v>
                </c:pt>
                <c:pt idx="1">
                  <c:v>1257</c:v>
                </c:pt>
                <c:pt idx="2">
                  <c:v>773</c:v>
                </c:pt>
                <c:pt idx="3">
                  <c:v>973</c:v>
                </c:pt>
                <c:pt idx="4">
                  <c:v>1099</c:v>
                </c:pt>
                <c:pt idx="5">
                  <c:v>1039</c:v>
                </c:pt>
              </c:numCache>
            </c:numRef>
          </c:val>
        </c:ser>
        <c:ser>
          <c:idx val="2"/>
          <c:order val="6"/>
          <c:tx>
            <c:strRef>
              <c:f>'[March_2016_Website_Reports.xlsx]Web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strRef>
              <c:f>'[March_2016_Website_Reports.xlsx]Web Visits'!$C$12:$H$12</c:f>
              <c:strCache>
                <c:ptCount val="6"/>
                <c:pt idx="0">
                  <c:v>Oct-15</c:v>
                </c:pt>
                <c:pt idx="1">
                  <c:v>Nov-15</c:v>
                </c:pt>
                <c:pt idx="2">
                  <c:v>Dec-15</c:v>
                </c:pt>
                <c:pt idx="3">
                  <c:v>Jan-16</c:v>
                </c:pt>
                <c:pt idx="4">
                  <c:v>Feb-16</c:v>
                </c:pt>
                <c:pt idx="5">
                  <c:v>Mar-16</c:v>
                </c:pt>
              </c:strCache>
            </c:strRef>
          </c:cat>
          <c:val>
            <c:numRef>
              <c:f>'[March_2016_Website_Reports.xlsx]Web Visits'!$C$19:$H$19</c:f>
              <c:numCache>
                <c:formatCode>General</c:formatCode>
                <c:ptCount val="6"/>
                <c:pt idx="0">
                  <c:v>161</c:v>
                </c:pt>
                <c:pt idx="1">
                  <c:v>163</c:v>
                </c:pt>
                <c:pt idx="2">
                  <c:v>151</c:v>
                </c:pt>
                <c:pt idx="3">
                  <c:v>168</c:v>
                </c:pt>
                <c:pt idx="4">
                  <c:v>104</c:v>
                </c:pt>
                <c:pt idx="5">
                  <c:v>151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195712"/>
        <c:axId val="35060480"/>
      </c:barChart>
      <c:dateAx>
        <c:axId val="46195712"/>
        <c:scaling>
          <c:orientation val="minMax"/>
        </c:scaling>
        <c:delete val="0"/>
        <c:axPos val="b"/>
        <c:numFmt formatCode="mmm\-yy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60480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506048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8.6226657318863836E-2"/>
              <c:y val="0.2349684748068125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1957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0.19108</cdr:x>
      <cdr:y>0.0505</cdr:y>
    </cdr:from>
    <cdr:to>
      <cdr:x>0.79822</cdr:x>
      <cdr:y>0.15174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143000" y="228600"/>
          <a:ext cx="3631729" cy="4583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 dirty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 dirty="0"/>
            <a:t>10 Most Viewed Pages - </a:t>
          </a:r>
          <a:r>
            <a:rPr lang="en-US" sz="1100" b="1" i="0" baseline="0" dirty="0">
              <a:effectLst/>
            </a:rPr>
            <a:t>March </a:t>
          </a:r>
          <a:r>
            <a:rPr lang="en-US" dirty="0">
              <a:effectLst/>
            </a:rPr>
            <a:t>2016</a:t>
          </a:r>
        </a:p>
        <a:p xmlns:a="http://schemas.openxmlformats.org/drawingml/2006/main">
          <a:pPr algn="ctr"/>
          <a:endParaRPr lang="en-US" sz="1100" b="1" i="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0.09771</cdr:x>
      <cdr:y>0.03646</cdr:y>
    </cdr:from>
    <cdr:to>
      <cdr:x>0.17604</cdr:x>
      <cdr:y>0.12484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7689" y="132135"/>
          <a:ext cx="439107" cy="320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0.0899</cdr:x>
      <cdr:y>0.22479</cdr:y>
    </cdr:from>
    <cdr:to>
      <cdr:x>0.19695</cdr:x>
      <cdr:y>0.30419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9819" y="950654"/>
          <a:ext cx="583240" cy="33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0.22203</cdr:x>
      <cdr:y>0.33108</cdr:y>
    </cdr:from>
    <cdr:to>
      <cdr:x>0.46154</cdr:x>
      <cdr:y>0.42342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09674" y="1400176"/>
          <a:ext cx="1304925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0.31875</cdr:x>
      <cdr:y>0.48423</cdr:y>
    </cdr:from>
    <cdr:to>
      <cdr:x>0.4411</cdr:x>
      <cdr:y>0.5518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36646" y="2047876"/>
          <a:ext cx="666599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0.42984</cdr:x>
      <cdr:y>0.66216</cdr:y>
    </cdr:from>
    <cdr:to>
      <cdr:x>0.54879</cdr:x>
      <cdr:y>0.76802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41897" y="2800350"/>
          <a:ext cx="648076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0.54021</cdr:x>
      <cdr:y>0.69369</cdr:y>
    </cdr:from>
    <cdr:to>
      <cdr:x>0.69755</cdr:x>
      <cdr:y>0.78827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943224" y="2933701"/>
          <a:ext cx="857249" cy="399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0.67832</cdr:x>
      <cdr:y>0.72128</cdr:y>
    </cdr:from>
    <cdr:to>
      <cdr:x>0.81818</cdr:x>
      <cdr:y>0.78435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695699" y="3050366"/>
          <a:ext cx="762000" cy="266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0.15035</cdr:x>
      <cdr:y>0.84459</cdr:y>
    </cdr:from>
    <cdr:to>
      <cdr:x>0.23832</cdr:x>
      <cdr:y>0.90561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819149" y="3571877"/>
          <a:ext cx="479290" cy="258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0.26049</cdr:x>
      <cdr:y>0.84234</cdr:y>
    </cdr:from>
    <cdr:to>
      <cdr:x>0.35259</cdr:x>
      <cdr:y>0.91327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419224" y="3562352"/>
          <a:ext cx="501792" cy="299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0.39336</cdr:x>
      <cdr:y>0.84009</cdr:y>
    </cdr:from>
    <cdr:to>
      <cdr:x>0.50874</cdr:x>
      <cdr:y>0.90388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143147" y="3552839"/>
          <a:ext cx="628625" cy="26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0.4965</cdr:x>
      <cdr:y>0.84009</cdr:y>
    </cdr:from>
    <cdr:to>
      <cdr:x>0.58916</cdr:x>
      <cdr:y>0.91327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705099" y="3552826"/>
          <a:ext cx="504824" cy="309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0.60489</cdr:x>
      <cdr:y>0.84795</cdr:y>
    </cdr:from>
    <cdr:to>
      <cdr:x>0.68602</cdr:x>
      <cdr:y>0.90577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295649" y="3586066"/>
          <a:ext cx="441994" cy="244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0.73252</cdr:x>
      <cdr:y>0.84512</cdr:y>
    </cdr:from>
    <cdr:to>
      <cdr:x>0.8514</cdr:x>
      <cdr:y>0.90315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3990974" y="3574098"/>
          <a:ext cx="647699" cy="24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0.26547</cdr:x>
      <cdr:y>0.08154</cdr:y>
    </cdr:from>
    <cdr:to>
      <cdr:x>0.72476</cdr:x>
      <cdr:y>0.17811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552575" y="361949"/>
          <a:ext cx="2686050" cy="4286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>
              <a:latin typeface="Arial" panose="020B0604020202020204" pitchFamily="34" charset="0"/>
              <a:cs typeface="Arial" panose="020B0604020202020204" pitchFamily="34" charset="0"/>
            </a:rPr>
            <a:t>TSP</a:t>
          </a:r>
          <a:r>
            <a:rPr lang="en-US" sz="1400" b="1" baseline="0">
              <a:latin typeface="Arial" panose="020B0604020202020204" pitchFamily="34" charset="0"/>
              <a:cs typeface="Arial" panose="020B0604020202020204" pitchFamily="34" charset="0"/>
            </a:rPr>
            <a:t> Mobile App Stats</a:t>
          </a:r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29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9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>For </a:t>
            </a:r>
            <a:r>
              <a:rPr lang="en-US" sz="3600" dirty="0" smtClean="0">
                <a:latin typeface="Bombardier" charset="0"/>
              </a:rPr>
              <a:t>March 2016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March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2402263"/>
              </p:ext>
            </p:extLst>
          </p:nvPr>
        </p:nvGraphicFramePr>
        <p:xfrm>
          <a:off x="2667000" y="1676400"/>
          <a:ext cx="63246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March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237126"/>
              </p:ext>
            </p:extLst>
          </p:nvPr>
        </p:nvGraphicFramePr>
        <p:xfrm>
          <a:off x="2749826" y="1981200"/>
          <a:ext cx="61722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March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5204439"/>
              </p:ext>
            </p:extLst>
          </p:nvPr>
        </p:nvGraphicFramePr>
        <p:xfrm>
          <a:off x="2819400" y="1600200"/>
          <a:ext cx="60198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March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5792587"/>
              </p:ext>
            </p:extLst>
          </p:nvPr>
        </p:nvGraphicFramePr>
        <p:xfrm>
          <a:off x="2667000" y="1905000"/>
          <a:ext cx="63246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March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6520378"/>
              </p:ext>
            </p:extLst>
          </p:nvPr>
        </p:nvGraphicFramePr>
        <p:xfrm>
          <a:off x="2667000" y="1752600"/>
          <a:ext cx="6248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     </a:t>
            </a:r>
            <a:r>
              <a:rPr lang="en-US" sz="2800" dirty="0" smtClean="0">
                <a:latin typeface="Impact" pitchFamily="34" charset="0"/>
              </a:rPr>
              <a:t>March 2016</a:t>
            </a:r>
            <a:r>
              <a:rPr lang="en-US" dirty="0">
                <a:latin typeface="Impact" pitchFamily="34" charset="0"/>
              </a:rPr>
              <a:t/>
            </a:r>
            <a:br>
              <a:rPr lang="en-US" dirty="0">
                <a:latin typeface="Impact" pitchFamily="34" charset="0"/>
              </a:rPr>
            </a:b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3123985"/>
              </p:ext>
            </p:extLst>
          </p:nvPr>
        </p:nvGraphicFramePr>
        <p:xfrm>
          <a:off x="2819400" y="1676400"/>
          <a:ext cx="6096001" cy="4582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March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4673924"/>
              </p:ext>
            </p:extLst>
          </p:nvPr>
        </p:nvGraphicFramePr>
        <p:xfrm>
          <a:off x="2688431" y="1600200"/>
          <a:ext cx="6379369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   </a:t>
            </a:r>
            <a:r>
              <a:rPr lang="en-US" sz="2800" dirty="0" smtClean="0">
                <a:latin typeface="Impact" pitchFamily="34" charset="0"/>
              </a:rPr>
              <a:t>March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8264008"/>
              </p:ext>
            </p:extLst>
          </p:nvPr>
        </p:nvGraphicFramePr>
        <p:xfrm>
          <a:off x="2633870" y="1524000"/>
          <a:ext cx="6477000" cy="45827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5583834"/>
              </p:ext>
            </p:extLst>
          </p:nvPr>
        </p:nvGraphicFramePr>
        <p:xfrm>
          <a:off x="2819400" y="1524000"/>
          <a:ext cx="59436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5871273"/>
              </p:ext>
            </p:extLst>
          </p:nvPr>
        </p:nvGraphicFramePr>
        <p:xfrm>
          <a:off x="2819400" y="1905000"/>
          <a:ext cx="6096000" cy="41770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5085971"/>
              </p:ext>
            </p:extLst>
          </p:nvPr>
        </p:nvGraphicFramePr>
        <p:xfrm>
          <a:off x="2819400" y="1600200"/>
          <a:ext cx="5981700" cy="4527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3265272"/>
              </p:ext>
            </p:extLst>
          </p:nvPr>
        </p:nvGraphicFramePr>
        <p:xfrm>
          <a:off x="2743200" y="1600200"/>
          <a:ext cx="6095999" cy="4471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>
                <a:latin typeface="Impact" pitchFamily="34" charset="0"/>
              </a:rPr>
              <a:t>March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6745099"/>
              </p:ext>
            </p:extLst>
          </p:nvPr>
        </p:nvGraphicFramePr>
        <p:xfrm>
          <a:off x="3200400" y="1905000"/>
          <a:ext cx="5448300" cy="4229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51371"/>
              </p:ext>
            </p:extLst>
          </p:nvPr>
        </p:nvGraphicFramePr>
        <p:xfrm>
          <a:off x="3048000" y="1828800"/>
          <a:ext cx="5943600" cy="4103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5039618"/>
              </p:ext>
            </p:extLst>
          </p:nvPr>
        </p:nvGraphicFramePr>
        <p:xfrm>
          <a:off x="2895600" y="1828800"/>
          <a:ext cx="5692189" cy="4027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1919479"/>
              </p:ext>
            </p:extLst>
          </p:nvPr>
        </p:nvGraphicFramePr>
        <p:xfrm>
          <a:off x="2895600" y="1828800"/>
          <a:ext cx="5920789" cy="4331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4297378"/>
              </p:ext>
            </p:extLst>
          </p:nvPr>
        </p:nvGraphicFramePr>
        <p:xfrm>
          <a:off x="3124200" y="2057400"/>
          <a:ext cx="5562600" cy="4125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0518153"/>
              </p:ext>
            </p:extLst>
          </p:nvPr>
        </p:nvGraphicFramePr>
        <p:xfrm>
          <a:off x="3200400" y="1981200"/>
          <a:ext cx="5539789" cy="41470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27692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2888073"/>
              </p:ext>
            </p:extLst>
          </p:nvPr>
        </p:nvGraphicFramePr>
        <p:xfrm>
          <a:off x="2895600" y="1981200"/>
          <a:ext cx="5844589" cy="4223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535902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/>
              <a:t>March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1088857"/>
              </p:ext>
            </p:extLst>
          </p:nvPr>
        </p:nvGraphicFramePr>
        <p:xfrm>
          <a:off x="2971800" y="1828800"/>
          <a:ext cx="57912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82644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2016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8786081"/>
              </p:ext>
            </p:extLst>
          </p:nvPr>
        </p:nvGraphicFramePr>
        <p:xfrm>
          <a:off x="2961861" y="1981200"/>
          <a:ext cx="5648739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2171817"/>
              </p:ext>
            </p:extLst>
          </p:nvPr>
        </p:nvGraphicFramePr>
        <p:xfrm>
          <a:off x="2971800" y="1905000"/>
          <a:ext cx="59436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821547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4052399"/>
              </p:ext>
            </p:extLst>
          </p:nvPr>
        </p:nvGraphicFramePr>
        <p:xfrm>
          <a:off x="2971800" y="1981200"/>
          <a:ext cx="5692189" cy="4222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225282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8133289"/>
              </p:ext>
            </p:extLst>
          </p:nvPr>
        </p:nvGraphicFramePr>
        <p:xfrm>
          <a:off x="3200400" y="1828800"/>
          <a:ext cx="56388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969109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272896"/>
              </p:ext>
            </p:extLst>
          </p:nvPr>
        </p:nvGraphicFramePr>
        <p:xfrm>
          <a:off x="3048000" y="1981200"/>
          <a:ext cx="5768389" cy="3874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59249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3135624"/>
              </p:ext>
            </p:extLst>
          </p:nvPr>
        </p:nvGraphicFramePr>
        <p:xfrm>
          <a:off x="2667000" y="1828800"/>
          <a:ext cx="6365422" cy="4346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540946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65414"/>
              </p:ext>
            </p:extLst>
          </p:nvPr>
        </p:nvGraphicFramePr>
        <p:xfrm>
          <a:off x="2819400" y="1676400"/>
          <a:ext cx="60198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475686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2582127"/>
              </p:ext>
            </p:extLst>
          </p:nvPr>
        </p:nvGraphicFramePr>
        <p:xfrm>
          <a:off x="2667000" y="1828800"/>
          <a:ext cx="61722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945491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3352642"/>
              </p:ext>
            </p:extLst>
          </p:nvPr>
        </p:nvGraphicFramePr>
        <p:xfrm>
          <a:off x="2743200" y="1905000"/>
          <a:ext cx="63246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376579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1452584"/>
              </p:ext>
            </p:extLst>
          </p:nvPr>
        </p:nvGraphicFramePr>
        <p:xfrm>
          <a:off x="2590800" y="1981200"/>
          <a:ext cx="64008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451130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March 2016</a:t>
            </a:r>
            <a:endParaRPr lang="en-US" sz="28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922761"/>
              </p:ext>
            </p:extLst>
          </p:nvPr>
        </p:nvGraphicFramePr>
        <p:xfrm>
          <a:off x="2895600" y="2209800"/>
          <a:ext cx="5862638" cy="3743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2016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7587252"/>
              </p:ext>
            </p:extLst>
          </p:nvPr>
        </p:nvGraphicFramePr>
        <p:xfrm>
          <a:off x="2743200" y="2007394"/>
          <a:ext cx="6105525" cy="3986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March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4748182"/>
              </p:ext>
            </p:extLst>
          </p:nvPr>
        </p:nvGraphicFramePr>
        <p:xfrm>
          <a:off x="2971800" y="1981200"/>
          <a:ext cx="5900737" cy="408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0710424"/>
              </p:ext>
            </p:extLst>
          </p:nvPr>
        </p:nvGraphicFramePr>
        <p:xfrm>
          <a:off x="2895600" y="2286000"/>
          <a:ext cx="5442857" cy="3332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0747966"/>
              </p:ext>
            </p:extLst>
          </p:nvPr>
        </p:nvGraphicFramePr>
        <p:xfrm>
          <a:off x="2971800" y="2209800"/>
          <a:ext cx="58674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0043620"/>
              </p:ext>
            </p:extLst>
          </p:nvPr>
        </p:nvGraphicFramePr>
        <p:xfrm>
          <a:off x="2833687" y="1981200"/>
          <a:ext cx="5929313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5090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490166"/>
              </p:ext>
            </p:extLst>
          </p:nvPr>
        </p:nvGraphicFramePr>
        <p:xfrm>
          <a:off x="2895600" y="2286000"/>
          <a:ext cx="6052929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61305</TotalTime>
  <Words>756</Words>
  <Application>Microsoft Office PowerPoint</Application>
  <PresentationFormat>On-screen Show (4:3)</PresentationFormat>
  <Paragraphs>223</Paragraphs>
  <Slides>40</Slides>
  <Notes>31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March 2016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     March 2016 </vt:lpstr>
      <vt:lpstr>PowerPoint Presentation</vt:lpstr>
      <vt:lpstr>USCAUXILIARYSERVICESIT Website Reports    March 2016  </vt:lpstr>
      <vt:lpstr>USCAUXILIARYSERVICESIT Website Reports March 2016  </vt:lpstr>
      <vt:lpstr>USCAUXILIARYSERVICESIT Website Reports March 2016  </vt:lpstr>
      <vt:lpstr>USCAUXILIARYSERVICESIT Website Reports March 2016  </vt:lpstr>
      <vt:lpstr>USCAUXILIARYSERVICESIT Website Reports March 2016  </vt:lpstr>
      <vt:lpstr>USCAUXILIARYSERVICESIT Website Reports March 2016  </vt:lpstr>
      <vt:lpstr>USCAUXILIARYSERVICESIT Email Campaign Reports March 2016  </vt:lpstr>
      <vt:lpstr>USCAUXILIARYSERVICESIT Email Campaign Reports March 2016  </vt:lpstr>
      <vt:lpstr>USCAUXILIARYSERVICESIT Email Campaign Reports March 2016  </vt:lpstr>
      <vt:lpstr>USCAUXILIARYSERVICESIT Email Campaign Reports March 2016  </vt:lpstr>
      <vt:lpstr>USCAUXILIARYSERVICESIT Email Campaign Reports March 2016  </vt:lpstr>
      <vt:lpstr>USCAUXILIARYSERVICESIT Email Campaign Reports March 2016  </vt:lpstr>
      <vt:lpstr>USCAUXILIARYSERVICESIT Email Campaign Reports March 2016  </vt:lpstr>
      <vt:lpstr>USCAUXILIARYSERVICESIT Email Campaign Reports March 2016  </vt:lpstr>
      <vt:lpstr>USCAUXILIARYSERVICESIT Email Campaign Reports March 2016  </vt:lpstr>
      <vt:lpstr>USCAUXILIARYSERVICESIT Email Campaign Reports March 2016  </vt:lpstr>
      <vt:lpstr>USCAUXILIARYSERVICESIT Email Campaign Reports March 2016  </vt:lpstr>
      <vt:lpstr>USCAUXILIARYSERVICESIT Email Campaign Reports March 2016  </vt:lpstr>
      <vt:lpstr>USCAUXILIARYSERVICESIT Email Campaign Reports March 2016  </vt:lpstr>
      <vt:lpstr>USCAUXILIARYSERVICESIT Email Campaign Reports March 2016  </vt:lpstr>
      <vt:lpstr>USCAUXILIARYSERVICESIT Email Campaign Reports March 2016  </vt:lpstr>
      <vt:lpstr>USCAUXILIARYSERVICESIT Email Campaign Reports March 2016  </vt:lpstr>
      <vt:lpstr>USCAUXILIARYSERVICESIT Customer Satisfaction Report March 2016</vt:lpstr>
      <vt:lpstr>Thank You !!</vt:lpstr>
    </vt:vector>
  </TitlesOfParts>
  <Company>University of Southern California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Surabhi Kakolu</dc:creator>
  <cp:lastModifiedBy>Surabhi Kakolu</cp:lastModifiedBy>
  <cp:revision>1190</cp:revision>
  <dcterms:created xsi:type="dcterms:W3CDTF">2005-12-19T17:55:46Z</dcterms:created>
  <dcterms:modified xsi:type="dcterms:W3CDTF">2016-04-07T20:04:36Z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