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drawings/drawing1.xml" ContentType="application/vnd.openxmlformats-officedocument.drawingml.chartshapes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3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ppt/notesSlides/notesSlide28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78" r:id="rId9"/>
    <p:sldId id="381" r:id="rId10"/>
    <p:sldId id="284" r:id="rId11"/>
    <p:sldId id="286" r:id="rId12"/>
    <p:sldId id="314" r:id="rId13"/>
    <p:sldId id="304" r:id="rId14"/>
    <p:sldId id="371" r:id="rId15"/>
    <p:sldId id="407" r:id="rId16"/>
    <p:sldId id="288" r:id="rId17"/>
    <p:sldId id="344" r:id="rId18"/>
    <p:sldId id="343" r:id="rId19"/>
    <p:sldId id="359" r:id="rId20"/>
    <p:sldId id="373" r:id="rId21"/>
    <p:sldId id="372" r:id="rId22"/>
    <p:sldId id="336" r:id="rId23"/>
    <p:sldId id="408" r:id="rId24"/>
    <p:sldId id="409" r:id="rId25"/>
    <p:sldId id="410" r:id="rId26"/>
    <p:sldId id="411" r:id="rId27"/>
    <p:sldId id="412" r:id="rId28"/>
    <p:sldId id="413" r:id="rId29"/>
    <p:sldId id="414" r:id="rId30"/>
    <p:sldId id="415" r:id="rId31"/>
    <p:sldId id="416" r:id="rId32"/>
    <p:sldId id="417" r:id="rId33"/>
    <p:sldId id="418" r:id="rId34"/>
    <p:sldId id="419" r:id="rId35"/>
    <p:sldId id="423" r:id="rId36"/>
    <p:sldId id="401" r:id="rId37"/>
    <p:sldId id="397" r:id="rId38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5" autoAdjust="0"/>
    <p:restoredTop sz="94660" autoAdjust="0"/>
  </p:normalViewPr>
  <p:slideViewPr>
    <p:cSldViewPr>
      <p:cViewPr varScale="1">
        <p:scale>
          <a:sx n="77" d="100"/>
          <a:sy n="77" d="100"/>
        </p:scale>
        <p:origin x="-14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Service_Desk_Repo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6\May%202016%20Ops%20Report\May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Service_Desk_Report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May%202016%20Ops%20Report\May_2016_TSP%20stat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Service_Desk_Report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Customer%20Satisfaction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Aging_Repor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May%202016%20Ops%20Report\May_2016%20Closed%20Web%20Ticke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May%202016%20Ops%20Report\May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Counts'!$B$26:$G$26</c:f>
              <c:numCache>
                <c:formatCode>mmm\-yy</c:formatCode>
                <c:ptCount val="6"/>
                <c:pt idx="0">
                  <c:v>42353</c:v>
                </c:pt>
                <c:pt idx="1">
                  <c:v>42384</c:v>
                </c:pt>
                <c:pt idx="2">
                  <c:v>42415</c:v>
                </c:pt>
                <c:pt idx="3">
                  <c:v>42444</c:v>
                </c:pt>
                <c:pt idx="4">
                  <c:v>42475</c:v>
                </c:pt>
                <c:pt idx="5">
                  <c:v>42505</c:v>
                </c:pt>
              </c:numCache>
            </c:numRef>
          </c:cat>
          <c:val>
            <c:numRef>
              <c:f>'Issue Counts'!$B$27:$G$27</c:f>
              <c:numCache>
                <c:formatCode>0</c:formatCode>
                <c:ptCount val="6"/>
                <c:pt idx="0">
                  <c:v>435</c:v>
                </c:pt>
                <c:pt idx="1">
                  <c:v>713</c:v>
                </c:pt>
                <c:pt idx="2">
                  <c:v>790</c:v>
                </c:pt>
                <c:pt idx="3">
                  <c:v>927</c:v>
                </c:pt>
                <c:pt idx="4">
                  <c:v>881</c:v>
                </c:pt>
                <c:pt idx="5">
                  <c:v>886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481024"/>
        <c:axId val="44792000"/>
      </c:barChart>
      <c:dateAx>
        <c:axId val="92481024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4792000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479200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2481024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Visits'!$C$25:$H$25</c:f>
              <c:numCache>
                <c:formatCode>#,##0</c:formatCode>
                <c:ptCount val="6"/>
                <c:pt idx="0">
                  <c:v>88</c:v>
                </c:pt>
                <c:pt idx="1">
                  <c:v>104</c:v>
                </c:pt>
                <c:pt idx="2">
                  <c:v>102</c:v>
                </c:pt>
                <c:pt idx="3">
                  <c:v>119</c:v>
                </c:pt>
                <c:pt idx="4" formatCode="General">
                  <c:v>206</c:v>
                </c:pt>
                <c:pt idx="5">
                  <c:v>143</c:v>
                </c:pt>
              </c:numCache>
            </c:numRef>
          </c:val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Visits'!$C$26:$H$26</c:f>
              <c:numCache>
                <c:formatCode>#,##0</c:formatCode>
                <c:ptCount val="6"/>
                <c:pt idx="0">
                  <c:v>604</c:v>
                </c:pt>
                <c:pt idx="1">
                  <c:v>438</c:v>
                </c:pt>
                <c:pt idx="2">
                  <c:v>324</c:v>
                </c:pt>
                <c:pt idx="3">
                  <c:v>278</c:v>
                </c:pt>
                <c:pt idx="4" formatCode="General">
                  <c:v>316</c:v>
                </c:pt>
                <c:pt idx="5">
                  <c:v>280</c:v>
                </c:pt>
              </c:numCache>
            </c:numRef>
          </c:val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Visits'!$C$27:$H$27</c:f>
              <c:numCache>
                <c:formatCode>#,##0</c:formatCode>
                <c:ptCount val="6"/>
                <c:pt idx="0">
                  <c:v>62</c:v>
                </c:pt>
                <c:pt idx="1">
                  <c:v>77</c:v>
                </c:pt>
                <c:pt idx="2">
                  <c:v>81</c:v>
                </c:pt>
                <c:pt idx="3">
                  <c:v>68</c:v>
                </c:pt>
                <c:pt idx="4" formatCode="General">
                  <c:v>153</c:v>
                </c:pt>
                <c:pt idx="5">
                  <c:v>125</c:v>
                </c:pt>
              </c:numCache>
            </c:numRef>
          </c:val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356</c:v>
                </c:pt>
                <c:pt idx="1">
                  <c:v>578</c:v>
                </c:pt>
                <c:pt idx="2">
                  <c:v>465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Visits'!$C$29:$H$29</c:f>
              <c:numCache>
                <c:formatCode>#,##0</c:formatCode>
                <c:ptCount val="6"/>
                <c:pt idx="0">
                  <c:v>1086</c:v>
                </c:pt>
                <c:pt idx="1">
                  <c:v>1819</c:v>
                </c:pt>
                <c:pt idx="2">
                  <c:v>1122</c:v>
                </c:pt>
                <c:pt idx="3">
                  <c:v>1038</c:v>
                </c:pt>
                <c:pt idx="4" formatCode="General">
                  <c:v>498</c:v>
                </c:pt>
                <c:pt idx="5">
                  <c:v>1261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341248"/>
        <c:axId val="127298944"/>
      </c:barChart>
      <c:catAx>
        <c:axId val="8434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7298944"/>
        <c:crosses val="autoZero"/>
        <c:auto val="1"/>
        <c:lblAlgn val="ctr"/>
        <c:lblOffset val="100"/>
        <c:noMultiLvlLbl val="0"/>
      </c:catAx>
      <c:valAx>
        <c:axId val="1272989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4341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 dirty="0" smtClean="0">
                <a:effectLst/>
              </a:rPr>
              <a:t>May </a:t>
            </a:r>
            <a:r>
              <a:rPr lang="en-US" dirty="0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742</c:v>
                </c:pt>
                <c:pt idx="1">
                  <c:v>22851</c:v>
                </c:pt>
                <c:pt idx="2" formatCode="General">
                  <c:v>35113</c:v>
                </c:pt>
                <c:pt idx="3">
                  <c:v>18372</c:v>
                </c:pt>
                <c:pt idx="4">
                  <c:v>32462</c:v>
                </c:pt>
                <c:pt idx="5">
                  <c:v>0</c:v>
                </c:pt>
                <c:pt idx="6">
                  <c:v>15341</c:v>
                </c:pt>
              </c:numCache>
            </c:numRef>
          </c:val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310</c:v>
                </c:pt>
                <c:pt idx="1">
                  <c:v>3197</c:v>
                </c:pt>
                <c:pt idx="2">
                  <c:v>9614</c:v>
                </c:pt>
                <c:pt idx="3">
                  <c:v>2350</c:v>
                </c:pt>
                <c:pt idx="4">
                  <c:v>4867</c:v>
                </c:pt>
                <c:pt idx="5">
                  <c:v>0</c:v>
                </c:pt>
                <c:pt idx="6">
                  <c:v>1785</c:v>
                </c:pt>
              </c:numCache>
            </c:numRef>
          </c:val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91</c:v>
                </c:pt>
                <c:pt idx="1">
                  <c:v>7103</c:v>
                </c:pt>
                <c:pt idx="2">
                  <c:v>7001</c:v>
                </c:pt>
                <c:pt idx="3">
                  <c:v>2802</c:v>
                </c:pt>
                <c:pt idx="4">
                  <c:v>8543</c:v>
                </c:pt>
                <c:pt idx="5">
                  <c:v>0</c:v>
                </c:pt>
                <c:pt idx="6">
                  <c:v>3185</c:v>
                </c:pt>
              </c:numCache>
            </c:numRef>
          </c:val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0</c:v>
                </c:pt>
                <c:pt idx="1">
                  <c:v>4527</c:v>
                </c:pt>
                <c:pt idx="2">
                  <c:v>0</c:v>
                </c:pt>
                <c:pt idx="3">
                  <c:v>4</c:v>
                </c:pt>
                <c:pt idx="4">
                  <c:v>7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632320"/>
        <c:axId val="97784896"/>
      </c:barChart>
      <c:catAx>
        <c:axId val="10463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784896"/>
        <c:crosses val="autoZero"/>
        <c:auto val="1"/>
        <c:lblAlgn val="ctr"/>
        <c:lblOffset val="100"/>
        <c:noMultiLvlLbl val="0"/>
      </c:catAx>
      <c:valAx>
        <c:axId val="977848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46323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May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620</c:v>
                </c:pt>
                <c:pt idx="1">
                  <c:v>1132</c:v>
                </c:pt>
                <c:pt idx="2">
                  <c:v>730</c:v>
                </c:pt>
                <c:pt idx="3">
                  <c:v>0</c:v>
                </c:pt>
                <c:pt idx="4">
                  <c:v>292</c:v>
                </c:pt>
                <c:pt idx="5">
                  <c:v>313</c:v>
                </c:pt>
                <c:pt idx="6">
                  <c:v>414</c:v>
                </c:pt>
                <c:pt idx="7">
                  <c:v>1</c:v>
                </c:pt>
              </c:numCache>
            </c:numRef>
          </c:val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721</c:v>
                </c:pt>
                <c:pt idx="1">
                  <c:v>916</c:v>
                </c:pt>
                <c:pt idx="2">
                  <c:v>464</c:v>
                </c:pt>
                <c:pt idx="3">
                  <c:v>0</c:v>
                </c:pt>
                <c:pt idx="4">
                  <c:v>120</c:v>
                </c:pt>
                <c:pt idx="5">
                  <c:v>352</c:v>
                </c:pt>
                <c:pt idx="6">
                  <c:v>295</c:v>
                </c:pt>
                <c:pt idx="7">
                  <c:v>47</c:v>
                </c:pt>
              </c:numCache>
            </c:numRef>
          </c:val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115</c:v>
                </c:pt>
                <c:pt idx="1">
                  <c:v>204</c:v>
                </c:pt>
                <c:pt idx="2">
                  <c:v>126</c:v>
                </c:pt>
                <c:pt idx="3">
                  <c:v>0</c:v>
                </c:pt>
                <c:pt idx="4">
                  <c:v>66</c:v>
                </c:pt>
                <c:pt idx="5">
                  <c:v>42</c:v>
                </c:pt>
                <c:pt idx="6">
                  <c:v>53</c:v>
                </c:pt>
                <c:pt idx="7">
                  <c:v>26</c:v>
                </c:pt>
              </c:numCache>
            </c:numRef>
          </c:val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801728"/>
        <c:axId val="105734144"/>
      </c:barChart>
      <c:catAx>
        <c:axId val="10580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734144"/>
        <c:crosses val="autoZero"/>
        <c:auto val="1"/>
        <c:lblAlgn val="ctr"/>
        <c:lblOffset val="100"/>
        <c:noMultiLvlLbl val="0"/>
      </c:catAx>
      <c:valAx>
        <c:axId val="10573414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8017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May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68</c:v>
                </c:pt>
                <c:pt idx="1">
                  <c:v>93</c:v>
                </c:pt>
                <c:pt idx="2">
                  <c:v>0</c:v>
                </c:pt>
                <c:pt idx="3">
                  <c:v>58</c:v>
                </c:pt>
                <c:pt idx="4">
                  <c:v>76</c:v>
                </c:pt>
              </c:numCache>
            </c:numRef>
          </c:val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59</c:v>
                </c:pt>
                <c:pt idx="1">
                  <c:v>153</c:v>
                </c:pt>
                <c:pt idx="2">
                  <c:v>0</c:v>
                </c:pt>
                <c:pt idx="3">
                  <c:v>49</c:v>
                </c:pt>
                <c:pt idx="4">
                  <c:v>308</c:v>
                </c:pt>
              </c:numCache>
            </c:numRef>
          </c:val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16</c:v>
                </c:pt>
                <c:pt idx="1">
                  <c:v>30</c:v>
                </c:pt>
                <c:pt idx="2">
                  <c:v>0</c:v>
                </c:pt>
                <c:pt idx="3">
                  <c:v>18</c:v>
                </c:pt>
                <c:pt idx="4">
                  <c:v>877</c:v>
                </c:pt>
              </c:numCache>
            </c:numRef>
          </c:val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291712"/>
        <c:axId val="84200256"/>
      </c:barChart>
      <c:catAx>
        <c:axId val="3429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4200256"/>
        <c:crosses val="autoZero"/>
        <c:auto val="1"/>
        <c:lblAlgn val="ctr"/>
        <c:lblOffset val="100"/>
        <c:noMultiLvlLbl val="0"/>
      </c:catAx>
      <c:valAx>
        <c:axId val="8420025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42917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4.5138888888888888E-2</c:v>
                </c:pt>
                <c:pt idx="1">
                  <c:v>0.18333333333333335</c:v>
                </c:pt>
                <c:pt idx="2">
                  <c:v>0.27569444444444446</c:v>
                </c:pt>
                <c:pt idx="3">
                  <c:v>4.9999999999999996E-2</c:v>
                </c:pt>
                <c:pt idx="4">
                  <c:v>0.19097222222222221</c:v>
                </c:pt>
                <c:pt idx="5">
                  <c:v>0</c:v>
                </c:pt>
                <c:pt idx="6">
                  <c:v>6.7361111111111108E-2</c:v>
                </c:pt>
              </c:numCache>
            </c:numRef>
          </c:val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0.13958333333333334</c:v>
                </c:pt>
                <c:pt idx="2">
                  <c:v>0.34583333333333338</c:v>
                </c:pt>
                <c:pt idx="3">
                  <c:v>5.7638888888888885E-2</c:v>
                </c:pt>
                <c:pt idx="4">
                  <c:v>0.12152777777777778</c:v>
                </c:pt>
                <c:pt idx="5">
                  <c:v>0</c:v>
                </c:pt>
                <c:pt idx="6">
                  <c:v>5.9722222222222225E-2</c:v>
                </c:pt>
              </c:numCache>
            </c:numRef>
          </c:val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Feb-16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4.4444444444444446E-2</c:v>
                </c:pt>
                <c:pt idx="1">
                  <c:v>0.14166666666666666</c:v>
                </c:pt>
                <c:pt idx="2">
                  <c:v>0.32916666666666666</c:v>
                </c:pt>
                <c:pt idx="3">
                  <c:v>4.8611111111111112E-2</c:v>
                </c:pt>
                <c:pt idx="4">
                  <c:v>0.16597222222222222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Mar-16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0.19097222222222221</c:v>
                </c:pt>
                <c:pt idx="2">
                  <c:v>0.16874999999999998</c:v>
                </c:pt>
                <c:pt idx="3">
                  <c:v>5.6944444444444443E-2</c:v>
                </c:pt>
                <c:pt idx="4">
                  <c:v>0.20416666666666669</c:v>
                </c:pt>
                <c:pt idx="5">
                  <c:v>0</c:v>
                </c:pt>
                <c:pt idx="6">
                  <c:v>6.3888888888888884E-2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739264"/>
        <c:axId val="105738176"/>
      </c:barChart>
      <c:catAx>
        <c:axId val="97739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738176"/>
        <c:crosses val="autoZero"/>
        <c:auto val="1"/>
        <c:lblAlgn val="ctr"/>
        <c:lblOffset val="100"/>
        <c:noMultiLvlLbl val="0"/>
      </c:catAx>
      <c:valAx>
        <c:axId val="1057381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7392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13005276889114498"/>
          <c:y val="3.70371542753136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8.9583333333333334E-2</c:v>
                </c:pt>
                <c:pt idx="2">
                  <c:v>0.14305555555555557</c:v>
                </c:pt>
                <c:pt idx="3">
                  <c:v>4.6527777777777779E-2</c:v>
                </c:pt>
                <c:pt idx="4">
                  <c:v>8.1944444444444445E-2</c:v>
                </c:pt>
                <c:pt idx="5">
                  <c:v>4.4444444444444446E-2</c:v>
                </c:pt>
                <c:pt idx="6">
                  <c:v>5.6944444444444443E-2</c:v>
                </c:pt>
                <c:pt idx="7">
                  <c:v>4.5833333333333337E-2</c:v>
                </c:pt>
                <c:pt idx="8">
                  <c:v>2.4999999999999998E-2</c:v>
                </c:pt>
              </c:numCache>
            </c:numRef>
          </c:val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0.13125000000000001</c:v>
                </c:pt>
                <c:pt idx="1">
                  <c:v>0.1013888888888889</c:v>
                </c:pt>
                <c:pt idx="2">
                  <c:v>9.930555555555555E-2</c:v>
                </c:pt>
                <c:pt idx="3">
                  <c:v>4.0972222222222222E-2</c:v>
                </c:pt>
                <c:pt idx="4">
                  <c:v>8.1944444444444445E-2</c:v>
                </c:pt>
                <c:pt idx="5">
                  <c:v>5.7638888888888885E-2</c:v>
                </c:pt>
                <c:pt idx="6">
                  <c:v>8.4722222222222213E-2</c:v>
                </c:pt>
                <c:pt idx="7">
                  <c:v>5.9722222222222225E-2</c:v>
                </c:pt>
                <c:pt idx="8">
                  <c:v>4.0972222222222222E-2</c:v>
                </c:pt>
              </c:numCache>
            </c:numRef>
          </c:val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0.11666666666666665</c:v>
                </c:pt>
                <c:pt idx="1">
                  <c:v>0.10486111111111111</c:v>
                </c:pt>
                <c:pt idx="2">
                  <c:v>9.0277777777777776E-2</c:v>
                </c:pt>
                <c:pt idx="3">
                  <c:v>3.125E-2</c:v>
                </c:pt>
                <c:pt idx="4">
                  <c:v>8.819444444444445E-2</c:v>
                </c:pt>
                <c:pt idx="5">
                  <c:v>5.8333333333333327E-2</c:v>
                </c:pt>
                <c:pt idx="6">
                  <c:v>7.5694444444444439E-2</c:v>
                </c:pt>
                <c:pt idx="7">
                  <c:v>9.0972222222222218E-2</c:v>
                </c:pt>
                <c:pt idx="8">
                  <c:v>4.9305555555555554E-2</c:v>
                </c:pt>
              </c:numCache>
            </c:numRef>
          </c:val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0.1125</c:v>
                </c:pt>
                <c:pt idx="1">
                  <c:v>0.10347222222222223</c:v>
                </c:pt>
                <c:pt idx="2">
                  <c:v>0</c:v>
                </c:pt>
                <c:pt idx="3">
                  <c:v>3.4722222222222224E-2</c:v>
                </c:pt>
                <c:pt idx="4">
                  <c:v>7.9166666666666663E-2</c:v>
                </c:pt>
                <c:pt idx="5">
                  <c:v>5.0694444444444452E-2</c:v>
                </c:pt>
                <c:pt idx="6">
                  <c:v>7.4999999999999997E-2</c:v>
                </c:pt>
                <c:pt idx="7">
                  <c:v>4.2361111111111106E-2</c:v>
                </c:pt>
                <c:pt idx="8">
                  <c:v>6.1805555555555558E-2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176448"/>
        <c:axId val="105739904"/>
      </c:barChart>
      <c:catAx>
        <c:axId val="10717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5739904"/>
        <c:crosses val="autoZero"/>
        <c:auto val="1"/>
        <c:lblAlgn val="ctr"/>
        <c:lblOffset val="100"/>
        <c:noMultiLvlLbl val="0"/>
      </c:catAx>
      <c:valAx>
        <c:axId val="1057399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71764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15964930699452082"/>
          <c:y val="3.693931398416901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3.0555555555555555E-2</c:v>
                </c:pt>
                <c:pt idx="1">
                  <c:v>0.22847222222222222</c:v>
                </c:pt>
                <c:pt idx="2">
                  <c:v>4.6527777777777779E-2</c:v>
                </c:pt>
                <c:pt idx="3">
                  <c:v>0.14305555555555557</c:v>
                </c:pt>
                <c:pt idx="4">
                  <c:v>0.20069444444444443</c:v>
                </c:pt>
              </c:numCache>
            </c:numRef>
          </c:val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4.1666666666666664E-2</c:v>
                </c:pt>
                <c:pt idx="1">
                  <c:v>0.13333333333333333</c:v>
                </c:pt>
                <c:pt idx="2">
                  <c:v>4.0972222222222222E-2</c:v>
                </c:pt>
                <c:pt idx="3">
                  <c:v>9.930555555555555E-2</c:v>
                </c:pt>
                <c:pt idx="4">
                  <c:v>0.24513888888888888</c:v>
                </c:pt>
              </c:numCache>
            </c:numRef>
          </c:val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0.12847222222222224</c:v>
                </c:pt>
                <c:pt idx="2">
                  <c:v>3.125E-2</c:v>
                </c:pt>
                <c:pt idx="3">
                  <c:v>9.0277777777777776E-2</c:v>
                </c:pt>
                <c:pt idx="4">
                  <c:v>0.12569444444444444</c:v>
                </c:pt>
              </c:numCache>
            </c:numRef>
          </c:val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6.7361111111111108E-2</c:v>
                </c:pt>
                <c:pt idx="1">
                  <c:v>7.9166666666666663E-2</c:v>
                </c:pt>
                <c:pt idx="2">
                  <c:v>5.486111111111111E-2</c:v>
                </c:pt>
                <c:pt idx="3">
                  <c:v>0</c:v>
                </c:pt>
                <c:pt idx="4">
                  <c:v>0.17013888888888887</c:v>
                </c:pt>
              </c:numCache>
            </c:numRef>
          </c:val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0.10347222222222223</c:v>
                </c:pt>
                <c:pt idx="2">
                  <c:v>0.11041666666666666</c:v>
                </c:pt>
                <c:pt idx="3">
                  <c:v>0</c:v>
                </c:pt>
                <c:pt idx="4">
                  <c:v>0.14722222222222223</c:v>
                </c:pt>
              </c:numCache>
            </c:numRef>
          </c:val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2.9861111111111113E-2</c:v>
                </c:pt>
                <c:pt idx="1">
                  <c:v>0.12222222222222223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0.19027777777777777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985152"/>
        <c:axId val="84199104"/>
      </c:barChart>
      <c:catAx>
        <c:axId val="3998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4199104"/>
        <c:crosses val="autoZero"/>
        <c:auto val="1"/>
        <c:lblAlgn val="ctr"/>
        <c:lblOffset val="100"/>
        <c:noMultiLvlLbl val="0"/>
      </c:catAx>
      <c:valAx>
        <c:axId val="841991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98515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</a:t>
            </a:r>
            <a:r>
              <a:rPr lang="en-US" sz="1200" b="1" i="0" u="none" strike="noStrike" baseline="0">
                <a:effectLst/>
              </a:rPr>
              <a:t>May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play like a trojan</c:v>
                </c:pt>
                <c:pt idx="1">
                  <c:v>mom</c:v>
                </c:pt>
                <c:pt idx="2">
                  <c:v>lanyard</c:v>
                </c:pt>
                <c:pt idx="3">
                  <c:v>dad</c:v>
                </c:pt>
                <c:pt idx="4">
                  <c:v>backpack</c:v>
                </c:pt>
                <c:pt idx="5">
                  <c:v>star wars</c:v>
                </c:pt>
                <c:pt idx="6">
                  <c:v>bag</c:v>
                </c:pt>
                <c:pt idx="7">
                  <c:v>usc mom</c:v>
                </c:pt>
                <c:pt idx="8">
                  <c:v>license plate</c:v>
                </c:pt>
                <c:pt idx="9">
                  <c:v>skirt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590</c:v>
                </c:pt>
                <c:pt idx="1">
                  <c:v>114</c:v>
                </c:pt>
                <c:pt idx="2">
                  <c:v>63</c:v>
                </c:pt>
                <c:pt idx="3">
                  <c:v>53</c:v>
                </c:pt>
                <c:pt idx="4">
                  <c:v>45</c:v>
                </c:pt>
                <c:pt idx="5">
                  <c:v>40</c:v>
                </c:pt>
                <c:pt idx="6">
                  <c:v>30</c:v>
                </c:pt>
                <c:pt idx="7">
                  <c:v>30</c:v>
                </c:pt>
                <c:pt idx="8">
                  <c:v>27</c:v>
                </c:pt>
                <c:pt idx="9">
                  <c:v>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275776"/>
        <c:axId val="106072320"/>
      </c:barChart>
      <c:catAx>
        <c:axId val="107275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607232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0607232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27577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Jackets/Fleece | Men's Apparel | USC Bookstores</c:v>
                </c:pt>
                <c:pt idx="4">
                  <c:v>Jackets/Fleece | Women's Apparel | USC Bookstores</c:v>
                </c:pt>
                <c:pt idx="5">
                  <c:v>Men's Nike | Nike | USC Bookstores</c:v>
                </c:pt>
                <c:pt idx="6">
                  <c:v>New Items | USC Bookstores</c:v>
                </c:pt>
                <c:pt idx="7">
                  <c:v>Glassware &amp; Mugs | Gifts | USC Bookstores</c:v>
                </c:pt>
                <c:pt idx="8">
                  <c:v>Men's Apparel | USC Bookstores</c:v>
                </c:pt>
                <c:pt idx="9">
                  <c:v>Graduation Gifts | Gifts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26696</c:v>
                </c:pt>
                <c:pt idx="1">
                  <c:v>20163</c:v>
                </c:pt>
                <c:pt idx="2">
                  <c:v>18554</c:v>
                </c:pt>
                <c:pt idx="3">
                  <c:v>14481</c:v>
                </c:pt>
                <c:pt idx="4">
                  <c:v>11191</c:v>
                </c:pt>
                <c:pt idx="5">
                  <c:v>10699</c:v>
                </c:pt>
                <c:pt idx="6">
                  <c:v>7530</c:v>
                </c:pt>
                <c:pt idx="7">
                  <c:v>6122</c:v>
                </c:pt>
                <c:pt idx="8">
                  <c:v>5503</c:v>
                </c:pt>
                <c:pt idx="9">
                  <c:v>5361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277824"/>
        <c:axId val="106074624"/>
      </c:barChart>
      <c:catAx>
        <c:axId val="107277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6074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607462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727782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</a:t>
            </a:r>
            <a:r>
              <a:rPr lang="en-US" sz="1075" b="1" i="0" u="none" strike="noStrike" baseline="0">
                <a:effectLst/>
              </a:rPr>
              <a:t>May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Details'!$B$68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126</c:v>
                </c:pt>
              </c:numCache>
            </c:numRef>
          </c:val>
        </c:ser>
        <c:ser>
          <c:idx val="1"/>
          <c:order val="1"/>
          <c:tx>
            <c:strRef>
              <c:f>'BKS Details'!$B$69</c:f>
              <c:strCache>
                <c:ptCount val="1"/>
                <c:pt idx="0">
                  <c:v>USC Trojans Heavy Chrome Shield License Frame 13J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Solid Brass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43</c:v>
                </c:pt>
              </c:numCache>
            </c:numRef>
          </c:val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Cardinal Tackle Twill Pullover Hood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32</c:v>
                </c:pt>
              </c:numCache>
            </c:numRef>
          </c:val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Pom Pom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29</c:v>
                </c:pt>
              </c:numCache>
            </c:numRef>
          </c:val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Class of 2016 Shield Logo Sash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Cardinal Tackle Twill Crew 07B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Charcoal Cronin Clean Up Hat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Black Arch 15 oz El Grande Mug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Cardinal Cotton SS Logo T-Shit by Nike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800512"/>
        <c:axId val="106077504"/>
      </c:barChart>
      <c:catAx>
        <c:axId val="108800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06077504"/>
        <c:crosses val="autoZero"/>
        <c:auto val="1"/>
        <c:lblAlgn val="ctr"/>
        <c:lblOffset val="100"/>
        <c:noMultiLvlLbl val="0"/>
      </c:catAx>
      <c:valAx>
        <c:axId val="10607750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0880051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362145390070922"/>
          <c:y val="3.819448741908733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46</c:v>
                </c:pt>
                <c:pt idx="1">
                  <c:v>59</c:v>
                </c:pt>
                <c:pt idx="2">
                  <c:v>23</c:v>
                </c:pt>
                <c:pt idx="3">
                  <c:v>104</c:v>
                </c:pt>
                <c:pt idx="4">
                  <c:v>30</c:v>
                </c:pt>
                <c:pt idx="5">
                  <c:v>7</c:v>
                </c:pt>
                <c:pt idx="6">
                  <c:v>63</c:v>
                </c:pt>
                <c:pt idx="7">
                  <c:v>39</c:v>
                </c:pt>
                <c:pt idx="8">
                  <c:v>320</c:v>
                </c:pt>
                <c:pt idx="9">
                  <c:v>182</c:v>
                </c:pt>
                <c:pt idx="10">
                  <c:v>0</c:v>
                </c:pt>
                <c:pt idx="11">
                  <c:v>10</c:v>
                </c:pt>
                <c:pt idx="12">
                  <c:v>0</c:v>
                </c:pt>
                <c:pt idx="13">
                  <c:v>3</c:v>
                </c:pt>
              </c:numCache>
            </c:numRef>
          </c:val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45</c:v>
                </c:pt>
                <c:pt idx="1">
                  <c:v>54</c:v>
                </c:pt>
                <c:pt idx="2">
                  <c:v>21</c:v>
                </c:pt>
                <c:pt idx="3">
                  <c:v>90</c:v>
                </c:pt>
                <c:pt idx="4">
                  <c:v>25</c:v>
                </c:pt>
                <c:pt idx="5">
                  <c:v>4</c:v>
                </c:pt>
                <c:pt idx="6">
                  <c:v>59</c:v>
                </c:pt>
                <c:pt idx="7">
                  <c:v>30</c:v>
                </c:pt>
                <c:pt idx="8">
                  <c:v>319</c:v>
                </c:pt>
                <c:pt idx="9">
                  <c:v>125</c:v>
                </c:pt>
                <c:pt idx="10">
                  <c:v>0</c:v>
                </c:pt>
                <c:pt idx="11">
                  <c:v>10</c:v>
                </c:pt>
                <c:pt idx="12">
                  <c:v>0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2642304"/>
        <c:axId val="92594752"/>
      </c:barChart>
      <c:catAx>
        <c:axId val="9264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92594752"/>
        <c:crosses val="autoZero"/>
        <c:auto val="1"/>
        <c:lblAlgn val="ctr"/>
        <c:lblOffset val="100"/>
        <c:noMultiLvlLbl val="0"/>
      </c:catAx>
      <c:valAx>
        <c:axId val="92594752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92642304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Apr-16</c:v>
                </c:pt>
                <c:pt idx="6">
                  <c:v>May-16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55</c:v>
                </c:pt>
                <c:pt idx="1">
                  <c:v>34</c:v>
                </c:pt>
                <c:pt idx="2">
                  <c:v>31</c:v>
                </c:pt>
                <c:pt idx="3">
                  <c:v>30</c:v>
                </c:pt>
                <c:pt idx="4">
                  <c:v>27</c:v>
                </c:pt>
                <c:pt idx="5">
                  <c:v>25</c:v>
                </c:pt>
                <c:pt idx="6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1655011655011569E-2"/>
                  <c:y val="-1.101088120874245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Sheet1!$B$1:$H$1</c:f>
              <c:strCache>
                <c:ptCount val="7"/>
                <c:pt idx="0">
                  <c:v>Nov-15</c:v>
                </c:pt>
                <c:pt idx="1">
                  <c:v>Dec-15</c:v>
                </c:pt>
                <c:pt idx="2">
                  <c:v>Jan-16</c:v>
                </c:pt>
                <c:pt idx="3">
                  <c:v>Feb-16</c:v>
                </c:pt>
                <c:pt idx="4">
                  <c:v>Mar-16</c:v>
                </c:pt>
                <c:pt idx="5">
                  <c:v>Apr-16</c:v>
                </c:pt>
                <c:pt idx="6">
                  <c:v>May-16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276</c:v>
                </c:pt>
                <c:pt idx="1">
                  <c:v>278</c:v>
                </c:pt>
                <c:pt idx="2">
                  <c:v>497</c:v>
                </c:pt>
                <c:pt idx="3">
                  <c:v>250</c:v>
                </c:pt>
                <c:pt idx="4">
                  <c:v>262</c:v>
                </c:pt>
                <c:pt idx="5">
                  <c:v>283</c:v>
                </c:pt>
                <c:pt idx="6">
                  <c:v>260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9199360"/>
        <c:axId val="109143168"/>
      </c:barChart>
      <c:catAx>
        <c:axId val="10919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143168"/>
        <c:crosses val="autoZero"/>
        <c:auto val="1"/>
        <c:lblAlgn val="ctr"/>
        <c:lblOffset val="100"/>
        <c:noMultiLvlLbl val="1"/>
      </c:catAx>
      <c:valAx>
        <c:axId val="109143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199360"/>
        <c:crosses val="autoZero"/>
        <c:crossBetween val="between"/>
      </c:valAx>
    </c:plotArea>
    <c:legend>
      <c:legendPos val="r"/>
      <c:layout/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Last Day to Save 25% at USCBookstore.com!  </a:t>
            </a:r>
            <a:endParaRPr lang="en-US" b="0" u="none" baseline="0"/>
          </a:p>
        </c:rich>
      </c:tx>
      <c:layout>
        <c:manualLayout>
          <c:xMode val="edge"/>
          <c:yMode val="edge"/>
          <c:x val="0.34245358811855836"/>
          <c:y val="5.394440467668814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50021</c:v>
                </c:pt>
                <c:pt idx="1">
                  <c:v>49972</c:v>
                </c:pt>
                <c:pt idx="2">
                  <c:v>13342</c:v>
                </c:pt>
                <c:pt idx="3">
                  <c:v>1532</c:v>
                </c:pt>
                <c:pt idx="4">
                  <c:v>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860416"/>
        <c:axId val="109145472"/>
      </c:barChart>
      <c:catAx>
        <c:axId val="10886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145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1454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886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Give Grads Great Gifts!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50040</c:v>
                </c:pt>
                <c:pt idx="1">
                  <c:v>50015</c:v>
                </c:pt>
                <c:pt idx="2">
                  <c:v>13252</c:v>
                </c:pt>
                <c:pt idx="3">
                  <c:v>976</c:v>
                </c:pt>
                <c:pt idx="4" formatCode="General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935680"/>
        <c:axId val="109147776"/>
      </c:barChart>
      <c:catAx>
        <c:axId val="10893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147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1477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893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Styles To Fit Your Active Life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50038</c:v>
                </c:pt>
                <c:pt idx="1">
                  <c:v>50006</c:v>
                </c:pt>
                <c:pt idx="2">
                  <c:v>13357</c:v>
                </c:pt>
                <c:pt idx="3" formatCode="General">
                  <c:v>1070</c:v>
                </c:pt>
                <c:pt idx="4" formatCode="General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006336"/>
        <c:axId val="109060096"/>
      </c:barChart>
      <c:catAx>
        <c:axId val="10900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060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0600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0063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Football Season Isn't That Far Away 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50127</c:v>
                </c:pt>
                <c:pt idx="1">
                  <c:v>50059</c:v>
                </c:pt>
                <c:pt idx="2">
                  <c:v>13217</c:v>
                </c:pt>
                <c:pt idx="3" formatCode="General">
                  <c:v>856</c:v>
                </c:pt>
                <c:pt idx="4" formatCode="General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089472"/>
        <c:axId val="109062400"/>
      </c:barChart>
      <c:catAx>
        <c:axId val="14608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06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0624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0894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USC Savings at South Coast Plaza! 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BKS List (segment)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3180</c:v>
                </c:pt>
                <c:pt idx="1">
                  <c:v>3177</c:v>
                </c:pt>
                <c:pt idx="2">
                  <c:v>885</c:v>
                </c:pt>
                <c:pt idx="3" formatCode="General">
                  <c:v>93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6193408"/>
        <c:axId val="109064704"/>
      </c:barChart>
      <c:catAx>
        <c:axId val="14619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064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0647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46193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Golf with USC Style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#,##0</c:formatCode>
                <c:ptCount val="5"/>
                <c:pt idx="0">
                  <c:v>50023</c:v>
                </c:pt>
                <c:pt idx="1">
                  <c:v>49992</c:v>
                </c:pt>
                <c:pt idx="2" formatCode="General">
                  <c:v>11739</c:v>
                </c:pt>
                <c:pt idx="3" formatCode="General">
                  <c:v>920</c:v>
                </c:pt>
                <c:pt idx="4" formatCode="General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520512"/>
        <c:axId val="109067008"/>
      </c:barChart>
      <c:catAx>
        <c:axId val="10752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9067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067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07520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Burgers, Beer, and Presale Passwords.. Oh my!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2723</c:v>
                </c:pt>
                <c:pt idx="1">
                  <c:v>2710</c:v>
                </c:pt>
                <c:pt idx="2">
                  <c:v>913</c:v>
                </c:pt>
                <c:pt idx="3" formatCode="General">
                  <c:v>60</c:v>
                </c:pt>
                <c:pt idx="4" formatCode="General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299136"/>
        <c:axId val="81873728"/>
      </c:barChart>
      <c:catAx>
        <c:axId val="11829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73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7372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8299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Burgers, Beer, and Presale Passwords.. Oh my!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#,##0</c:formatCode>
                <c:ptCount val="5"/>
                <c:pt idx="0">
                  <c:v>5503</c:v>
                </c:pt>
                <c:pt idx="1">
                  <c:v>5496</c:v>
                </c:pt>
                <c:pt idx="2" formatCode="General">
                  <c:v>1994</c:v>
                </c:pt>
                <c:pt idx="3" formatCode="General">
                  <c:v>77</c:v>
                </c:pt>
                <c:pt idx="4" formatCode="General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0595456"/>
        <c:axId val="81870848"/>
      </c:barChart>
      <c:catAx>
        <c:axId val="12059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70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7084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20595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Burgers, Beer, and Presale Passwords.. Oh my! 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#,##0</c:formatCode>
                <c:ptCount val="5"/>
                <c:pt idx="0">
                  <c:v>4277</c:v>
                </c:pt>
                <c:pt idx="1">
                  <c:v>4247</c:v>
                </c:pt>
                <c:pt idx="2">
                  <c:v>1613</c:v>
                </c:pt>
                <c:pt idx="3" formatCode="General">
                  <c:v>45</c:v>
                </c:pt>
                <c:pt idx="4" formatCode="General">
                  <c:v>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300160"/>
        <c:axId val="81888960"/>
      </c:barChart>
      <c:catAx>
        <c:axId val="11830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88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889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83001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28</c:v>
                </c:pt>
                <c:pt idx="1">
                  <c:v>0</c:v>
                </c:pt>
                <c:pt idx="2">
                  <c:v>6</c:v>
                </c:pt>
                <c:pt idx="3">
                  <c:v>7</c:v>
                </c:pt>
                <c:pt idx="4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447168"/>
        <c:axId val="92596480"/>
      </c:barChart>
      <c:catAx>
        <c:axId val="9344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596480"/>
        <c:crosses val="autoZero"/>
        <c:auto val="1"/>
        <c:lblAlgn val="ctr"/>
        <c:lblOffset val="100"/>
        <c:noMultiLvlLbl val="0"/>
      </c:catAx>
      <c:valAx>
        <c:axId val="92596480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3447168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L.A.'s BEST Burgers, Beer, and Presale Passwords.. Oh my!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#,##0</c:formatCode>
                <c:ptCount val="5"/>
                <c:pt idx="0">
                  <c:v>4989</c:v>
                </c:pt>
                <c:pt idx="1">
                  <c:v>4971</c:v>
                </c:pt>
                <c:pt idx="2">
                  <c:v>1122</c:v>
                </c:pt>
                <c:pt idx="3" formatCode="General">
                  <c:v>44</c:v>
                </c:pt>
                <c:pt idx="4" formatCode="General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056064"/>
        <c:axId val="81893568"/>
      </c:barChart>
      <c:catAx>
        <c:axId val="84056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93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935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40560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DISCOUNT CODE FOR XOLO'S AND CRUZ AZUL 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Coliseum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#,##0</c:formatCode>
                <c:ptCount val="5"/>
                <c:pt idx="0">
                  <c:v>5928</c:v>
                </c:pt>
                <c:pt idx="1">
                  <c:v>5917</c:v>
                </c:pt>
                <c:pt idx="2" formatCode="General">
                  <c:v>1845</c:v>
                </c:pt>
                <c:pt idx="3" formatCode="General">
                  <c:v>173</c:v>
                </c:pt>
                <c:pt idx="4" formatCode="General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584640"/>
        <c:axId val="81874304"/>
      </c:barChart>
      <c:catAx>
        <c:axId val="9758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74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743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584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Cinco de Mayo Restaurant Specials at USC! 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8448687664042"/>
          <c:y val="4.43897754303872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HSP List (Segment: The Lab)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#,##0</c:formatCode>
                <c:ptCount val="5"/>
                <c:pt idx="0">
                  <c:v>183</c:v>
                </c:pt>
                <c:pt idx="1">
                  <c:v>183</c:v>
                </c:pt>
                <c:pt idx="2">
                  <c:v>54</c:v>
                </c:pt>
                <c:pt idx="3">
                  <c:v>14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775616"/>
        <c:axId val="153447808"/>
      </c:barChart>
      <c:catAx>
        <c:axId val="153775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447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34478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775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May 2016 USC Hospitality Food Mail!</a:t>
            </a:r>
            <a:r>
              <a:rPr lang="en-US" sz="1200" b="0" i="0" u="none" strike="noStrike" baseline="0"/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HSP List (Unsaved segment)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#,##0</c:formatCode>
                <c:ptCount val="5"/>
                <c:pt idx="0">
                  <c:v>1359</c:v>
                </c:pt>
                <c:pt idx="1">
                  <c:v>1165</c:v>
                </c:pt>
                <c:pt idx="2">
                  <c:v>162</c:v>
                </c:pt>
                <c:pt idx="3">
                  <c:v>14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908736"/>
        <c:axId val="153450112"/>
      </c:barChart>
      <c:catAx>
        <c:axId val="153908736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450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345011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53908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Sheet1!$A$29:$A$38</c:f>
              <c:numCache>
                <c:formatCode>[$-409]mmm\-yy;@</c:formatCode>
                <c:ptCount val="10"/>
                <c:pt idx="0">
                  <c:v>42231</c:v>
                </c:pt>
                <c:pt idx="1">
                  <c:v>42262</c:v>
                </c:pt>
                <c:pt idx="2">
                  <c:v>42292</c:v>
                </c:pt>
                <c:pt idx="3">
                  <c:v>42323</c:v>
                </c:pt>
                <c:pt idx="4">
                  <c:v>42353</c:v>
                </c:pt>
                <c:pt idx="5">
                  <c:v>42385</c:v>
                </c:pt>
                <c:pt idx="6">
                  <c:v>42417</c:v>
                </c:pt>
                <c:pt idx="7">
                  <c:v>42446</c:v>
                </c:pt>
                <c:pt idx="8">
                  <c:v>42477</c:v>
                </c:pt>
                <c:pt idx="9">
                  <c:v>42521</c:v>
                </c:pt>
              </c:numCache>
            </c:numRef>
          </c:cat>
          <c:val>
            <c:numRef>
              <c:f>Sheet1!$B$29:$B$38</c:f>
              <c:numCache>
                <c:formatCode>General</c:formatCode>
                <c:ptCount val="10"/>
                <c:pt idx="0">
                  <c:v>98</c:v>
                </c:pt>
                <c:pt idx="1">
                  <c:v>97</c:v>
                </c:pt>
                <c:pt idx="2">
                  <c:v>98</c:v>
                </c:pt>
                <c:pt idx="3">
                  <c:v>98</c:v>
                </c:pt>
                <c:pt idx="4">
                  <c:v>100</c:v>
                </c:pt>
                <c:pt idx="5">
                  <c:v>98</c:v>
                </c:pt>
                <c:pt idx="6">
                  <c:v>98</c:v>
                </c:pt>
                <c:pt idx="7">
                  <c:v>97</c:v>
                </c:pt>
                <c:pt idx="8">
                  <c:v>97</c:v>
                </c:pt>
                <c:pt idx="9">
                  <c:v>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4250240"/>
        <c:axId val="153485312"/>
      </c:barChart>
      <c:dateAx>
        <c:axId val="1542502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348531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15348531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5425024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6977008582073714"/>
          <c:y val="4.618997176200864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9366213831266016"/>
          <c:y val="0.14868825831396101"/>
          <c:w val="0.76584572878188339"/>
          <c:h val="0.676385802526254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Summary!$B$1</c:f>
              <c:strCache>
                <c:ptCount val="1"/>
                <c:pt idx="0">
                  <c:v># of requests</c:v>
                </c:pt>
              </c:strCache>
            </c:strRef>
          </c:tx>
          <c:spPr>
            <a:solidFill>
              <a:srgbClr val="000090"/>
            </a:solidFill>
            <a:ln w="3175">
              <a:solidFill>
                <a:srgbClr val="808080"/>
              </a:solidFill>
              <a:prstDash val="solid"/>
            </a:ln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23</c:v>
                </c:pt>
                <c:pt idx="1">
                  <c:v>19</c:v>
                </c:pt>
                <c:pt idx="2">
                  <c:v>18</c:v>
                </c:pt>
                <c:pt idx="3">
                  <c:v>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199616"/>
        <c:axId val="92599360"/>
      </c:barChart>
      <c:catAx>
        <c:axId val="9719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2599360"/>
        <c:crosses val="autoZero"/>
        <c:auto val="1"/>
        <c:lblAlgn val="ctr"/>
        <c:lblOffset val="100"/>
        <c:noMultiLvlLbl val="0"/>
      </c:catAx>
      <c:valAx>
        <c:axId val="925993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1996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80808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IssueList!$K$22:$K$27</c:f>
              <c:strCache>
                <c:ptCount val="6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</c:strCache>
            </c:strRef>
          </c:cat>
          <c:val>
            <c:numRef>
              <c:f>IssueList!$L$22:$L$27</c:f>
              <c:numCache>
                <c:formatCode>General</c:formatCode>
                <c:ptCount val="6"/>
                <c:pt idx="0">
                  <c:v>0</c:v>
                </c:pt>
                <c:pt idx="1">
                  <c:v>41</c:v>
                </c:pt>
                <c:pt idx="2">
                  <c:v>8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299968"/>
        <c:axId val="92601664"/>
      </c:barChart>
      <c:catAx>
        <c:axId val="97299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92601664"/>
        <c:crosses val="autoZero"/>
        <c:auto val="1"/>
        <c:lblAlgn val="ctr"/>
        <c:lblOffset val="100"/>
        <c:noMultiLvlLbl val="0"/>
      </c:catAx>
      <c:valAx>
        <c:axId val="926016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9729996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10</c:v>
                </c:pt>
                <c:pt idx="1">
                  <c:v>0</c:v>
                </c:pt>
                <c:pt idx="2">
                  <c:v>1</c:v>
                </c:pt>
                <c:pt idx="3">
                  <c:v>6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17</c:v>
                </c:pt>
                <c:pt idx="8">
                  <c:v>0</c:v>
                </c:pt>
                <c:pt idx="9">
                  <c:v>11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7378304"/>
        <c:axId val="96102080"/>
      </c:barChart>
      <c:catAx>
        <c:axId val="97378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1020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102080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73783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Closed By Unit</a:t>
            </a:r>
          </a:p>
        </c:rich>
      </c:tx>
      <c:layout>
        <c:manualLayout>
          <c:xMode val="edge"/>
          <c:yMode val="edge"/>
          <c:x val="0.30867946936497193"/>
          <c:y val="3.087891040646946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579894145244627E-2"/>
          <c:y val="0.17988626421697287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'closed Web'!$J$4:$J$21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'closed Web'!$K$4:$K$21</c:f>
              <c:numCache>
                <c:formatCode>General</c:formatCode>
                <c:ptCount val="18"/>
                <c:pt idx="0">
                  <c:v>13</c:v>
                </c:pt>
                <c:pt idx="1">
                  <c:v>0</c:v>
                </c:pt>
                <c:pt idx="2">
                  <c:v>2</c:v>
                </c:pt>
                <c:pt idx="3">
                  <c:v>6</c:v>
                </c:pt>
                <c:pt idx="4">
                  <c:v>0</c:v>
                </c:pt>
                <c:pt idx="5">
                  <c:v>1</c:v>
                </c:pt>
                <c:pt idx="6">
                  <c:v>0</c:v>
                </c:pt>
                <c:pt idx="7">
                  <c:v>18</c:v>
                </c:pt>
                <c:pt idx="8">
                  <c:v>0</c:v>
                </c:pt>
                <c:pt idx="9">
                  <c:v>14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5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044352"/>
        <c:axId val="81894144"/>
      </c:barChart>
      <c:catAx>
        <c:axId val="35044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18941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189414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50443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21641985263890207"/>
          <c:y val="1.89702688026065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Dec-15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962</c:v>
                </c:pt>
                <c:pt idx="1">
                  <c:v>60248</c:v>
                </c:pt>
                <c:pt idx="2">
                  <c:v>20334</c:v>
                </c:pt>
                <c:pt idx="3">
                  <c:v>23070</c:v>
                </c:pt>
                <c:pt idx="4">
                  <c:v>30288</c:v>
                </c:pt>
                <c:pt idx="5">
                  <c:v>0</c:v>
                </c:pt>
                <c:pt idx="6">
                  <c:v>17835</c:v>
                </c:pt>
              </c:numCache>
            </c:numRef>
          </c:val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Jan-16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1183</c:v>
                </c:pt>
                <c:pt idx="1">
                  <c:v>40837</c:v>
                </c:pt>
                <c:pt idx="2">
                  <c:v>37402</c:v>
                </c:pt>
                <c:pt idx="3">
                  <c:v>32419</c:v>
                </c:pt>
                <c:pt idx="4">
                  <c:v>51542</c:v>
                </c:pt>
                <c:pt idx="5">
                  <c:v>0</c:v>
                </c:pt>
                <c:pt idx="6">
                  <c:v>41163</c:v>
                </c:pt>
              </c:numCache>
            </c:numRef>
          </c:val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Feb-16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1015</c:v>
                </c:pt>
                <c:pt idx="1">
                  <c:v>40476</c:v>
                </c:pt>
                <c:pt idx="2">
                  <c:v>35346</c:v>
                </c:pt>
                <c:pt idx="3">
                  <c:v>37434</c:v>
                </c:pt>
                <c:pt idx="4">
                  <c:v>42867</c:v>
                </c:pt>
                <c:pt idx="5">
                  <c:v>0</c:v>
                </c:pt>
                <c:pt idx="6">
                  <c:v>27775</c:v>
                </c:pt>
              </c:numCache>
            </c:numRef>
          </c:val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April-16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1145</c:v>
                </c:pt>
                <c:pt idx="1">
                  <c:v>37914</c:v>
                </c:pt>
                <c:pt idx="2">
                  <c:v>52092</c:v>
                </c:pt>
                <c:pt idx="3">
                  <c:v>23658</c:v>
                </c:pt>
                <c:pt idx="4">
                  <c:v>46236</c:v>
                </c:pt>
                <c:pt idx="5">
                  <c:v>0</c:v>
                </c:pt>
                <c:pt idx="6">
                  <c:v>20462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158592"/>
        <c:axId val="96106688"/>
      </c:barChart>
      <c:catAx>
        <c:axId val="9815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6106688"/>
        <c:crosses val="autoZero"/>
        <c:auto val="1"/>
        <c:lblAlgn val="ctr"/>
        <c:lblOffset val="100"/>
        <c:noMultiLvlLbl val="0"/>
      </c:catAx>
      <c:valAx>
        <c:axId val="961066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8158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1010</c:v>
                </c:pt>
                <c:pt idx="1">
                  <c:v>1822</c:v>
                </c:pt>
                <c:pt idx="2">
                  <c:v>1424</c:v>
                </c:pt>
                <c:pt idx="3">
                  <c:v>1816</c:v>
                </c:pt>
                <c:pt idx="4">
                  <c:v>1625</c:v>
                </c:pt>
                <c:pt idx="5">
                  <c:v>1459</c:v>
                </c:pt>
              </c:numCache>
            </c:numRef>
          </c:val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1959</c:v>
                </c:pt>
                <c:pt idx="1">
                  <c:v>3111</c:v>
                </c:pt>
                <c:pt idx="2">
                  <c:v>2709</c:v>
                </c:pt>
                <c:pt idx="3">
                  <c:v>3365</c:v>
                </c:pt>
                <c:pt idx="4">
                  <c:v>2741</c:v>
                </c:pt>
                <c:pt idx="5">
                  <c:v>2274</c:v>
                </c:pt>
              </c:numCache>
            </c:numRef>
          </c:val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1046</c:v>
                </c:pt>
                <c:pt idx="1">
                  <c:v>1612</c:v>
                </c:pt>
                <c:pt idx="2">
                  <c:v>1713</c:v>
                </c:pt>
                <c:pt idx="3">
                  <c:v>1978</c:v>
                </c:pt>
                <c:pt idx="4">
                  <c:v>1933</c:v>
                </c:pt>
                <c:pt idx="5">
                  <c:v>1330</c:v>
                </c:pt>
              </c:numCache>
            </c:numRef>
          </c:val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Visits'!$C$16:$H$16</c:f>
              <c:numCache>
                <c:formatCode>General</c:formatCode>
                <c:ptCount val="6"/>
                <c:pt idx="0">
                  <c:v>514</c:v>
                </c:pt>
                <c:pt idx="1">
                  <c:v>460</c:v>
                </c:pt>
                <c:pt idx="2">
                  <c:v>552</c:v>
                </c:pt>
                <c:pt idx="3">
                  <c:v>626</c:v>
                </c:pt>
                <c:pt idx="4">
                  <c:v>621</c:v>
                </c:pt>
                <c:pt idx="5">
                  <c:v>481</c:v>
                </c:pt>
              </c:numCache>
            </c:numRef>
          </c:val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921</c:v>
                </c:pt>
                <c:pt idx="1">
                  <c:v>973</c:v>
                </c:pt>
                <c:pt idx="2">
                  <c:v>1135</c:v>
                </c:pt>
                <c:pt idx="3">
                  <c:v>1044</c:v>
                </c:pt>
                <c:pt idx="4">
                  <c:v>1062</c:v>
                </c:pt>
                <c:pt idx="5">
                  <c:v>717</c:v>
                </c:pt>
              </c:numCache>
            </c:numRef>
          </c:val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773</c:v>
                </c:pt>
                <c:pt idx="1">
                  <c:v>973</c:v>
                </c:pt>
                <c:pt idx="2">
                  <c:v>1099</c:v>
                </c:pt>
                <c:pt idx="3">
                  <c:v>1039</c:v>
                </c:pt>
                <c:pt idx="4">
                  <c:v>1126</c:v>
                </c:pt>
                <c:pt idx="5">
                  <c:v>780</c:v>
                </c:pt>
              </c:numCache>
            </c:numRef>
          </c:val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Dec-15</c:v>
                </c:pt>
                <c:pt idx="1">
                  <c:v>Jan-16</c:v>
                </c:pt>
                <c:pt idx="2">
                  <c:v>Feb-16</c:v>
                </c:pt>
                <c:pt idx="3">
                  <c:v>Mar-16</c:v>
                </c:pt>
                <c:pt idx="4">
                  <c:v>April-16</c:v>
                </c:pt>
                <c:pt idx="5">
                  <c:v>May-16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0">
                  <c:v>151</c:v>
                </c:pt>
                <c:pt idx="1">
                  <c:v>168</c:v>
                </c:pt>
                <c:pt idx="2">
                  <c:v>104</c:v>
                </c:pt>
                <c:pt idx="3">
                  <c:v>151</c:v>
                </c:pt>
                <c:pt idx="4">
                  <c:v>116</c:v>
                </c:pt>
                <c:pt idx="5">
                  <c:v>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8235392"/>
        <c:axId val="97780288"/>
      </c:barChart>
      <c:dateAx>
        <c:axId val="98235392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7780288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77802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982353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 dirty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 dirty="0"/>
            <a:t>10 Most Viewed Pages - </a:t>
          </a:r>
          <a:r>
            <a:rPr lang="en-US" sz="1100" b="1" i="0" baseline="0" dirty="0">
              <a:effectLst/>
            </a:rPr>
            <a:t>May </a:t>
          </a:r>
          <a:r>
            <a:rPr lang="en-US" b="1" dirty="0">
              <a:effectLst/>
            </a:rPr>
            <a:t>2016</a:t>
          </a:r>
        </a:p>
        <a:p xmlns:a="http://schemas.openxmlformats.org/drawingml/2006/main">
          <a:pPr algn="ctr"/>
          <a:endParaRPr lang="en-US" sz="1100" b="1" i="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49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May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5505664"/>
              </p:ext>
            </p:extLst>
          </p:nvPr>
        </p:nvGraphicFramePr>
        <p:xfrm>
          <a:off x="2743200" y="1676400"/>
          <a:ext cx="6324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770778"/>
              </p:ext>
            </p:extLst>
          </p:nvPr>
        </p:nvGraphicFramePr>
        <p:xfrm>
          <a:off x="2667000" y="1676400"/>
          <a:ext cx="6825644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834113"/>
              </p:ext>
            </p:extLst>
          </p:nvPr>
        </p:nvGraphicFramePr>
        <p:xfrm>
          <a:off x="2743200" y="1523999"/>
          <a:ext cx="6376086" cy="4904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8618108"/>
              </p:ext>
            </p:extLst>
          </p:nvPr>
        </p:nvGraphicFramePr>
        <p:xfrm>
          <a:off x="2590800" y="1676400"/>
          <a:ext cx="6248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5849384"/>
              </p:ext>
            </p:extLst>
          </p:nvPr>
        </p:nvGraphicFramePr>
        <p:xfrm>
          <a:off x="2667000" y="1643449"/>
          <a:ext cx="6248400" cy="452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921036"/>
              </p:ext>
            </p:extLst>
          </p:nvPr>
        </p:nvGraphicFramePr>
        <p:xfrm>
          <a:off x="2819400" y="1828800"/>
          <a:ext cx="6096001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May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187706"/>
              </p:ext>
            </p:extLst>
          </p:nvPr>
        </p:nvGraphicFramePr>
        <p:xfrm>
          <a:off x="2688431" y="1828800"/>
          <a:ext cx="6357938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2745773"/>
              </p:ext>
            </p:extLst>
          </p:nvPr>
        </p:nvGraphicFramePr>
        <p:xfrm>
          <a:off x="2667000" y="1371600"/>
          <a:ext cx="6346031" cy="5279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8433966"/>
              </p:ext>
            </p:extLst>
          </p:nvPr>
        </p:nvGraphicFramePr>
        <p:xfrm>
          <a:off x="2819400" y="1600200"/>
          <a:ext cx="6111989" cy="4880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886322"/>
              </p:ext>
            </p:extLst>
          </p:nvPr>
        </p:nvGraphicFramePr>
        <p:xfrm>
          <a:off x="2819400" y="1828800"/>
          <a:ext cx="60960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May</a:t>
            </a:r>
            <a:r>
              <a:rPr lang="en-US" sz="2800" dirty="0" smtClean="0">
                <a:latin typeface="Impact" pitchFamily="34" charset="0"/>
              </a:rPr>
              <a:t>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766533"/>
              </p:ext>
            </p:extLst>
          </p:nvPr>
        </p:nvGraphicFramePr>
        <p:xfrm>
          <a:off x="2743200" y="1447800"/>
          <a:ext cx="6286500" cy="4916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237265"/>
              </p:ext>
            </p:extLst>
          </p:nvPr>
        </p:nvGraphicFramePr>
        <p:xfrm>
          <a:off x="2667000" y="1828800"/>
          <a:ext cx="6248398" cy="4263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</a:t>
            </a:r>
            <a:r>
              <a:rPr lang="en-US" sz="28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1086537"/>
              </p:ext>
            </p:extLst>
          </p:nvPr>
        </p:nvGraphicFramePr>
        <p:xfrm>
          <a:off x="2895600" y="1828800"/>
          <a:ext cx="6096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809360"/>
              </p:ext>
            </p:extLst>
          </p:nvPr>
        </p:nvGraphicFramePr>
        <p:xfrm>
          <a:off x="2743200" y="1905000"/>
          <a:ext cx="6248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May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17600"/>
              </p:ext>
            </p:extLst>
          </p:nvPr>
        </p:nvGraphicFramePr>
        <p:xfrm>
          <a:off x="2667000" y="1828800"/>
          <a:ext cx="6324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5943342"/>
              </p:ext>
            </p:extLst>
          </p:nvPr>
        </p:nvGraphicFramePr>
        <p:xfrm>
          <a:off x="2667000" y="1676400"/>
          <a:ext cx="6248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999370"/>
              </p:ext>
            </p:extLst>
          </p:nvPr>
        </p:nvGraphicFramePr>
        <p:xfrm>
          <a:off x="2667000" y="1676400"/>
          <a:ext cx="6278978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577541"/>
              </p:ext>
            </p:extLst>
          </p:nvPr>
        </p:nvGraphicFramePr>
        <p:xfrm>
          <a:off x="2819399" y="1600200"/>
          <a:ext cx="609600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769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838451"/>
              </p:ext>
            </p:extLst>
          </p:nvPr>
        </p:nvGraphicFramePr>
        <p:xfrm>
          <a:off x="2667000" y="1828800"/>
          <a:ext cx="6355178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35902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/>
              <a:t>May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270222"/>
              </p:ext>
            </p:extLst>
          </p:nvPr>
        </p:nvGraphicFramePr>
        <p:xfrm>
          <a:off x="2743199" y="1645262"/>
          <a:ext cx="6172201" cy="4679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82644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060236"/>
              </p:ext>
            </p:extLst>
          </p:nvPr>
        </p:nvGraphicFramePr>
        <p:xfrm>
          <a:off x="2769973" y="1828800"/>
          <a:ext cx="6145427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780707"/>
              </p:ext>
            </p:extLst>
          </p:nvPr>
        </p:nvGraphicFramePr>
        <p:xfrm>
          <a:off x="2819399" y="1828800"/>
          <a:ext cx="609600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2154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162474"/>
              </p:ext>
            </p:extLst>
          </p:nvPr>
        </p:nvGraphicFramePr>
        <p:xfrm>
          <a:off x="2819400" y="1828800"/>
          <a:ext cx="6095999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2528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11724"/>
              </p:ext>
            </p:extLst>
          </p:nvPr>
        </p:nvGraphicFramePr>
        <p:xfrm>
          <a:off x="2743199" y="1828800"/>
          <a:ext cx="6172201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69109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6850255"/>
              </p:ext>
            </p:extLst>
          </p:nvPr>
        </p:nvGraphicFramePr>
        <p:xfrm>
          <a:off x="2743200" y="1828800"/>
          <a:ext cx="6172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5924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705333"/>
              </p:ext>
            </p:extLst>
          </p:nvPr>
        </p:nvGraphicFramePr>
        <p:xfrm>
          <a:off x="2743200" y="1905000"/>
          <a:ext cx="6172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376579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May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543495"/>
              </p:ext>
            </p:extLst>
          </p:nvPr>
        </p:nvGraphicFramePr>
        <p:xfrm>
          <a:off x="2819399" y="1828800"/>
          <a:ext cx="6096001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33361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May 2016</a:t>
            </a:r>
            <a:endParaRPr lang="en-US" sz="28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454585"/>
              </p:ext>
            </p:extLst>
          </p:nvPr>
        </p:nvGraphicFramePr>
        <p:xfrm>
          <a:off x="2895600" y="2209800"/>
          <a:ext cx="5943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7915823"/>
              </p:ext>
            </p:extLst>
          </p:nvPr>
        </p:nvGraphicFramePr>
        <p:xfrm>
          <a:off x="1905000" y="1647568"/>
          <a:ext cx="7162800" cy="4524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May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0690596"/>
              </p:ext>
            </p:extLst>
          </p:nvPr>
        </p:nvGraphicFramePr>
        <p:xfrm>
          <a:off x="2743200" y="1676400"/>
          <a:ext cx="6172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841284"/>
              </p:ext>
            </p:extLst>
          </p:nvPr>
        </p:nvGraphicFramePr>
        <p:xfrm>
          <a:off x="2819400" y="1905000"/>
          <a:ext cx="5943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576897"/>
              </p:ext>
            </p:extLst>
          </p:nvPr>
        </p:nvGraphicFramePr>
        <p:xfrm>
          <a:off x="2819400" y="1981200"/>
          <a:ext cx="6048632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0703436"/>
              </p:ext>
            </p:extLst>
          </p:nvPr>
        </p:nvGraphicFramePr>
        <p:xfrm>
          <a:off x="2741141" y="1905000"/>
          <a:ext cx="6310313" cy="396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45090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May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5393982"/>
              </p:ext>
            </p:extLst>
          </p:nvPr>
        </p:nvGraphicFramePr>
        <p:xfrm>
          <a:off x="2743200" y="1905000"/>
          <a:ext cx="6257244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61621</TotalTime>
  <Words>713</Words>
  <Application>Microsoft Office PowerPoint</Application>
  <PresentationFormat>On-screen Show (4:3)</PresentationFormat>
  <Paragraphs>208</Paragraphs>
  <Slides>37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May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May 2016 </vt:lpstr>
      <vt:lpstr>PowerPoint Presentation</vt:lpstr>
      <vt:lpstr>USCAUXILIARYSERVICESIT Website Reports    May 2016  </vt:lpstr>
      <vt:lpstr>USCAUXILIARYSERVICESIT Website Reports May 2016  </vt:lpstr>
      <vt:lpstr>USCAUXILIARYSERVICESIT Website Reports May 2016  </vt:lpstr>
      <vt:lpstr>USCAUXILIARYSERVICESIT Website Reports May 2016  </vt:lpstr>
      <vt:lpstr>USCAUXILIARYSERVICESIT Website Reports May 2016  </vt:lpstr>
      <vt:lpstr>USCAUXILIARYSERVICESIT Website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Email Campaign Reports May 2016  </vt:lpstr>
      <vt:lpstr>USCAUXILIARYSERVICESIT Customer Satisfaction Report May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Surabhi Kakolu</dc:creator>
  <cp:lastModifiedBy>Edward Huang</cp:lastModifiedBy>
  <cp:revision>1250</cp:revision>
  <dcterms:created xsi:type="dcterms:W3CDTF">2005-12-19T17:55:46Z</dcterms:created>
  <dcterms:modified xsi:type="dcterms:W3CDTF">2016-06-07T21:06:35Z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