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22" r:id="rId35"/>
    <p:sldId id="421" r:id="rId36"/>
    <p:sldId id="420" r:id="rId37"/>
    <p:sldId id="419" r:id="rId38"/>
    <p:sldId id="401" r:id="rId39"/>
    <p:sldId id="397" r:id="rId40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0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172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../embeddings/oleObject2.bin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April%202016%20Monthly%20OPS%20Report\April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42323</c:v>
                </c:pt>
                <c:pt idx="1">
                  <c:v>42353</c:v>
                </c:pt>
                <c:pt idx="2">
                  <c:v>42384</c:v>
                </c:pt>
                <c:pt idx="3">
                  <c:v>42415</c:v>
                </c:pt>
                <c:pt idx="4">
                  <c:v>42444</c:v>
                </c:pt>
                <c:pt idx="5">
                  <c:v>42475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586</c:v>
                </c:pt>
                <c:pt idx="1">
                  <c:v>435</c:v>
                </c:pt>
                <c:pt idx="2">
                  <c:v>713</c:v>
                </c:pt>
                <c:pt idx="3">
                  <c:v>790</c:v>
                </c:pt>
                <c:pt idx="4">
                  <c:v>927</c:v>
                </c:pt>
                <c:pt idx="5">
                  <c:v>881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8791264"/>
        <c:axId val="456199816"/>
      </c:barChart>
      <c:dateAx>
        <c:axId val="45879126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619981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561998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879126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Visits'!$C$24:$H$24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Visits'!$C$25:$H$25</c:f>
              <c:numCache>
                <c:formatCode>#,##0</c:formatCode>
                <c:ptCount val="6"/>
                <c:pt idx="0">
                  <c:v>97</c:v>
                </c:pt>
                <c:pt idx="1">
                  <c:v>88</c:v>
                </c:pt>
                <c:pt idx="2">
                  <c:v>104</c:v>
                </c:pt>
                <c:pt idx="3">
                  <c:v>102</c:v>
                </c:pt>
                <c:pt idx="4">
                  <c:v>119</c:v>
                </c:pt>
                <c:pt idx="5" formatCode="General">
                  <c:v>206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Visits'!$C$26:$H$26</c:f>
              <c:numCache>
                <c:formatCode>#,##0</c:formatCode>
                <c:ptCount val="6"/>
                <c:pt idx="0">
                  <c:v>334</c:v>
                </c:pt>
                <c:pt idx="1">
                  <c:v>604</c:v>
                </c:pt>
                <c:pt idx="2">
                  <c:v>438</c:v>
                </c:pt>
                <c:pt idx="3">
                  <c:v>324</c:v>
                </c:pt>
                <c:pt idx="4">
                  <c:v>278</c:v>
                </c:pt>
                <c:pt idx="5" formatCode="General">
                  <c:v>316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Visits'!$C$27:$H$27</c:f>
              <c:numCache>
                <c:formatCode>#,##0</c:formatCode>
                <c:ptCount val="6"/>
                <c:pt idx="0">
                  <c:v>86</c:v>
                </c:pt>
                <c:pt idx="1">
                  <c:v>62</c:v>
                </c:pt>
                <c:pt idx="2">
                  <c:v>77</c:v>
                </c:pt>
                <c:pt idx="3">
                  <c:v>81</c:v>
                </c:pt>
                <c:pt idx="4">
                  <c:v>68</c:v>
                </c:pt>
                <c:pt idx="5" formatCode="General">
                  <c:v>153</c:v>
                </c:pt>
              </c:numCache>
            </c:numRef>
          </c:val>
        </c:ser>
        <c:ser>
          <c:idx val="4"/>
          <c:order val="4"/>
          <c:tx>
            <c:strRef>
              <c:f>'[April_2016_Website_Reports.xlsx]Web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Visits'!$C$28:$H$28</c:f>
              <c:numCache>
                <c:formatCode>#,##0</c:formatCode>
                <c:ptCount val="6"/>
                <c:pt idx="0">
                  <c:v>370</c:v>
                </c:pt>
                <c:pt idx="1">
                  <c:v>356</c:v>
                </c:pt>
                <c:pt idx="2">
                  <c:v>578</c:v>
                </c:pt>
                <c:pt idx="3">
                  <c:v>465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'[April_2016_Website_Reports.xlsx]Web Visits'!$C$23:$H$23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Visits'!$C$29:$H$29</c:f>
              <c:numCache>
                <c:formatCode>#,##0</c:formatCode>
                <c:ptCount val="6"/>
                <c:pt idx="0">
                  <c:v>719</c:v>
                </c:pt>
                <c:pt idx="1">
                  <c:v>1086</c:v>
                </c:pt>
                <c:pt idx="2">
                  <c:v>1819</c:v>
                </c:pt>
                <c:pt idx="3">
                  <c:v>1122</c:v>
                </c:pt>
                <c:pt idx="4">
                  <c:v>1038</c:v>
                </c:pt>
                <c:pt idx="5" formatCode="General">
                  <c:v>498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053728"/>
        <c:axId val="460353472"/>
      </c:barChart>
      <c:catAx>
        <c:axId val="46005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353472"/>
        <c:crosses val="autoZero"/>
        <c:auto val="1"/>
        <c:lblAlgn val="ctr"/>
        <c:lblOffset val="100"/>
        <c:noMultiLvlLbl val="0"/>
      </c:catAx>
      <c:valAx>
        <c:axId val="4603534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053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April </a:t>
            </a:r>
            <a:r>
              <a:rPr lang="en-US" dirty="0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'[April_2016_Website_Reports.xlsx]Traffic Sources'!$C$2:$C$8</c:f>
              <c:numCache>
                <c:formatCode>#,##0</c:formatCode>
                <c:ptCount val="7"/>
                <c:pt idx="0">
                  <c:v>771</c:v>
                </c:pt>
                <c:pt idx="1">
                  <c:v>24598</c:v>
                </c:pt>
                <c:pt idx="2" formatCode="General">
                  <c:v>39771</c:v>
                </c:pt>
                <c:pt idx="3">
                  <c:v>32309</c:v>
                </c:pt>
                <c:pt idx="4">
                  <c:v>31335</c:v>
                </c:pt>
                <c:pt idx="5">
                  <c:v>0</c:v>
                </c:pt>
                <c:pt idx="6">
                  <c:v>26870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'[April_2016_Website_Reports.xlsx]Traffic Sources'!$D$2:$D$8</c:f>
              <c:numCache>
                <c:formatCode>#,##0</c:formatCode>
                <c:ptCount val="7"/>
                <c:pt idx="0">
                  <c:v>305</c:v>
                </c:pt>
                <c:pt idx="1">
                  <c:v>4789</c:v>
                </c:pt>
                <c:pt idx="2">
                  <c:v>9150</c:v>
                </c:pt>
                <c:pt idx="3">
                  <c:v>2833</c:v>
                </c:pt>
                <c:pt idx="4">
                  <c:v>4483</c:v>
                </c:pt>
                <c:pt idx="5">
                  <c:v>0</c:v>
                </c:pt>
                <c:pt idx="6">
                  <c:v>2028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'[April_2016_Website_Reports.xlsx]Traffic Sources'!$E$2:$E$8</c:f>
              <c:numCache>
                <c:formatCode>#,##0</c:formatCode>
                <c:ptCount val="7"/>
                <c:pt idx="0">
                  <c:v>125</c:v>
                </c:pt>
                <c:pt idx="1">
                  <c:v>6296</c:v>
                </c:pt>
                <c:pt idx="2">
                  <c:v>11586</c:v>
                </c:pt>
                <c:pt idx="3">
                  <c:v>4475</c:v>
                </c:pt>
                <c:pt idx="4">
                  <c:v>8269</c:v>
                </c:pt>
                <c:pt idx="5">
                  <c:v>0</c:v>
                </c:pt>
                <c:pt idx="6">
                  <c:v>16353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9703</c:v>
                </c:pt>
                <c:pt idx="2">
                  <c:v>0</c:v>
                </c:pt>
                <c:pt idx="3">
                  <c:v>8</c:v>
                </c:pt>
                <c:pt idx="4">
                  <c:v>8</c:v>
                </c:pt>
                <c:pt idx="5">
                  <c:v>0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354648"/>
        <c:axId val="460355040"/>
      </c:barChart>
      <c:catAx>
        <c:axId val="460354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355040"/>
        <c:crosses val="autoZero"/>
        <c:auto val="1"/>
        <c:lblAlgn val="ctr"/>
        <c:lblOffset val="100"/>
        <c:noMultiLvlLbl val="0"/>
      </c:catAx>
      <c:valAx>
        <c:axId val="4603550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3546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April </a:t>
            </a:r>
            <a:r>
              <a:rPr lang="en-US" dirty="0"/>
              <a:t>2016 Traffic Sources - </a:t>
            </a:r>
            <a:r>
              <a:rPr lang="en-US" dirty="0" err="1"/>
              <a:t>HSP</a:t>
            </a:r>
            <a:r>
              <a:rPr lang="en-US" dirty="0"/>
              <a:t>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'[April_2016_Website_Reports.xlsx]Traffic Sources'!$C$14:$C$21</c:f>
              <c:numCache>
                <c:formatCode>#,##0</c:formatCode>
                <c:ptCount val="8"/>
                <c:pt idx="0">
                  <c:v>724</c:v>
                </c:pt>
                <c:pt idx="1">
                  <c:v>1272</c:v>
                </c:pt>
                <c:pt idx="2">
                  <c:v>1996</c:v>
                </c:pt>
                <c:pt idx="3">
                  <c:v>0</c:v>
                </c:pt>
                <c:pt idx="4">
                  <c:v>414</c:v>
                </c:pt>
                <c:pt idx="5">
                  <c:v>520</c:v>
                </c:pt>
                <c:pt idx="6">
                  <c:v>710</c:v>
                </c:pt>
                <c:pt idx="7">
                  <c:v>9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'[April_2016_Website_Reports.xlsx]Traffic Sources'!$D$14:$D$21</c:f>
              <c:numCache>
                <c:formatCode>#,##0</c:formatCode>
                <c:ptCount val="8"/>
                <c:pt idx="0">
                  <c:v>785</c:v>
                </c:pt>
                <c:pt idx="1">
                  <c:v>1254</c:v>
                </c:pt>
                <c:pt idx="2">
                  <c:v>479</c:v>
                </c:pt>
                <c:pt idx="3">
                  <c:v>0</c:v>
                </c:pt>
                <c:pt idx="4">
                  <c:v>102</c:v>
                </c:pt>
                <c:pt idx="5">
                  <c:v>447</c:v>
                </c:pt>
                <c:pt idx="6">
                  <c:v>339</c:v>
                </c:pt>
                <c:pt idx="7">
                  <c:v>55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'[April_2016_Website_Reports.xlsx]Traffic Sources'!$E$14:$E$21</c:f>
              <c:numCache>
                <c:formatCode>#,##0</c:formatCode>
                <c:ptCount val="8"/>
                <c:pt idx="0">
                  <c:v>104</c:v>
                </c:pt>
                <c:pt idx="1">
                  <c:v>182</c:v>
                </c:pt>
                <c:pt idx="2">
                  <c:v>152</c:v>
                </c:pt>
                <c:pt idx="3">
                  <c:v>0</c:v>
                </c:pt>
                <c:pt idx="4">
                  <c:v>101</c:v>
                </c:pt>
                <c:pt idx="5">
                  <c:v>88</c:v>
                </c:pt>
                <c:pt idx="6">
                  <c:v>62</c:v>
                </c:pt>
                <c:pt idx="7">
                  <c:v>46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'[April_2016_Website_Reports.xlsx]Traffic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356216"/>
        <c:axId val="460356608"/>
      </c:barChart>
      <c:catAx>
        <c:axId val="46035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356608"/>
        <c:crosses val="autoZero"/>
        <c:auto val="1"/>
        <c:lblAlgn val="ctr"/>
        <c:lblOffset val="100"/>
        <c:noMultiLvlLbl val="0"/>
      </c:catAx>
      <c:valAx>
        <c:axId val="46035660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3562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April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98</c:v>
                </c:pt>
                <c:pt idx="2">
                  <c:v>107</c:v>
                </c:pt>
                <c:pt idx="3">
                  <c:v>0</c:v>
                </c:pt>
                <c:pt idx="4">
                  <c:v>58</c:v>
                </c:pt>
                <c:pt idx="5">
                  <c:v>75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72</c:v>
                </c:pt>
                <c:pt idx="2">
                  <c:v>158</c:v>
                </c:pt>
                <c:pt idx="3">
                  <c:v>0</c:v>
                </c:pt>
                <c:pt idx="4">
                  <c:v>38</c:v>
                </c:pt>
                <c:pt idx="5">
                  <c:v>173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'[April_2016_Website_Reports.xlsx]Traffic Sources'!$E$24:$E$29</c:f>
              <c:numCache>
                <c:formatCode>#,##0</c:formatCode>
                <c:ptCount val="6"/>
                <c:pt idx="0">
                  <c:v>3</c:v>
                </c:pt>
                <c:pt idx="1">
                  <c:v>36</c:v>
                </c:pt>
                <c:pt idx="2">
                  <c:v>40</c:v>
                </c:pt>
                <c:pt idx="3">
                  <c:v>0</c:v>
                </c:pt>
                <c:pt idx="4">
                  <c:v>57</c:v>
                </c:pt>
                <c:pt idx="5">
                  <c:v>250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855464"/>
        <c:axId val="459855856"/>
      </c:barChart>
      <c:catAx>
        <c:axId val="45985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855856"/>
        <c:crosses val="autoZero"/>
        <c:auto val="1"/>
        <c:lblAlgn val="ctr"/>
        <c:lblOffset val="100"/>
        <c:noMultiLvlLbl val="0"/>
      </c:catAx>
      <c:valAx>
        <c:axId val="45985585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8554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'[April_2016_Website_Reports.xlsx]Average Time on Site'!$C$7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Site'!$C$8:$C$14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'[April_2016_Website_Reports.xlsx]Average Time on Site'!$D$7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Site'!$D$8:$D$14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'[April_2016_Website_Reports.xlsx]Average Time on Site'!$E$7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Site'!$E$8:$E$14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'[April_2016_Website_Reports.xlsx]Average Time on Site'!$F$7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Site'!$F$8:$F$14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4"/>
          <c:order val="4"/>
          <c:tx>
            <c:strRef>
              <c:f>'[April_2016_Website_Reports.xlsx]Average Time on Site'!$G$7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Site'!$G$8:$G$14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'[April_2016_Website_Reports.xlsx]Average Time on Site'!$H$7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'[April_2016_Website_Reports.xlsx]Average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'[April_2016_Website_Reports.xlsx]Average Time on Site'!$H$8:$H$14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857032"/>
        <c:axId val="459857424"/>
      </c:barChart>
      <c:catAx>
        <c:axId val="459857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857424"/>
        <c:crosses val="autoZero"/>
        <c:auto val="1"/>
        <c:lblAlgn val="ctr"/>
        <c:lblOffset val="100"/>
        <c:noMultiLvlLbl val="0"/>
      </c:catAx>
      <c:valAx>
        <c:axId val="4598574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85703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Average Time Spent on Website - </a:t>
            </a:r>
            <a:r>
              <a:rPr lang="en-US" dirty="0" err="1"/>
              <a:t>HSP</a:t>
            </a:r>
            <a:r>
              <a:rPr lang="en-US" dirty="0"/>
              <a:t> Micro Sites </a:t>
            </a:r>
          </a:p>
        </c:rich>
      </c:tx>
      <c:layout>
        <c:manualLayout>
          <c:xMode val="edge"/>
          <c:yMode val="edge"/>
          <c:x val="0.24961186428311979"/>
          <c:y val="6.71298118985126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'[April_2016_Website_Reports.xlsx]Average Time on Site'!$C$18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Site'!$C$19:$C$27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'[April_2016_Website_Reports.xlsx]Average Time on Site'!$D$18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Site'!$D$19:$D$27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'[April_2016_Website_Reports.xlsx]Average Time on Site'!$E$18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Site'!$E$19:$E$27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'[April_2016_Website_Reports.xlsx]Average Time on Site'!$F$18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Site'!$F$19:$F$27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</c:ser>
        <c:ser>
          <c:idx val="4"/>
          <c:order val="4"/>
          <c:tx>
            <c:strRef>
              <c:f>'[April_2016_Website_Reports.xlsx]Average Time on Site'!$G$18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Site'!$G$19:$G$27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'[April_2016_Website_Reports.xlsx]Average Time on Site'!$H$18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'[April_2016_Website_Reports.xlsx]Average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'[April_2016_Website_Reports.xlsx]Average Time on Site'!$H$19:$H$27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858600"/>
        <c:axId val="460917544"/>
      </c:barChart>
      <c:catAx>
        <c:axId val="45985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917544"/>
        <c:crosses val="autoZero"/>
        <c:auto val="1"/>
        <c:lblAlgn val="ctr"/>
        <c:lblOffset val="100"/>
        <c:noMultiLvlLbl val="0"/>
      </c:catAx>
      <c:valAx>
        <c:axId val="460917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8586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4911525142390376"/>
          <c:y val="4.176837284625142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'[April_2016_Website_Reports.xlsx]Average Time on Site'!$C$30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Site'!$C$31:$C$36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'[April_2016_Website_Reports.xlsx]Average Time on Site'!$D$30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Site'!$D$31:$D$36</c:f>
              <c:numCache>
                <c:formatCode>h:mm</c:formatCode>
                <c:ptCount val="6"/>
                <c:pt idx="0">
                  <c:v>0</c:v>
                </c:pt>
                <c:pt idx="1">
                  <c:v>3.0555555555555555E-2</c:v>
                </c:pt>
                <c:pt idx="2">
                  <c:v>0.22847222222222222</c:v>
                </c:pt>
                <c:pt idx="3">
                  <c:v>4.6527777777777779E-2</c:v>
                </c:pt>
                <c:pt idx="4">
                  <c:v>0.14305555555555557</c:v>
                </c:pt>
                <c:pt idx="5">
                  <c:v>0.20069444444444443</c:v>
                </c:pt>
              </c:numCache>
            </c:numRef>
          </c:val>
        </c:ser>
        <c:ser>
          <c:idx val="2"/>
          <c:order val="2"/>
          <c:tx>
            <c:strRef>
              <c:f>'[April_2016_Website_Reports.xlsx]Average Time on Site'!$E$30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Site'!$E$31:$E$36</c:f>
              <c:numCache>
                <c:formatCode>h:mm</c:formatCode>
                <c:ptCount val="6"/>
                <c:pt idx="0">
                  <c:v>0</c:v>
                </c:pt>
                <c:pt idx="1">
                  <c:v>4.1666666666666664E-2</c:v>
                </c:pt>
                <c:pt idx="2">
                  <c:v>0.13333333333333333</c:v>
                </c:pt>
                <c:pt idx="3">
                  <c:v>4.0972222222222222E-2</c:v>
                </c:pt>
                <c:pt idx="4">
                  <c:v>9.930555555555555E-2</c:v>
                </c:pt>
                <c:pt idx="5">
                  <c:v>0.24513888888888888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'[April_2016_Website_Reports.xlsx]Average Time on Site'!$F$30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Site'!$F$31:$F$36</c:f>
              <c:numCache>
                <c:formatCode>h:mm</c:formatCode>
                <c:ptCount val="6"/>
                <c:pt idx="0">
                  <c:v>0</c:v>
                </c:pt>
                <c:pt idx="1">
                  <c:v>4.7916666666666663E-2</c:v>
                </c:pt>
                <c:pt idx="2">
                  <c:v>0.12847222222222224</c:v>
                </c:pt>
                <c:pt idx="3">
                  <c:v>3.125E-2</c:v>
                </c:pt>
                <c:pt idx="4">
                  <c:v>9.0277777777777776E-2</c:v>
                </c:pt>
                <c:pt idx="5">
                  <c:v>0.12569444444444444</c:v>
                </c:pt>
              </c:numCache>
            </c:numRef>
          </c:val>
        </c:ser>
        <c:ser>
          <c:idx val="4"/>
          <c:order val="4"/>
          <c:tx>
            <c:strRef>
              <c:f>'[April_2016_Website_Reports.xlsx]Average Time on Site'!$G$30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Site'!$G$31:$G$36</c:f>
              <c:numCache>
                <c:formatCode>h:mm</c:formatCode>
                <c:ptCount val="6"/>
                <c:pt idx="0">
                  <c:v>0.41111111111111115</c:v>
                </c:pt>
                <c:pt idx="1">
                  <c:v>6.7361111111111108E-2</c:v>
                </c:pt>
                <c:pt idx="2">
                  <c:v>7.9166666666666663E-2</c:v>
                </c:pt>
                <c:pt idx="3">
                  <c:v>5.486111111111111E-2</c:v>
                </c:pt>
                <c:pt idx="4">
                  <c:v>0</c:v>
                </c:pt>
                <c:pt idx="5">
                  <c:v>0.17013888888888887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'[April_2016_Website_Reports.xlsx]Average Time on Site'!$H$30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'[April_2016_Website_Reports.xlsx]Average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'[April_2016_Website_Reports.xlsx]Average Time on Site'!$H$31:$H$36</c:f>
              <c:numCache>
                <c:formatCode>h:mm</c:formatCode>
                <c:ptCount val="6"/>
                <c:pt idx="0">
                  <c:v>1.0416666666666666E-2</c:v>
                </c:pt>
                <c:pt idx="1">
                  <c:v>4.7916666666666663E-2</c:v>
                </c:pt>
                <c:pt idx="2">
                  <c:v>0.10347222222222223</c:v>
                </c:pt>
                <c:pt idx="3">
                  <c:v>0.11041666666666666</c:v>
                </c:pt>
                <c:pt idx="4">
                  <c:v>0</c:v>
                </c:pt>
                <c:pt idx="5">
                  <c:v>0.14722222222222223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918720"/>
        <c:axId val="460919112"/>
      </c:barChart>
      <c:catAx>
        <c:axId val="46091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919112"/>
        <c:crosses val="autoZero"/>
        <c:auto val="1"/>
        <c:lblAlgn val="ctr"/>
        <c:lblOffset val="100"/>
        <c:noMultiLvlLbl val="0"/>
      </c:catAx>
      <c:valAx>
        <c:axId val="460919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918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- </a:t>
            </a:r>
            <a:r>
              <a:rPr lang="en-US" sz="1200" b="1" i="0" u="none" strike="noStrike" baseline="0" dirty="0" smtClean="0">
                <a:effectLst/>
              </a:rPr>
              <a:t>April </a:t>
            </a:r>
            <a:r>
              <a:rPr lang="en-US" dirty="0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Details'!$B$6:$B$15</c:f>
              <c:strCache>
                <c:ptCount val="10"/>
                <c:pt idx="0">
                  <c:v>mom</c:v>
                </c:pt>
                <c:pt idx="1">
                  <c:v>lanyard</c:v>
                </c:pt>
                <c:pt idx="2">
                  <c:v>dad</c:v>
                </c:pt>
                <c:pt idx="3">
                  <c:v>star wars</c:v>
                </c:pt>
                <c:pt idx="4">
                  <c:v>bag</c:v>
                </c:pt>
                <c:pt idx="5">
                  <c:v>backpack</c:v>
                </c:pt>
                <c:pt idx="6">
                  <c:v>usc mom</c:v>
                </c:pt>
                <c:pt idx="7">
                  <c:v>water bottle</c:v>
                </c:pt>
                <c:pt idx="8">
                  <c:v>skirt</c:v>
                </c:pt>
                <c:pt idx="9">
                  <c:v>pen</c:v>
                </c:pt>
              </c:strCache>
            </c:strRef>
          </c:cat>
          <c:val>
            <c:numRef>
              <c:f>'[April_2016_Website_Reports.xlsx]BKS Details'!$C$6:$C$15</c:f>
              <c:numCache>
                <c:formatCode>General</c:formatCode>
                <c:ptCount val="10"/>
                <c:pt idx="0">
                  <c:v>96</c:v>
                </c:pt>
                <c:pt idx="1">
                  <c:v>89</c:v>
                </c:pt>
                <c:pt idx="2">
                  <c:v>62</c:v>
                </c:pt>
                <c:pt idx="3">
                  <c:v>57</c:v>
                </c:pt>
                <c:pt idx="4">
                  <c:v>49</c:v>
                </c:pt>
                <c:pt idx="5">
                  <c:v>47</c:v>
                </c:pt>
                <c:pt idx="6">
                  <c:v>42</c:v>
                </c:pt>
                <c:pt idx="7">
                  <c:v>42</c:v>
                </c:pt>
                <c:pt idx="8">
                  <c:v>35</c:v>
                </c:pt>
                <c:pt idx="9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920288"/>
        <c:axId val="460920680"/>
      </c:barChart>
      <c:catAx>
        <c:axId val="46092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92068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609206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09202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Details'!$B$34:$B$44</c:f>
              <c:strCache>
                <c:ptCount val="10"/>
                <c:pt idx="0">
                  <c:v>Tops | Women's Apparel | USC Bookstores</c:v>
                </c:pt>
                <c:pt idx="1">
                  <c:v>Hats | Men's Apparel | USC Bookstores</c:v>
                </c:pt>
                <c:pt idx="2">
                  <c:v>T-Shirts | Tops | USC Bookstores</c:v>
                </c:pt>
                <c:pt idx="3">
                  <c:v>Jackets/Fleece | Men's Apparel | USC Bookstores</c:v>
                </c:pt>
                <c:pt idx="4">
                  <c:v>Jackets/Fleece | Women's Apparel | USC Bookstores</c:v>
                </c:pt>
                <c:pt idx="5">
                  <c:v>Men's Nike | Nike | USC Bookstores</c:v>
                </c:pt>
                <c:pt idx="6">
                  <c:v>New Items | USC Bookstores</c:v>
                </c:pt>
                <c:pt idx="7">
                  <c:v>Glassware &amp; Mugs | Gifts | USC Bookstores</c:v>
                </c:pt>
                <c:pt idx="8">
                  <c:v>Men's Apparel | USC Bookstores</c:v>
                </c:pt>
                <c:pt idx="9">
                  <c:v>Bottoms | Women's Apparel | USC Bookstores</c:v>
                </c:pt>
              </c:strCache>
            </c:strRef>
          </c:cat>
          <c:val>
            <c:numRef>
              <c:f>'[April_2016_Website_Reports.xlsx]BKS Details'!$C$34:$C$43</c:f>
              <c:numCache>
                <c:formatCode>#,##0</c:formatCode>
                <c:ptCount val="10"/>
                <c:pt idx="0">
                  <c:v>37655</c:v>
                </c:pt>
                <c:pt idx="1">
                  <c:v>25746</c:v>
                </c:pt>
                <c:pt idx="2">
                  <c:v>25178</c:v>
                </c:pt>
                <c:pt idx="3">
                  <c:v>17638</c:v>
                </c:pt>
                <c:pt idx="4">
                  <c:v>15455</c:v>
                </c:pt>
                <c:pt idx="5">
                  <c:v>12228</c:v>
                </c:pt>
                <c:pt idx="6">
                  <c:v>9087</c:v>
                </c:pt>
                <c:pt idx="7">
                  <c:v>8374</c:v>
                </c:pt>
                <c:pt idx="8">
                  <c:v>6852</c:v>
                </c:pt>
                <c:pt idx="9">
                  <c:v>6560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1087800"/>
        <c:axId val="461088192"/>
      </c:barChart>
      <c:catAx>
        <c:axId val="461087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1088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10881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108780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sz="1075" b="1" i="0" u="none" strike="noStrike" baseline="0" dirty="0" smtClean="0">
                <a:effectLst/>
              </a:rPr>
              <a:t>April </a:t>
            </a:r>
            <a:r>
              <a:rPr lang="en-US" sz="1075" b="1" i="0" u="none" strike="noStrike" baseline="0" dirty="0">
                <a:effectLst/>
              </a:rPr>
              <a:t>2016</a:t>
            </a:r>
            <a:endParaRPr lang="en-US" baseline="0" dirty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'[April_2016_Website_Reports.xlsx]BKS Details'!$B$68</c:f>
              <c:strCache>
                <c:ptCount val="1"/>
                <c:pt idx="0">
                  <c:v>USC Class of 2016 Shield Logo Sash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Details'!$C$68</c:f>
              <c:numCache>
                <c:formatCode>General</c:formatCode>
                <c:ptCount val="1"/>
                <c:pt idx="0">
                  <c:v>128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'[April_2016_Website_Reports.xlsx]BKS Details'!$B$69</c:f>
              <c:strCache>
                <c:ptCount val="1"/>
                <c:pt idx="0">
                  <c:v>USC Class of 2016 Logo Sash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Details'!$C$69</c:f>
              <c:numCache>
                <c:formatCode>General</c:formatCode>
                <c:ptCount val="1"/>
                <c:pt idx="0">
                  <c:v>89</c:v>
                </c:pt>
              </c:numCache>
            </c:numRef>
          </c:val>
        </c:ser>
        <c:ser>
          <c:idx val="3"/>
          <c:order val="2"/>
          <c:tx>
            <c:strRef>
              <c:f>'[April_2016_Website_Reports.xlsx]BKS Details'!$B$70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Details'!$C$70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ser>
          <c:idx val="4"/>
          <c:order val="3"/>
          <c:tx>
            <c:strRef>
              <c:f>'[April_2016_Website_Reports.xlsx]BKS Details'!$B$71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Details'!$C$71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5"/>
          <c:order val="4"/>
          <c:tx>
            <c:strRef>
              <c:f>'[April_2016_Website_Reports.xlsx]BKS Details'!$B$72</c:f>
              <c:strCache>
                <c:ptCount val="1"/>
                <c:pt idx="0">
                  <c:v>USC Mini Foam Finger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ser>
          <c:idx val="6"/>
          <c:order val="5"/>
          <c:tx>
            <c:strRef>
              <c:f>'[April_2016_Website_Reports.xlsx]BKS Details'!$B$73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Details'!$C$73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7"/>
          <c:order val="6"/>
          <c:tx>
            <c:strRef>
              <c:f>'[April_2016_Website_Reports.xlsx]BKS Details'!$B$74</c:f>
              <c:strCache>
                <c:ptCount val="1"/>
                <c:pt idx="0">
                  <c:v>USC Cardinal Tackle Twill Crew 07B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Details'!$C$74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8"/>
          <c:order val="7"/>
          <c:tx>
            <c:strRef>
              <c:f>'[April_2016_Website_Reports.xlsx]BKS Details'!$B$75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Details'!$C$75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9"/>
          <c:order val="8"/>
          <c:tx>
            <c:strRef>
              <c:f>'[April_2016_Website_Reports.xlsx]BKS Details'!$B$76</c:f>
              <c:strCache>
                <c:ptCount val="1"/>
                <c:pt idx="0">
                  <c:v>USC Women's Charcoal Interlock Mom V-Neck T-Shirt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Details'!$C$76</c:f>
              <c:numCache>
                <c:formatCode>General</c:formatCode>
                <c:ptCount val="1"/>
                <c:pt idx="0">
                  <c:v>31</c:v>
                </c:pt>
              </c:numCache>
            </c:numRef>
          </c:val>
        </c:ser>
        <c:ser>
          <c:idx val="2"/>
          <c:order val="9"/>
          <c:tx>
            <c:strRef>
              <c:f>'[April_2016_Website_Reports.xlsx]BKS Details'!$B$77</c:f>
              <c:strCache>
                <c:ptCount val="1"/>
                <c:pt idx="0">
                  <c:v>USC White Player T-Shirt by Nike</c:v>
                </c:pt>
              </c:strCache>
            </c:strRef>
          </c:tx>
          <c:invertIfNegative val="0"/>
          <c:cat>
            <c:strRef>
              <c:f>'[April_2016_Website_Reports.xlsx]BKS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'[April_2016_Website_Reports.xlsx]BKS Details'!$C$77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1089368"/>
        <c:axId val="461089760"/>
      </c:barChart>
      <c:catAx>
        <c:axId val="4610893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61089760"/>
        <c:crosses val="autoZero"/>
        <c:auto val="1"/>
        <c:lblAlgn val="ctr"/>
        <c:lblOffset val="100"/>
        <c:noMultiLvlLbl val="0"/>
      </c:catAx>
      <c:valAx>
        <c:axId val="4610897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10893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175312524312"/>
          <c:y val="0.17839195979899508"/>
          <c:w val="0.8003667170308858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63</c:v>
                </c:pt>
                <c:pt idx="1">
                  <c:v>51</c:v>
                </c:pt>
                <c:pt idx="2">
                  <c:v>40</c:v>
                </c:pt>
                <c:pt idx="3">
                  <c:v>114</c:v>
                </c:pt>
                <c:pt idx="4">
                  <c:v>29</c:v>
                </c:pt>
                <c:pt idx="5">
                  <c:v>3</c:v>
                </c:pt>
                <c:pt idx="6">
                  <c:v>64</c:v>
                </c:pt>
                <c:pt idx="7">
                  <c:v>22</c:v>
                </c:pt>
                <c:pt idx="8">
                  <c:v>347</c:v>
                </c:pt>
                <c:pt idx="9">
                  <c:v>142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4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58</c:v>
                </c:pt>
                <c:pt idx="1">
                  <c:v>49</c:v>
                </c:pt>
                <c:pt idx="2">
                  <c:v>40</c:v>
                </c:pt>
                <c:pt idx="3">
                  <c:v>101</c:v>
                </c:pt>
                <c:pt idx="4">
                  <c:v>26</c:v>
                </c:pt>
                <c:pt idx="5">
                  <c:v>2</c:v>
                </c:pt>
                <c:pt idx="6">
                  <c:v>58</c:v>
                </c:pt>
                <c:pt idx="7">
                  <c:v>20</c:v>
                </c:pt>
                <c:pt idx="8">
                  <c:v>347</c:v>
                </c:pt>
                <c:pt idx="9">
                  <c:v>67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8970504"/>
        <c:axId val="246115624"/>
      </c:barChart>
      <c:catAx>
        <c:axId val="458970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6115624"/>
        <c:crosses val="autoZero"/>
        <c:auto val="1"/>
        <c:lblAlgn val="ctr"/>
        <c:lblOffset val="100"/>
        <c:noMultiLvlLbl val="0"/>
      </c:catAx>
      <c:valAx>
        <c:axId val="24611562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458970504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'[April_2016_TSP stats_INCOMPLETE.xlsx]Sheet1'!$A$2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'[April_2016_TSP stats_INCOMPLETE.xlsx]Sheet1'!$B$1:$H$1</c:f>
              <c:strCache>
                <c:ptCount val="7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  <c:pt idx="6">
                  <c:v>Apr-16</c:v>
                </c:pt>
              </c:strCache>
            </c:strRef>
          </c:cat>
          <c:val>
            <c:numRef>
              <c:f>'[April_2016_TSP stats_INCOMPLETE.xlsx]Sheet1'!$B$2:$H$2</c:f>
              <c:numCache>
                <c:formatCode>General</c:formatCode>
                <c:ptCount val="7"/>
                <c:pt idx="0">
                  <c:v>40</c:v>
                </c:pt>
                <c:pt idx="1">
                  <c:v>55</c:v>
                </c:pt>
                <c:pt idx="2">
                  <c:v>34</c:v>
                </c:pt>
                <c:pt idx="3">
                  <c:v>31</c:v>
                </c:pt>
                <c:pt idx="4">
                  <c:v>30</c:v>
                </c:pt>
                <c:pt idx="5">
                  <c:v>27</c:v>
                </c:pt>
                <c:pt idx="6">
                  <c:v>25</c:v>
                </c:pt>
              </c:numCache>
            </c:numRef>
          </c:val>
        </c:ser>
        <c:ser>
          <c:idx val="1"/>
          <c:order val="1"/>
          <c:tx>
            <c:strRef>
              <c:f>'[April_2016_TSP stats_INCOMPLETE.xlsx]Sheet1'!$A$3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'[April_2016_TSP stats_INCOMPLETE.xlsx]Sheet1'!$B$1:$H$1</c:f>
              <c:strCache>
                <c:ptCount val="7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  <c:pt idx="6">
                  <c:v>Apr-16</c:v>
                </c:pt>
              </c:strCache>
            </c:strRef>
          </c:cat>
          <c:val>
            <c:numRef>
              <c:f>'[April_2016_TSP stats_INCOMPLETE.xlsx]Sheet1'!$B$3:$H$3</c:f>
              <c:numCache>
                <c:formatCode>General</c:formatCode>
                <c:ptCount val="7"/>
                <c:pt idx="0">
                  <c:v>439</c:v>
                </c:pt>
                <c:pt idx="1">
                  <c:v>276</c:v>
                </c:pt>
                <c:pt idx="2">
                  <c:v>278</c:v>
                </c:pt>
                <c:pt idx="3">
                  <c:v>497</c:v>
                </c:pt>
                <c:pt idx="4">
                  <c:v>250</c:v>
                </c:pt>
                <c:pt idx="5">
                  <c:v>262</c:v>
                </c:pt>
                <c:pt idx="6">
                  <c:v>283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02795120"/>
        <c:axId val="502794728"/>
      </c:barChart>
      <c:catAx>
        <c:axId val="50279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02794728"/>
        <c:crosses val="autoZero"/>
        <c:auto val="1"/>
        <c:lblAlgn val="ctr"/>
        <c:lblOffset val="100"/>
        <c:noMultiLvlLbl val="1"/>
      </c:catAx>
      <c:valAx>
        <c:axId val="502794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02795120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Sheet1!$A$28:$A$37</c:f>
              <c:numCache>
                <c:formatCode>[$-409]mmm\-yy;@</c:formatCode>
                <c:ptCount val="10"/>
                <c:pt idx="0">
                  <c:v>42200</c:v>
                </c:pt>
                <c:pt idx="1">
                  <c:v>42231</c:v>
                </c:pt>
                <c:pt idx="2">
                  <c:v>42262</c:v>
                </c:pt>
                <c:pt idx="3">
                  <c:v>42292</c:v>
                </c:pt>
                <c:pt idx="4">
                  <c:v>42323</c:v>
                </c:pt>
                <c:pt idx="5">
                  <c:v>42353</c:v>
                </c:pt>
                <c:pt idx="6">
                  <c:v>42385</c:v>
                </c:pt>
                <c:pt idx="7">
                  <c:v>42417</c:v>
                </c:pt>
                <c:pt idx="8">
                  <c:v>42446</c:v>
                </c:pt>
                <c:pt idx="9">
                  <c:v>42477</c:v>
                </c:pt>
              </c:numCache>
            </c:numRef>
          </c:cat>
          <c:val>
            <c:numRef>
              <c:f>Sheet1!$B$28:$B$37</c:f>
              <c:numCache>
                <c:formatCode>General</c:formatCode>
                <c:ptCount val="10"/>
                <c:pt idx="0">
                  <c:v>97</c:v>
                </c:pt>
                <c:pt idx="1">
                  <c:v>98</c:v>
                </c:pt>
                <c:pt idx="2">
                  <c:v>97</c:v>
                </c:pt>
                <c:pt idx="3">
                  <c:v>98</c:v>
                </c:pt>
                <c:pt idx="4">
                  <c:v>98</c:v>
                </c:pt>
                <c:pt idx="5">
                  <c:v>100</c:v>
                </c:pt>
                <c:pt idx="6">
                  <c:v>98</c:v>
                </c:pt>
                <c:pt idx="7">
                  <c:v>98</c:v>
                </c:pt>
                <c:pt idx="8">
                  <c:v>97</c:v>
                </c:pt>
                <c:pt idx="9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1090936"/>
        <c:axId val="461091328"/>
      </c:barChart>
      <c:dateAx>
        <c:axId val="461090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109132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610913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10909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16</c:v>
                </c:pt>
                <c:pt idx="1">
                  <c:v>2</c:v>
                </c:pt>
                <c:pt idx="2">
                  <c:v>28</c:v>
                </c:pt>
                <c:pt idx="3">
                  <c:v>4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6711112"/>
        <c:axId val="303782056"/>
      </c:barChart>
      <c:catAx>
        <c:axId val="456711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03782056"/>
        <c:crosses val="autoZero"/>
        <c:auto val="1"/>
        <c:lblAlgn val="ctr"/>
        <c:lblOffset val="100"/>
        <c:noMultiLvlLbl val="0"/>
      </c:catAx>
      <c:valAx>
        <c:axId val="30378205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671111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12</c:v>
                </c:pt>
                <c:pt idx="1">
                  <c:v>12</c:v>
                </c:pt>
                <c:pt idx="2">
                  <c:v>6</c:v>
                </c:pt>
                <c:pt idx="3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8506552"/>
        <c:axId val="458506944"/>
      </c:barChart>
      <c:catAx>
        <c:axId val="458506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506944"/>
        <c:crosses val="autoZero"/>
        <c:auto val="1"/>
        <c:lblAlgn val="ctr"/>
        <c:lblOffset val="100"/>
        <c:noMultiLvlLbl val="0"/>
      </c:catAx>
      <c:valAx>
        <c:axId val="4585069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506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 Web Req Unit And Status.xlsx]IssueList'!$K$22:$K$27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'[April_2016 Web Req Unit And Status.xlsx]IssueList'!$L$22:$L$27</c:f>
              <c:numCache>
                <c:formatCode>General</c:formatCode>
                <c:ptCount val="6"/>
                <c:pt idx="0">
                  <c:v>0</c:v>
                </c:pt>
                <c:pt idx="1">
                  <c:v>63</c:v>
                </c:pt>
                <c:pt idx="2">
                  <c:v>18</c:v>
                </c:pt>
                <c:pt idx="3">
                  <c:v>1</c:v>
                </c:pt>
                <c:pt idx="4">
                  <c:v>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478296"/>
        <c:axId val="459478688"/>
      </c:barChart>
      <c:catAx>
        <c:axId val="459478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59478688"/>
        <c:crosses val="autoZero"/>
        <c:auto val="1"/>
        <c:lblAlgn val="ctr"/>
        <c:lblOffset val="100"/>
        <c:noMultiLvlLbl val="0"/>
      </c:catAx>
      <c:valAx>
        <c:axId val="459478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594782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 Web Req Unit And Status.xlsx]IssueList'!$L$1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 Web Req Unit And Status.xlsx]IssueList'!$K$2:$K$19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'[April_2016 Web Req Unit And Status.xlsx]IssueList'!$L$2:$L$19</c:f>
              <c:numCache>
                <c:formatCode>General</c:formatCode>
                <c:ptCount val="18"/>
                <c:pt idx="0">
                  <c:v>37</c:v>
                </c:pt>
                <c:pt idx="1">
                  <c:v>2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19</c:v>
                </c:pt>
                <c:pt idx="8">
                  <c:v>1</c:v>
                </c:pt>
                <c:pt idx="9">
                  <c:v>12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479472"/>
        <c:axId val="459479864"/>
      </c:barChart>
      <c:catAx>
        <c:axId val="45947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479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9479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94794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22</c:v>
                </c:pt>
                <c:pt idx="1">
                  <c:v>3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15</c:v>
                </c:pt>
                <c:pt idx="8">
                  <c:v>0</c:v>
                </c:pt>
                <c:pt idx="9">
                  <c:v>22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1</c:v>
                </c:pt>
                <c:pt idx="16">
                  <c:v>5</c:v>
                </c:pt>
                <c:pt idx="17">
                  <c:v>2</c:v>
                </c:pt>
                <c:pt idx="1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6543704"/>
        <c:axId val="496544096"/>
      </c:barChart>
      <c:catAx>
        <c:axId val="496543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6544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6544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65437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'[April_2016_Website_Reports.xlsx]Web Visits'!$C$1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Visits'!$C$2:$C$8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ser>
          <c:idx val="2"/>
          <c:order val="1"/>
          <c:tx>
            <c:strRef>
              <c:f>'[April_2016_Website_Reports.xlsx]Web Visits'!$D$1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Visits'!$D$2:$D$8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ser>
          <c:idx val="0"/>
          <c:order val="2"/>
          <c:tx>
            <c:strRef>
              <c:f>'[April_2016_Website_Reports.xlsx]Web Visits'!$E$1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Visits'!$E$2:$E$8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ser>
          <c:idx val="3"/>
          <c:order val="3"/>
          <c:tx>
            <c:strRef>
              <c:f>'[April_2016_Website_Reports.xlsx]Web Visits'!$F$1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Visits'!$F$2:$F$8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</c:ser>
        <c:ser>
          <c:idx val="4"/>
          <c:order val="4"/>
          <c:tx>
            <c:strRef>
              <c:f>'[April_2016_Website_Reports.xlsx]Web Visits'!$G$1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Visits'!$G$2:$G$8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'[April_2016_Website_Reports.xlsx]Web Visits'!$H$1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'[April_2016_Website_Reports.xlsx]Web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'[April_2016_Website_Reports.xlsx]Web Visits'!$H$2:$H$8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050592"/>
        <c:axId val="460050984"/>
      </c:barChart>
      <c:catAx>
        <c:axId val="46005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050984"/>
        <c:crosses val="autoZero"/>
        <c:auto val="1"/>
        <c:lblAlgn val="ctr"/>
        <c:lblOffset val="100"/>
        <c:noMultiLvlLbl val="0"/>
      </c:catAx>
      <c:valAx>
        <c:axId val="4600509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050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'[April_2016_Website_Reports.xlsx]Web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Visits'!$C$13:$H$13</c:f>
              <c:numCache>
                <c:formatCode>General</c:formatCode>
                <c:ptCount val="6"/>
                <c:pt idx="0">
                  <c:v>1410</c:v>
                </c:pt>
                <c:pt idx="1">
                  <c:v>1010</c:v>
                </c:pt>
                <c:pt idx="2">
                  <c:v>1822</c:v>
                </c:pt>
                <c:pt idx="3">
                  <c:v>1424</c:v>
                </c:pt>
                <c:pt idx="4">
                  <c:v>1816</c:v>
                </c:pt>
                <c:pt idx="5">
                  <c:v>1625</c:v>
                </c:pt>
              </c:numCache>
            </c:numRef>
          </c:val>
        </c:ser>
        <c:ser>
          <c:idx val="1"/>
          <c:order val="1"/>
          <c:tx>
            <c:strRef>
              <c:f>'[April_2016_Website_Reports.xlsx]Web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Visits'!$C$14:$H$14</c:f>
              <c:numCache>
                <c:formatCode>General</c:formatCode>
                <c:ptCount val="6"/>
                <c:pt idx="0">
                  <c:v>2708</c:v>
                </c:pt>
                <c:pt idx="1">
                  <c:v>1959</c:v>
                </c:pt>
                <c:pt idx="2">
                  <c:v>3111</c:v>
                </c:pt>
                <c:pt idx="3">
                  <c:v>2709</c:v>
                </c:pt>
                <c:pt idx="4">
                  <c:v>3365</c:v>
                </c:pt>
                <c:pt idx="5">
                  <c:v>2741</c:v>
                </c:pt>
              </c:numCache>
            </c:numRef>
          </c:val>
        </c:ser>
        <c:ser>
          <c:idx val="3"/>
          <c:order val="2"/>
          <c:tx>
            <c:strRef>
              <c:f>'[April_2016_Website_Reports.xlsx]Web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Visits'!$C$15:$H$15</c:f>
              <c:numCache>
                <c:formatCode>General</c:formatCode>
                <c:ptCount val="6"/>
                <c:pt idx="0">
                  <c:v>1504</c:v>
                </c:pt>
                <c:pt idx="1">
                  <c:v>1046</c:v>
                </c:pt>
                <c:pt idx="2">
                  <c:v>1612</c:v>
                </c:pt>
                <c:pt idx="3">
                  <c:v>1713</c:v>
                </c:pt>
                <c:pt idx="4">
                  <c:v>1978</c:v>
                </c:pt>
                <c:pt idx="5">
                  <c:v>1933</c:v>
                </c:pt>
              </c:numCache>
            </c:numRef>
          </c:val>
        </c:ser>
        <c:ser>
          <c:idx val="4"/>
          <c:order val="3"/>
          <c:tx>
            <c:strRef>
              <c:f>'[April_2016_Website_Reports.xlsx]Web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Visits'!$C$16:$H$16</c:f>
              <c:numCache>
                <c:formatCode>General</c:formatCode>
                <c:ptCount val="6"/>
                <c:pt idx="0">
                  <c:v>703</c:v>
                </c:pt>
                <c:pt idx="1">
                  <c:v>514</c:v>
                </c:pt>
                <c:pt idx="2">
                  <c:v>460</c:v>
                </c:pt>
                <c:pt idx="3">
                  <c:v>552</c:v>
                </c:pt>
                <c:pt idx="4">
                  <c:v>626</c:v>
                </c:pt>
                <c:pt idx="5">
                  <c:v>621</c:v>
                </c:pt>
              </c:numCache>
            </c:numRef>
          </c:val>
        </c:ser>
        <c:ser>
          <c:idx val="6"/>
          <c:order val="4"/>
          <c:tx>
            <c:strRef>
              <c:f>'[April_2016_Website_Reports.xlsx]Web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Visits'!$C$17:$H$17</c:f>
              <c:numCache>
                <c:formatCode>General</c:formatCode>
                <c:ptCount val="6"/>
                <c:pt idx="0">
                  <c:v>1016</c:v>
                </c:pt>
                <c:pt idx="1">
                  <c:v>921</c:v>
                </c:pt>
                <c:pt idx="2">
                  <c:v>973</c:v>
                </c:pt>
                <c:pt idx="3">
                  <c:v>1135</c:v>
                </c:pt>
                <c:pt idx="4">
                  <c:v>1044</c:v>
                </c:pt>
                <c:pt idx="5">
                  <c:v>1062</c:v>
                </c:pt>
              </c:numCache>
            </c:numRef>
          </c:val>
        </c:ser>
        <c:ser>
          <c:idx val="5"/>
          <c:order val="5"/>
          <c:tx>
            <c:strRef>
              <c:f>'[April_2016_Website_Reports.xlsx]Web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Visits'!$C$18:$H$18</c:f>
              <c:numCache>
                <c:formatCode>General</c:formatCode>
                <c:ptCount val="6"/>
                <c:pt idx="0">
                  <c:v>1257</c:v>
                </c:pt>
                <c:pt idx="1">
                  <c:v>773</c:v>
                </c:pt>
                <c:pt idx="2">
                  <c:v>973</c:v>
                </c:pt>
                <c:pt idx="3">
                  <c:v>1099</c:v>
                </c:pt>
                <c:pt idx="4">
                  <c:v>1039</c:v>
                </c:pt>
                <c:pt idx="5">
                  <c:v>1126</c:v>
                </c:pt>
              </c:numCache>
            </c:numRef>
          </c:val>
        </c:ser>
        <c:ser>
          <c:idx val="2"/>
          <c:order val="6"/>
          <c:tx>
            <c:strRef>
              <c:f>'[April_2016_Website_Reports.xlsx]Web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'[April_2016_Website_Reports.xlsx]Web Visits'!$C$12:$H$12</c:f>
              <c:strCache>
                <c:ptCount val="6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April-16</c:v>
                </c:pt>
              </c:strCache>
            </c:strRef>
          </c:cat>
          <c:val>
            <c:numRef>
              <c:f>'[April_2016_Website_Reports.xlsx]Web Visits'!$C$19:$H$19</c:f>
              <c:numCache>
                <c:formatCode>General</c:formatCode>
                <c:ptCount val="6"/>
                <c:pt idx="0">
                  <c:v>163</c:v>
                </c:pt>
                <c:pt idx="1">
                  <c:v>151</c:v>
                </c:pt>
                <c:pt idx="2">
                  <c:v>168</c:v>
                </c:pt>
                <c:pt idx="3">
                  <c:v>104</c:v>
                </c:pt>
                <c:pt idx="4">
                  <c:v>151</c:v>
                </c:pt>
                <c:pt idx="5">
                  <c:v>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052160"/>
        <c:axId val="460052552"/>
      </c:barChart>
      <c:dateAx>
        <c:axId val="460052160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05255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600525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052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b="1" dirty="0" smtClean="0"/>
            <a:t>April</a:t>
          </a:r>
          <a:r>
            <a:rPr lang="en-US" sz="1100" b="1" i="0" baseline="0" dirty="0" smtClean="0">
              <a:effectLst/>
            </a:rPr>
            <a:t> </a:t>
          </a:r>
          <a:r>
            <a:rPr lang="en-US" dirty="0">
              <a:effectLst/>
            </a:rPr>
            <a:t>2016</a:t>
          </a: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April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702533"/>
              </p:ext>
            </p:extLst>
          </p:nvPr>
        </p:nvGraphicFramePr>
        <p:xfrm>
          <a:off x="2667000" y="1828800"/>
          <a:ext cx="640369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184959"/>
              </p:ext>
            </p:extLst>
          </p:nvPr>
        </p:nvGraphicFramePr>
        <p:xfrm>
          <a:off x="2848443" y="1828800"/>
          <a:ext cx="6292244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64588"/>
              </p:ext>
            </p:extLst>
          </p:nvPr>
        </p:nvGraphicFramePr>
        <p:xfrm>
          <a:off x="2706757" y="1600200"/>
          <a:ext cx="6305700" cy="4732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632964"/>
              </p:ext>
            </p:extLst>
          </p:nvPr>
        </p:nvGraphicFramePr>
        <p:xfrm>
          <a:off x="2667000" y="2057400"/>
          <a:ext cx="63246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233541"/>
              </p:ext>
            </p:extLst>
          </p:nvPr>
        </p:nvGraphicFramePr>
        <p:xfrm>
          <a:off x="2812015" y="1732722"/>
          <a:ext cx="59642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20049"/>
              </p:ext>
            </p:extLst>
          </p:nvPr>
        </p:nvGraphicFramePr>
        <p:xfrm>
          <a:off x="2819400" y="16764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7704568"/>
              </p:ext>
            </p:extLst>
          </p:nvPr>
        </p:nvGraphicFramePr>
        <p:xfrm>
          <a:off x="2688431" y="1828800"/>
          <a:ext cx="6357938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1836941"/>
              </p:ext>
            </p:extLst>
          </p:nvPr>
        </p:nvGraphicFramePr>
        <p:xfrm>
          <a:off x="2667000" y="1143000"/>
          <a:ext cx="6373415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708762"/>
              </p:ext>
            </p:extLst>
          </p:nvPr>
        </p:nvGraphicFramePr>
        <p:xfrm>
          <a:off x="2743200" y="1371600"/>
          <a:ext cx="6103994" cy="5259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368641"/>
              </p:ext>
            </p:extLst>
          </p:nvPr>
        </p:nvGraphicFramePr>
        <p:xfrm>
          <a:off x="2667000" y="19050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447136"/>
              </p:ext>
            </p:extLst>
          </p:nvPr>
        </p:nvGraphicFramePr>
        <p:xfrm>
          <a:off x="2667000" y="1447800"/>
          <a:ext cx="6324600" cy="4876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478764"/>
              </p:ext>
            </p:extLst>
          </p:nvPr>
        </p:nvGraphicFramePr>
        <p:xfrm>
          <a:off x="2667000" y="1752600"/>
          <a:ext cx="6324598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075670"/>
              </p:ext>
            </p:extLst>
          </p:nvPr>
        </p:nvGraphicFramePr>
        <p:xfrm>
          <a:off x="3352800" y="20574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02565"/>
            <a:ext cx="6193834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199"/>
            <a:ext cx="6446547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620" y="1981200"/>
            <a:ext cx="6532563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133600"/>
            <a:ext cx="6370638" cy="323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6380163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69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28191"/>
            <a:ext cx="6380163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590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April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05000"/>
            <a:ext cx="6480175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64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774218"/>
              </p:ext>
            </p:extLst>
          </p:nvPr>
        </p:nvGraphicFramePr>
        <p:xfrm>
          <a:off x="3343275" y="2057400"/>
          <a:ext cx="5048249" cy="3435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243" y="1905000"/>
            <a:ext cx="6437243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154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643572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52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05000"/>
            <a:ext cx="6456363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910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05000"/>
            <a:ext cx="6477000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92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736035"/>
            <a:ext cx="6477000" cy="420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0946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76400"/>
            <a:ext cx="6367463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568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6403974" cy="376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549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150164"/>
            <a:ext cx="6400800" cy="374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657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April 2016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529121"/>
              </p:ext>
            </p:extLst>
          </p:nvPr>
        </p:nvGraphicFramePr>
        <p:xfrm>
          <a:off x="2743200" y="2133600"/>
          <a:ext cx="6096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071092"/>
              </p:ext>
            </p:extLst>
          </p:nvPr>
        </p:nvGraphicFramePr>
        <p:xfrm>
          <a:off x="2743200" y="1752600"/>
          <a:ext cx="6105525" cy="398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834062"/>
              </p:ext>
            </p:extLst>
          </p:nvPr>
        </p:nvGraphicFramePr>
        <p:xfrm>
          <a:off x="2819400" y="18288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890290"/>
              </p:ext>
            </p:extLst>
          </p:nvPr>
        </p:nvGraphicFramePr>
        <p:xfrm>
          <a:off x="3124200" y="20574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3187167"/>
              </p:ext>
            </p:extLst>
          </p:nvPr>
        </p:nvGraphicFramePr>
        <p:xfrm>
          <a:off x="2743200" y="1905000"/>
          <a:ext cx="6267450" cy="427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503088"/>
              </p:ext>
            </p:extLst>
          </p:nvPr>
        </p:nvGraphicFramePr>
        <p:xfrm>
          <a:off x="2743200" y="1905000"/>
          <a:ext cx="6310313" cy="415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51463046"/>
              </p:ext>
            </p:extLst>
          </p:nvPr>
        </p:nvGraphicFramePr>
        <p:xfrm>
          <a:off x="2743200" y="2057400"/>
          <a:ext cx="6341745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61368</TotalTime>
  <Words>634</Words>
  <Application>Microsoft Office PowerPoint</Application>
  <PresentationFormat>On-screen Show (4:3)</PresentationFormat>
  <Paragraphs>203</Paragraphs>
  <Slides>39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April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April 2016 </vt:lpstr>
      <vt:lpstr>PowerPoint Presentation</vt:lpstr>
      <vt:lpstr>USCAUXILIARYSERVICESIT Website Reports    April 2016  </vt:lpstr>
      <vt:lpstr>USCAUXILIARYSERVICESIT Website Reports April 2016  </vt:lpstr>
      <vt:lpstr>USCAUXILIARYSERVICESIT Website Reports April 2016  </vt:lpstr>
      <vt:lpstr>USCAUXILIARYSERVICESIT Website Reports April 2016  </vt:lpstr>
      <vt:lpstr>USCAUXILIARYSERVICESIT Website Reports April 2016  </vt:lpstr>
      <vt:lpstr>USCAUXILIARYSERVICESIT Website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Email Campaign Reports April 2016  </vt:lpstr>
      <vt:lpstr>USCAUXILIARYSERVICESIT Customer Satisfaction Report April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Michael Groessl</cp:lastModifiedBy>
  <cp:revision>1235</cp:revision>
  <dcterms:created xsi:type="dcterms:W3CDTF">2005-12-19T17:55:46Z</dcterms:created>
  <dcterms:modified xsi:type="dcterms:W3CDTF">2016-05-09T16:29:46Z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