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3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notesSlides/notesSlide17.xml" ContentType="application/vnd.openxmlformats-officedocument.presentationml.notesSlide+xml"/>
  <Override PartName="/ppt/charts/chart2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01" r:id="rId26"/>
    <p:sldId id="397" r:id="rId27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60" autoAdjust="0"/>
    <p:restoredTop sz="94660" autoAdjust="0"/>
  </p:normalViewPr>
  <p:slideViewPr>
    <p:cSldViewPr>
      <p:cViewPr varScale="1">
        <p:scale>
          <a:sx n="122" d="100"/>
          <a:sy n="122" d="100"/>
        </p:scale>
        <p:origin x="154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pganeshan\Downloads\February_2016_Website_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8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ganeshan\Downloads\February_2016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ganeshan\Downloads\February_2016_Website_Report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11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February%202016%20Monthly%20Ops%20Report\February_2016_Website_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skakolu\Desktop\Reports\February%202016%20Monthly%20Ops%20Report\February_2016_TSP%20stat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February%202016%20Monthly%20Ops%20Report\February_2016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February%202016%20Monthly%20Ops%20Report\February_2016%20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ganeshan\Downloads\February_2016_Service_Desk_Re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Counts'!$B$26:$G$26</c:f>
              <c:numCache>
                <c:formatCode>mmm\-yy</c:formatCode>
                <c:ptCount val="6"/>
                <c:pt idx="0">
                  <c:v>42262</c:v>
                </c:pt>
                <c:pt idx="1">
                  <c:v>42292</c:v>
                </c:pt>
                <c:pt idx="2">
                  <c:v>42323</c:v>
                </c:pt>
                <c:pt idx="3">
                  <c:v>42353</c:v>
                </c:pt>
                <c:pt idx="4">
                  <c:v>42384</c:v>
                </c:pt>
                <c:pt idx="5">
                  <c:v>42415</c:v>
                </c:pt>
              </c:numCache>
            </c:numRef>
          </c:cat>
          <c:val>
            <c:numRef>
              <c:f>'Issue Counts'!$B$27:$G$27</c:f>
              <c:numCache>
                <c:formatCode>0</c:formatCode>
                <c:ptCount val="6"/>
                <c:pt idx="0">
                  <c:v>750</c:v>
                </c:pt>
                <c:pt idx="1">
                  <c:v>566</c:v>
                </c:pt>
                <c:pt idx="2">
                  <c:v>586</c:v>
                </c:pt>
                <c:pt idx="3">
                  <c:v>435</c:v>
                </c:pt>
                <c:pt idx="4">
                  <c:v>713</c:v>
                </c:pt>
                <c:pt idx="5">
                  <c:v>790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8745936"/>
        <c:axId val="6892040"/>
      </c:barChart>
      <c:dateAx>
        <c:axId val="328745936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89204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689204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8745936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31461668065208048"/>
          <c:y val="2.243149428978663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Visits'!$B$24</c:f>
              <c:strCache>
                <c:ptCount val="1"/>
                <c:pt idx="0">
                  <c:v>CampSark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Sept-15</c:v>
                </c:pt>
                <c:pt idx="1">
                  <c:v>Oct-15</c:v>
                </c:pt>
                <c:pt idx="2">
                  <c:v>Nov-15</c:v>
                </c:pt>
                <c:pt idx="3">
                  <c:v>Dec-15</c:v>
                </c:pt>
                <c:pt idx="4">
                  <c:v>Jan-16</c:v>
                </c:pt>
                <c:pt idx="5">
                  <c:v>Feb-16</c:v>
                </c:pt>
              </c:strCache>
            </c:strRef>
          </c:cat>
          <c:val>
            <c:numRef>
              <c:f>'Web Visits'!$C$24:$H$24</c:f>
              <c:numCache>
                <c:formatCode>#,##0</c:formatCode>
                <c:ptCount val="6"/>
                <c:pt idx="0">
                  <c:v>742</c:v>
                </c:pt>
                <c:pt idx="1">
                  <c:v>292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'Web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Sept-15</c:v>
                </c:pt>
                <c:pt idx="1">
                  <c:v>Oct-15</c:v>
                </c:pt>
                <c:pt idx="2">
                  <c:v>Nov-15</c:v>
                </c:pt>
                <c:pt idx="3">
                  <c:v>Dec-15</c:v>
                </c:pt>
                <c:pt idx="4">
                  <c:v>Jan-16</c:v>
                </c:pt>
                <c:pt idx="5">
                  <c:v>Feb-16</c:v>
                </c:pt>
              </c:strCache>
            </c:strRef>
          </c:cat>
          <c:val>
            <c:numRef>
              <c:f>'Web Visits'!$C$25:$H$25</c:f>
              <c:numCache>
                <c:formatCode>#,##0</c:formatCode>
                <c:ptCount val="6"/>
                <c:pt idx="0">
                  <c:v>139</c:v>
                </c:pt>
                <c:pt idx="1">
                  <c:v>197</c:v>
                </c:pt>
                <c:pt idx="2">
                  <c:v>97</c:v>
                </c:pt>
                <c:pt idx="3">
                  <c:v>88</c:v>
                </c:pt>
                <c:pt idx="4">
                  <c:v>104</c:v>
                </c:pt>
                <c:pt idx="5">
                  <c:v>102</c:v>
                </c:pt>
              </c:numCache>
            </c:numRef>
          </c:val>
        </c:ser>
        <c:ser>
          <c:idx val="2"/>
          <c:order val="2"/>
          <c:tx>
            <c:strRef>
              <c:f>'Web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Sept-15</c:v>
                </c:pt>
                <c:pt idx="1">
                  <c:v>Oct-15</c:v>
                </c:pt>
                <c:pt idx="2">
                  <c:v>Nov-15</c:v>
                </c:pt>
                <c:pt idx="3">
                  <c:v>Dec-15</c:v>
                </c:pt>
                <c:pt idx="4">
                  <c:v>Jan-16</c:v>
                </c:pt>
                <c:pt idx="5">
                  <c:v>Feb-16</c:v>
                </c:pt>
              </c:strCache>
            </c:strRef>
          </c:cat>
          <c:val>
            <c:numRef>
              <c:f>'Web Visits'!$C$26:$H$26</c:f>
              <c:numCache>
                <c:formatCode>#,##0</c:formatCode>
                <c:ptCount val="6"/>
                <c:pt idx="0">
                  <c:v>454</c:v>
                </c:pt>
                <c:pt idx="1">
                  <c:v>345</c:v>
                </c:pt>
                <c:pt idx="2">
                  <c:v>334</c:v>
                </c:pt>
                <c:pt idx="3">
                  <c:v>604</c:v>
                </c:pt>
                <c:pt idx="4">
                  <c:v>438</c:v>
                </c:pt>
                <c:pt idx="5">
                  <c:v>324</c:v>
                </c:pt>
              </c:numCache>
            </c:numRef>
          </c:val>
        </c:ser>
        <c:ser>
          <c:idx val="3"/>
          <c:order val="3"/>
          <c:tx>
            <c:strRef>
              <c:f>'Web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Sept-15</c:v>
                </c:pt>
                <c:pt idx="1">
                  <c:v>Oct-15</c:v>
                </c:pt>
                <c:pt idx="2">
                  <c:v>Nov-15</c:v>
                </c:pt>
                <c:pt idx="3">
                  <c:v>Dec-15</c:v>
                </c:pt>
                <c:pt idx="4">
                  <c:v>Jan-16</c:v>
                </c:pt>
                <c:pt idx="5">
                  <c:v>Feb-16</c:v>
                </c:pt>
              </c:strCache>
            </c:strRef>
          </c:cat>
          <c:val>
            <c:numRef>
              <c:f>'Web Visits'!$C$27:$H$27</c:f>
              <c:numCache>
                <c:formatCode>#,##0</c:formatCode>
                <c:ptCount val="6"/>
                <c:pt idx="0">
                  <c:v>96</c:v>
                </c:pt>
                <c:pt idx="1">
                  <c:v>89</c:v>
                </c:pt>
                <c:pt idx="2">
                  <c:v>86</c:v>
                </c:pt>
                <c:pt idx="3">
                  <c:v>62</c:v>
                </c:pt>
                <c:pt idx="4">
                  <c:v>77</c:v>
                </c:pt>
                <c:pt idx="5">
                  <c:v>81</c:v>
                </c:pt>
              </c:numCache>
            </c:numRef>
          </c:val>
        </c:ser>
        <c:ser>
          <c:idx val="4"/>
          <c:order val="4"/>
          <c:tx>
            <c:strRef>
              <c:f>'Web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'Web Visits'!$C$23:$H$23</c:f>
              <c:strCache>
                <c:ptCount val="6"/>
                <c:pt idx="0">
                  <c:v>Sept-15</c:v>
                </c:pt>
                <c:pt idx="1">
                  <c:v>Oct-15</c:v>
                </c:pt>
                <c:pt idx="2">
                  <c:v>Nov-15</c:v>
                </c:pt>
                <c:pt idx="3">
                  <c:v>Dec-15</c:v>
                </c:pt>
                <c:pt idx="4">
                  <c:v>Jan-16</c:v>
                </c:pt>
                <c:pt idx="5">
                  <c:v>Feb-16</c:v>
                </c:pt>
              </c:strCache>
            </c:strRef>
          </c:cat>
          <c:val>
            <c:numRef>
              <c:f>'Web Visits'!$C$28:$H$28</c:f>
              <c:numCache>
                <c:formatCode>#,##0</c:formatCode>
                <c:ptCount val="6"/>
                <c:pt idx="0">
                  <c:v>497</c:v>
                </c:pt>
                <c:pt idx="1">
                  <c:v>510</c:v>
                </c:pt>
                <c:pt idx="2">
                  <c:v>370</c:v>
                </c:pt>
                <c:pt idx="3">
                  <c:v>356</c:v>
                </c:pt>
                <c:pt idx="4">
                  <c:v>578</c:v>
                </c:pt>
                <c:pt idx="5">
                  <c:v>465</c:v>
                </c:pt>
              </c:numCache>
            </c:numRef>
          </c:val>
        </c:ser>
        <c:ser>
          <c:idx val="5"/>
          <c:order val="5"/>
          <c:tx>
            <c:strRef>
              <c:f>'Web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'Web Visits'!$C$23:$H$23</c:f>
              <c:strCache>
                <c:ptCount val="6"/>
                <c:pt idx="0">
                  <c:v>Sept-15</c:v>
                </c:pt>
                <c:pt idx="1">
                  <c:v>Oct-15</c:v>
                </c:pt>
                <c:pt idx="2">
                  <c:v>Nov-15</c:v>
                </c:pt>
                <c:pt idx="3">
                  <c:v>Dec-15</c:v>
                </c:pt>
                <c:pt idx="4">
                  <c:v>Jan-16</c:v>
                </c:pt>
                <c:pt idx="5">
                  <c:v>Feb-16</c:v>
                </c:pt>
              </c:strCache>
            </c:strRef>
          </c:cat>
          <c:val>
            <c:numRef>
              <c:f>'Web Visits'!$C$29:$H$29</c:f>
              <c:numCache>
                <c:formatCode>#,##0</c:formatCode>
                <c:ptCount val="6"/>
                <c:pt idx="0">
                  <c:v>1833</c:v>
                </c:pt>
                <c:pt idx="1">
                  <c:v>585</c:v>
                </c:pt>
                <c:pt idx="2">
                  <c:v>719</c:v>
                </c:pt>
                <c:pt idx="3">
                  <c:v>1086</c:v>
                </c:pt>
                <c:pt idx="4">
                  <c:v>1819</c:v>
                </c:pt>
                <c:pt idx="5">
                  <c:v>1122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0768952"/>
        <c:axId val="330769344"/>
      </c:barChart>
      <c:catAx>
        <c:axId val="330768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0769344"/>
        <c:crosses val="autoZero"/>
        <c:auto val="1"/>
        <c:lblAlgn val="ctr"/>
        <c:lblOffset val="100"/>
        <c:noMultiLvlLbl val="0"/>
      </c:catAx>
      <c:valAx>
        <c:axId val="3307693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07689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en-US" sz="1800" b="1" i="0" u="none" strike="noStrike" kern="1200" baseline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kern="1200" baseline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February 2016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8165174279494384"/>
          <c:y val="0.1512032387039145"/>
          <c:w val="0.81834825720505611"/>
          <c:h val="0.533413989217633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772</c:v>
                </c:pt>
                <c:pt idx="1">
                  <c:v>21368</c:v>
                </c:pt>
                <c:pt idx="2">
                  <c:v>27561</c:v>
                </c:pt>
                <c:pt idx="3">
                  <c:v>31670</c:v>
                </c:pt>
                <c:pt idx="4">
                  <c:v>30996</c:v>
                </c:pt>
                <c:pt idx="5">
                  <c:v>0</c:v>
                </c:pt>
                <c:pt idx="6">
                  <c:v>21110</c:v>
                </c:pt>
              </c:numCache>
            </c:numRef>
          </c:val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145</c:v>
                </c:pt>
                <c:pt idx="1">
                  <c:v>3654</c:v>
                </c:pt>
                <c:pt idx="2">
                  <c:v>3086</c:v>
                </c:pt>
                <c:pt idx="3">
                  <c:v>2081</c:v>
                </c:pt>
                <c:pt idx="4">
                  <c:v>4051</c:v>
                </c:pt>
                <c:pt idx="5">
                  <c:v>0</c:v>
                </c:pt>
                <c:pt idx="6">
                  <c:v>1230</c:v>
                </c:pt>
              </c:numCache>
            </c:numRef>
          </c:val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97</c:v>
                </c:pt>
                <c:pt idx="1">
                  <c:v>7854</c:v>
                </c:pt>
                <c:pt idx="2">
                  <c:v>4456</c:v>
                </c:pt>
                <c:pt idx="3">
                  <c:v>3608</c:v>
                </c:pt>
                <c:pt idx="4">
                  <c:v>7700</c:v>
                </c:pt>
                <c:pt idx="5">
                  <c:v>0</c:v>
                </c:pt>
                <c:pt idx="6">
                  <c:v>5247</c:v>
                </c:pt>
              </c:numCache>
            </c:numRef>
          </c:val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7344</c:v>
                </c:pt>
                <c:pt idx="2">
                  <c:v>0</c:v>
                </c:pt>
                <c:pt idx="3">
                  <c:v>5</c:v>
                </c:pt>
                <c:pt idx="4">
                  <c:v>10</c:v>
                </c:pt>
                <c:pt idx="5">
                  <c:v>0</c:v>
                </c:pt>
                <c:pt idx="6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0770520"/>
        <c:axId val="330770912"/>
      </c:barChart>
      <c:catAx>
        <c:axId val="330770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330770912"/>
        <c:crosses val="autoZero"/>
        <c:auto val="1"/>
        <c:lblAlgn val="ctr"/>
        <c:lblOffset val="100"/>
        <c:noMultiLvlLbl val="0"/>
      </c:catAx>
      <c:valAx>
        <c:axId val="33077091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3307705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9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February </a:t>
            </a:r>
            <a:r>
              <a:rPr lang="en-US"/>
              <a:t>2016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45441968947289"/>
          <c:y val="0.1982764184750429"/>
          <c:w val="0.83454558031052717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673</c:v>
                </c:pt>
                <c:pt idx="1">
                  <c:v>1346</c:v>
                </c:pt>
                <c:pt idx="2">
                  <c:v>1000</c:v>
                </c:pt>
                <c:pt idx="3">
                  <c:v>321</c:v>
                </c:pt>
                <c:pt idx="4">
                  <c:v>355</c:v>
                </c:pt>
                <c:pt idx="5">
                  <c:v>579</c:v>
                </c:pt>
                <c:pt idx="6">
                  <c:v>708</c:v>
                </c:pt>
                <c:pt idx="7">
                  <c:v>11</c:v>
                </c:pt>
              </c:numCache>
            </c:numRef>
          </c:val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654</c:v>
                </c:pt>
                <c:pt idx="1">
                  <c:v>1096</c:v>
                </c:pt>
                <c:pt idx="2">
                  <c:v>545</c:v>
                </c:pt>
                <c:pt idx="3">
                  <c:v>90</c:v>
                </c:pt>
                <c:pt idx="4">
                  <c:v>105</c:v>
                </c:pt>
                <c:pt idx="5">
                  <c:v>442</c:v>
                </c:pt>
                <c:pt idx="6">
                  <c:v>279</c:v>
                </c:pt>
                <c:pt idx="7">
                  <c:v>54</c:v>
                </c:pt>
              </c:numCache>
            </c:numRef>
          </c:val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83</c:v>
                </c:pt>
                <c:pt idx="1">
                  <c:v>234</c:v>
                </c:pt>
                <c:pt idx="2">
                  <c:v>148</c:v>
                </c:pt>
                <c:pt idx="3">
                  <c:v>51</c:v>
                </c:pt>
                <c:pt idx="4">
                  <c:v>85</c:v>
                </c:pt>
                <c:pt idx="5">
                  <c:v>103</c:v>
                </c:pt>
                <c:pt idx="6">
                  <c:v>95</c:v>
                </c:pt>
                <c:pt idx="7">
                  <c:v>36</c:v>
                </c:pt>
              </c:numCache>
            </c:numRef>
          </c:val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1102048"/>
        <c:axId val="331102440"/>
      </c:barChart>
      <c:catAx>
        <c:axId val="331102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1102440"/>
        <c:crosses val="autoZero"/>
        <c:auto val="1"/>
        <c:lblAlgn val="ctr"/>
        <c:lblOffset val="100"/>
        <c:noMultiLvlLbl val="0"/>
      </c:catAx>
      <c:valAx>
        <c:axId val="331102440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110204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February 2016 </a:t>
            </a:r>
            <a:r>
              <a:rPr lang="en-US" dirty="0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Sources'!$C$24:$C$29</c:f>
              <c:numCache>
                <c:formatCode>#,##0</c:formatCode>
                <c:ptCount val="6"/>
                <c:pt idx="0">
                  <c:v>0</c:v>
                </c:pt>
                <c:pt idx="1">
                  <c:v>70</c:v>
                </c:pt>
                <c:pt idx="2">
                  <c:v>119</c:v>
                </c:pt>
                <c:pt idx="3">
                  <c:v>321</c:v>
                </c:pt>
                <c:pt idx="4">
                  <c:v>59</c:v>
                </c:pt>
                <c:pt idx="5">
                  <c:v>136</c:v>
                </c:pt>
              </c:numCache>
            </c:numRef>
          </c:val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Sources'!$D$24:$D$29</c:f>
              <c:numCache>
                <c:formatCode>#,##0</c:formatCode>
                <c:ptCount val="6"/>
                <c:pt idx="0">
                  <c:v>0</c:v>
                </c:pt>
                <c:pt idx="1">
                  <c:v>7</c:v>
                </c:pt>
                <c:pt idx="2">
                  <c:v>148</c:v>
                </c:pt>
                <c:pt idx="3">
                  <c:v>90</c:v>
                </c:pt>
                <c:pt idx="4">
                  <c:v>3</c:v>
                </c:pt>
                <c:pt idx="5">
                  <c:v>281</c:v>
                </c:pt>
              </c:numCache>
            </c:numRef>
          </c:val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Sources'!$E$24:$E$29</c:f>
              <c:numCache>
                <c:formatCode>#,##0</c:formatCode>
                <c:ptCount val="6"/>
                <c:pt idx="0">
                  <c:v>0</c:v>
                </c:pt>
                <c:pt idx="1">
                  <c:v>20</c:v>
                </c:pt>
                <c:pt idx="2">
                  <c:v>49</c:v>
                </c:pt>
                <c:pt idx="3">
                  <c:v>51</c:v>
                </c:pt>
                <c:pt idx="4">
                  <c:v>19</c:v>
                </c:pt>
                <c:pt idx="5">
                  <c:v>702</c:v>
                </c:pt>
              </c:numCache>
            </c:numRef>
          </c:val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Sources'!$F$24:$F$29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1103616"/>
        <c:axId val="331104008"/>
      </c:barChart>
      <c:catAx>
        <c:axId val="33110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1104008"/>
        <c:crosses val="autoZero"/>
        <c:auto val="1"/>
        <c:lblAlgn val="ctr"/>
        <c:lblOffset val="100"/>
        <c:noMultiLvlLbl val="0"/>
      </c:catAx>
      <c:valAx>
        <c:axId val="33110400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110361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Sept-15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5.6944444444444443E-2</c:v>
                </c:pt>
                <c:pt idx="1">
                  <c:v>0.17152777777777775</c:v>
                </c:pt>
                <c:pt idx="2">
                  <c:v>0.11388888888888889</c:v>
                </c:pt>
                <c:pt idx="3">
                  <c:v>6.805555555555555E-2</c:v>
                </c:pt>
                <c:pt idx="4">
                  <c:v>0.15347222222222223</c:v>
                </c:pt>
                <c:pt idx="5">
                  <c:v>0</c:v>
                </c:pt>
                <c:pt idx="6">
                  <c:v>6.5972222222222224E-2</c:v>
                </c:pt>
              </c:numCache>
            </c:numRef>
          </c:val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Oct-15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6.6666666666666666E-2</c:v>
                </c:pt>
                <c:pt idx="1">
                  <c:v>0.17013888888888887</c:v>
                </c:pt>
                <c:pt idx="2">
                  <c:v>0.125</c:v>
                </c:pt>
                <c:pt idx="3">
                  <c:v>5.9722222222222225E-2</c:v>
                </c:pt>
                <c:pt idx="4">
                  <c:v>0.18541666666666667</c:v>
                </c:pt>
                <c:pt idx="5">
                  <c:v>0</c:v>
                </c:pt>
                <c:pt idx="6">
                  <c:v>6.5277777777777782E-2</c:v>
                </c:pt>
              </c:numCache>
            </c:numRef>
          </c:val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Nov-15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0.22500000000000001</c:v>
                </c:pt>
                <c:pt idx="2">
                  <c:v>0.15138888888888888</c:v>
                </c:pt>
                <c:pt idx="3">
                  <c:v>5.6944444444444443E-2</c:v>
                </c:pt>
                <c:pt idx="4">
                  <c:v>0.10902777777777778</c:v>
                </c:pt>
                <c:pt idx="5">
                  <c:v>0</c:v>
                </c:pt>
                <c:pt idx="6">
                  <c:v>6.458333333333334E-2</c:v>
                </c:pt>
              </c:numCache>
            </c:numRef>
          </c:val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Dec-15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4.5138888888888888E-2</c:v>
                </c:pt>
                <c:pt idx="1">
                  <c:v>0.18333333333333335</c:v>
                </c:pt>
                <c:pt idx="2">
                  <c:v>0.27569444444444446</c:v>
                </c:pt>
                <c:pt idx="3">
                  <c:v>4.9999999999999996E-2</c:v>
                </c:pt>
                <c:pt idx="4">
                  <c:v>0.19097222222222221</c:v>
                </c:pt>
                <c:pt idx="5">
                  <c:v>0</c:v>
                </c:pt>
                <c:pt idx="6">
                  <c:v>6.7361111111111108E-2</c:v>
                </c:pt>
              </c:numCache>
            </c:numRef>
          </c:val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Jan-16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5.2777777777777778E-2</c:v>
                </c:pt>
                <c:pt idx="1">
                  <c:v>0.13958333333333334</c:v>
                </c:pt>
                <c:pt idx="2">
                  <c:v>0.34583333333333338</c:v>
                </c:pt>
                <c:pt idx="3">
                  <c:v>5.7638888888888885E-2</c:v>
                </c:pt>
                <c:pt idx="4">
                  <c:v>0.12152777777777778</c:v>
                </c:pt>
                <c:pt idx="5">
                  <c:v>0</c:v>
                </c:pt>
                <c:pt idx="6">
                  <c:v>5.9722222222222225E-2</c:v>
                </c:pt>
              </c:numCache>
            </c:numRef>
          </c:val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Feb-16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4.4444444444444446E-2</c:v>
                </c:pt>
                <c:pt idx="1">
                  <c:v>0.14166666666666666</c:v>
                </c:pt>
                <c:pt idx="2">
                  <c:v>0.32916666666666666</c:v>
                </c:pt>
                <c:pt idx="3">
                  <c:v>4.8611111111111112E-2</c:v>
                </c:pt>
                <c:pt idx="4">
                  <c:v>0.16597222222222222</c:v>
                </c:pt>
                <c:pt idx="5">
                  <c:v>0</c:v>
                </c:pt>
                <c:pt idx="6">
                  <c:v>6.805555555555555E-2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1105184"/>
        <c:axId val="331105576"/>
      </c:barChart>
      <c:catAx>
        <c:axId val="33110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1105576"/>
        <c:crosses val="autoZero"/>
        <c:auto val="1"/>
        <c:lblAlgn val="ctr"/>
        <c:lblOffset val="100"/>
        <c:noMultiLvlLbl val="0"/>
      </c:catAx>
      <c:valAx>
        <c:axId val="3311055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110518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 b="1" dirty="0"/>
              <a:t>Average Time Spent on Website - HSP Micro Sites </a:t>
            </a:r>
          </a:p>
        </c:rich>
      </c:tx>
      <c:layout>
        <c:manualLayout>
          <c:xMode val="edge"/>
          <c:yMode val="edge"/>
          <c:x val="0.2496179961200502"/>
          <c:y val="4.774126012045938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Sept-15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9.5138888888888884E-2</c:v>
                </c:pt>
                <c:pt idx="1">
                  <c:v>9.375E-2</c:v>
                </c:pt>
                <c:pt idx="2">
                  <c:v>8.9583333333333334E-2</c:v>
                </c:pt>
                <c:pt idx="3">
                  <c:v>5.0694444444444452E-2</c:v>
                </c:pt>
                <c:pt idx="4">
                  <c:v>0.11041666666666666</c:v>
                </c:pt>
                <c:pt idx="5">
                  <c:v>6.1111111111111116E-2</c:v>
                </c:pt>
                <c:pt idx="6">
                  <c:v>9.375E-2</c:v>
                </c:pt>
                <c:pt idx="7">
                  <c:v>7.3611111111111113E-2</c:v>
                </c:pt>
                <c:pt idx="8">
                  <c:v>3.6805555555555557E-2</c:v>
                </c:pt>
              </c:numCache>
            </c:numRef>
          </c:val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Oct-15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9.9999999999999992E-2</c:v>
                </c:pt>
                <c:pt idx="1">
                  <c:v>9.7916666666666666E-2</c:v>
                </c:pt>
                <c:pt idx="2">
                  <c:v>8.1250000000000003E-2</c:v>
                </c:pt>
                <c:pt idx="3">
                  <c:v>4.0972222222222222E-2</c:v>
                </c:pt>
                <c:pt idx="4">
                  <c:v>0.10347222222222223</c:v>
                </c:pt>
                <c:pt idx="5">
                  <c:v>6.0416666666666667E-2</c:v>
                </c:pt>
                <c:pt idx="6">
                  <c:v>7.0833333333333331E-2</c:v>
                </c:pt>
                <c:pt idx="7">
                  <c:v>9.5138888888888884E-2</c:v>
                </c:pt>
                <c:pt idx="8">
                  <c:v>5.6944444444444443E-2</c:v>
                </c:pt>
              </c:numCache>
            </c:numRef>
          </c:val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Nov-15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8.8888888888888892E-2</c:v>
                </c:pt>
                <c:pt idx="1">
                  <c:v>8.9583333333333334E-2</c:v>
                </c:pt>
                <c:pt idx="2">
                  <c:v>0.1125</c:v>
                </c:pt>
                <c:pt idx="3">
                  <c:v>9.6527777777777768E-2</c:v>
                </c:pt>
                <c:pt idx="4">
                  <c:v>0.10625</c:v>
                </c:pt>
                <c:pt idx="5">
                  <c:v>5.6250000000000001E-2</c:v>
                </c:pt>
                <c:pt idx="6">
                  <c:v>6.458333333333334E-2</c:v>
                </c:pt>
                <c:pt idx="7">
                  <c:v>7.4305555555555555E-2</c:v>
                </c:pt>
                <c:pt idx="8">
                  <c:v>6.3194444444444442E-2</c:v>
                </c:pt>
              </c:numCache>
            </c:numRef>
          </c:val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Dec-15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0.10486111111111111</c:v>
                </c:pt>
                <c:pt idx="1">
                  <c:v>8.9583333333333334E-2</c:v>
                </c:pt>
                <c:pt idx="2">
                  <c:v>0.14305555555555557</c:v>
                </c:pt>
                <c:pt idx="3">
                  <c:v>4.6527777777777779E-2</c:v>
                </c:pt>
                <c:pt idx="4">
                  <c:v>8.1944444444444445E-2</c:v>
                </c:pt>
                <c:pt idx="5">
                  <c:v>4.4444444444444446E-2</c:v>
                </c:pt>
                <c:pt idx="6">
                  <c:v>5.6944444444444443E-2</c:v>
                </c:pt>
                <c:pt idx="7">
                  <c:v>4.5833333333333337E-2</c:v>
                </c:pt>
                <c:pt idx="8">
                  <c:v>2.4999999999999998E-2</c:v>
                </c:pt>
              </c:numCache>
            </c:numRef>
          </c:val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Jan-16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0.13125000000000001</c:v>
                </c:pt>
                <c:pt idx="1">
                  <c:v>0.1013888888888889</c:v>
                </c:pt>
                <c:pt idx="2">
                  <c:v>9.930555555555555E-2</c:v>
                </c:pt>
                <c:pt idx="3">
                  <c:v>4.0972222222222222E-2</c:v>
                </c:pt>
                <c:pt idx="4">
                  <c:v>8.1944444444444445E-2</c:v>
                </c:pt>
                <c:pt idx="5">
                  <c:v>5.7638888888888885E-2</c:v>
                </c:pt>
                <c:pt idx="6">
                  <c:v>8.4722222222222213E-2</c:v>
                </c:pt>
                <c:pt idx="7">
                  <c:v>5.9722222222222225E-2</c:v>
                </c:pt>
                <c:pt idx="8">
                  <c:v>4.0972222222222222E-2</c:v>
                </c:pt>
              </c:numCache>
            </c:numRef>
          </c:val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Feb-16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0.11666666666666665</c:v>
                </c:pt>
                <c:pt idx="1">
                  <c:v>0.10486111111111111</c:v>
                </c:pt>
                <c:pt idx="2">
                  <c:v>9.0277777777777776E-2</c:v>
                </c:pt>
                <c:pt idx="3">
                  <c:v>3.125E-2</c:v>
                </c:pt>
                <c:pt idx="4">
                  <c:v>8.819444444444445E-2</c:v>
                </c:pt>
                <c:pt idx="5">
                  <c:v>5.8333333333333327E-2</c:v>
                </c:pt>
                <c:pt idx="6">
                  <c:v>7.5694444444444439E-2</c:v>
                </c:pt>
                <c:pt idx="7">
                  <c:v>9.0972222222222218E-2</c:v>
                </c:pt>
                <c:pt idx="8">
                  <c:v>4.9305555555555554E-2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1889416"/>
        <c:axId val="331889808"/>
      </c:barChart>
      <c:catAx>
        <c:axId val="331889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331889808"/>
        <c:crosses val="autoZero"/>
        <c:auto val="1"/>
        <c:lblAlgn val="ctr"/>
        <c:lblOffset val="100"/>
        <c:noMultiLvlLbl val="0"/>
      </c:catAx>
      <c:valAx>
        <c:axId val="3318898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33188941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9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Average Time Spent on Website - Other Sites </a:t>
            </a:r>
          </a:p>
        </c:rich>
      </c:tx>
      <c:layout>
        <c:manualLayout>
          <c:xMode val="edge"/>
          <c:yMode val="edge"/>
          <c:x val="0.27490478813863811"/>
          <c:y val="0.11756837961044345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</c:f>
              <c:strCache>
                <c:ptCount val="1"/>
                <c:pt idx="0">
                  <c:v>Sept-15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Site'!$C$31:$C$36</c:f>
              <c:numCache>
                <c:formatCode>h:mm</c:formatCode>
                <c:ptCount val="6"/>
                <c:pt idx="0">
                  <c:v>6.1111111111111116E-2</c:v>
                </c:pt>
                <c:pt idx="1">
                  <c:v>8.9583333333333334E-2</c:v>
                </c:pt>
                <c:pt idx="2">
                  <c:v>0.10069444444444443</c:v>
                </c:pt>
                <c:pt idx="3">
                  <c:v>5.0694444444444452E-2</c:v>
                </c:pt>
                <c:pt idx="4">
                  <c:v>8.9583333333333334E-2</c:v>
                </c:pt>
                <c:pt idx="5">
                  <c:v>0.24513888888888888</c:v>
                </c:pt>
              </c:numCache>
            </c:numRef>
          </c:val>
        </c:ser>
        <c:ser>
          <c:idx val="1"/>
          <c:order val="1"/>
          <c:tx>
            <c:strRef>
              <c:f>'Average Time on Site'!$D$30</c:f>
              <c:strCache>
                <c:ptCount val="1"/>
                <c:pt idx="0">
                  <c:v>Oct-15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Site'!$D$31:$D$36</c:f>
              <c:numCache>
                <c:formatCode>h:mm</c:formatCode>
                <c:ptCount val="6"/>
                <c:pt idx="0">
                  <c:v>4.9305555555555554E-2</c:v>
                </c:pt>
                <c:pt idx="1">
                  <c:v>3.1944444444444449E-2</c:v>
                </c:pt>
                <c:pt idx="2">
                  <c:v>8.8888888888888892E-2</c:v>
                </c:pt>
                <c:pt idx="3">
                  <c:v>4.0972222222222222E-2</c:v>
                </c:pt>
                <c:pt idx="4">
                  <c:v>8.1250000000000003E-2</c:v>
                </c:pt>
                <c:pt idx="5">
                  <c:v>0.12916666666666668</c:v>
                </c:pt>
              </c:numCache>
            </c:numRef>
          </c:val>
        </c:ser>
        <c:ser>
          <c:idx val="2"/>
          <c:order val="2"/>
          <c:tx>
            <c:strRef>
              <c:f>'Average Time on Site'!$E$30</c:f>
              <c:strCache>
                <c:ptCount val="1"/>
                <c:pt idx="0">
                  <c:v>Nov-15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Site'!$E$31:$E$36</c:f>
              <c:numCache>
                <c:formatCode>h:mm</c:formatCode>
                <c:ptCount val="6"/>
                <c:pt idx="0">
                  <c:v>0</c:v>
                </c:pt>
                <c:pt idx="1">
                  <c:v>7.5694444444444439E-2</c:v>
                </c:pt>
                <c:pt idx="2">
                  <c:v>0.14652777777777778</c:v>
                </c:pt>
                <c:pt idx="3">
                  <c:v>9.6527777777777768E-2</c:v>
                </c:pt>
                <c:pt idx="4">
                  <c:v>0.1125</c:v>
                </c:pt>
                <c:pt idx="5">
                  <c:v>9.7916666666666666E-2</c:v>
                </c:pt>
              </c:numCache>
            </c:numRef>
          </c:val>
        </c:ser>
        <c:ser>
          <c:idx val="3"/>
          <c:order val="3"/>
          <c:tx>
            <c:strRef>
              <c:f>'Average Time on Site'!$F$30</c:f>
              <c:strCache>
                <c:ptCount val="1"/>
                <c:pt idx="0">
                  <c:v>Dec-15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Site'!$F$31:$F$36</c:f>
              <c:numCache>
                <c:formatCode>h:mm</c:formatCode>
                <c:ptCount val="6"/>
                <c:pt idx="0">
                  <c:v>0</c:v>
                </c:pt>
                <c:pt idx="1">
                  <c:v>3.0555555555555555E-2</c:v>
                </c:pt>
                <c:pt idx="2">
                  <c:v>0.22847222222222222</c:v>
                </c:pt>
                <c:pt idx="3">
                  <c:v>4.6527777777777779E-2</c:v>
                </c:pt>
                <c:pt idx="4">
                  <c:v>0.14305555555555557</c:v>
                </c:pt>
                <c:pt idx="5">
                  <c:v>0.20069444444444443</c:v>
                </c:pt>
              </c:numCache>
            </c:numRef>
          </c:val>
        </c:ser>
        <c:ser>
          <c:idx val="4"/>
          <c:order val="4"/>
          <c:tx>
            <c:strRef>
              <c:f>'Average Time on Site'!$G$30</c:f>
              <c:strCache>
                <c:ptCount val="1"/>
                <c:pt idx="0">
                  <c:v>Jan-16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Site'!$G$31:$G$36</c:f>
              <c:numCache>
                <c:formatCode>h:mm</c:formatCode>
                <c:ptCount val="6"/>
                <c:pt idx="0">
                  <c:v>0</c:v>
                </c:pt>
                <c:pt idx="1">
                  <c:v>4.1666666666666664E-2</c:v>
                </c:pt>
                <c:pt idx="2">
                  <c:v>0.13333333333333333</c:v>
                </c:pt>
                <c:pt idx="3">
                  <c:v>4.0972222222222222E-2</c:v>
                </c:pt>
                <c:pt idx="4">
                  <c:v>9.930555555555555E-2</c:v>
                </c:pt>
                <c:pt idx="5">
                  <c:v>0.24513888888888888</c:v>
                </c:pt>
              </c:numCache>
            </c:numRef>
          </c:val>
        </c:ser>
        <c:ser>
          <c:idx val="5"/>
          <c:order val="5"/>
          <c:tx>
            <c:strRef>
              <c:f>'Average Time on Site'!$H$30</c:f>
              <c:strCache>
                <c:ptCount val="1"/>
                <c:pt idx="0">
                  <c:v>Feb-16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Site'!$H$31:$H$36</c:f>
              <c:numCache>
                <c:formatCode>h:mm</c:formatCode>
                <c:ptCount val="6"/>
                <c:pt idx="0">
                  <c:v>0</c:v>
                </c:pt>
                <c:pt idx="1">
                  <c:v>4.7916666666666663E-2</c:v>
                </c:pt>
                <c:pt idx="2">
                  <c:v>0.12847222222222224</c:v>
                </c:pt>
                <c:pt idx="3">
                  <c:v>3.125E-2</c:v>
                </c:pt>
                <c:pt idx="4">
                  <c:v>9.0277777777777776E-2</c:v>
                </c:pt>
                <c:pt idx="5">
                  <c:v>0.12569444444444444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1890984"/>
        <c:axId val="331891376"/>
      </c:barChart>
      <c:catAx>
        <c:axId val="331890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1891376"/>
        <c:crosses val="autoZero"/>
        <c:auto val="1"/>
        <c:lblAlgn val="ctr"/>
        <c:lblOffset val="100"/>
        <c:noMultiLvlLbl val="0"/>
      </c:catAx>
      <c:valAx>
        <c:axId val="3318913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189098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Bookstore Charts
10 Most Searched Items - </a:t>
            </a:r>
            <a:r>
              <a:rPr lang="en-US" dirty="0" smtClean="0"/>
              <a:t>February </a:t>
            </a:r>
            <a:r>
              <a:rPr lang="en-US" dirty="0"/>
              <a:t>2016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backpack</c:v>
                </c:pt>
                <c:pt idx="1">
                  <c:v>star wars</c:v>
                </c:pt>
                <c:pt idx="2">
                  <c:v>lanyard</c:v>
                </c:pt>
                <c:pt idx="3">
                  <c:v>Star wars</c:v>
                </c:pt>
                <c:pt idx="4">
                  <c:v>baseball</c:v>
                </c:pt>
                <c:pt idx="5">
                  <c:v>Baseball</c:v>
                </c:pt>
                <c:pt idx="6">
                  <c:v>license plate</c:v>
                </c:pt>
                <c:pt idx="7">
                  <c:v>bag</c:v>
                </c:pt>
                <c:pt idx="8">
                  <c:v>mom</c:v>
                </c:pt>
                <c:pt idx="9">
                  <c:v>pen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47</c:v>
                </c:pt>
                <c:pt idx="1">
                  <c:v>40</c:v>
                </c:pt>
                <c:pt idx="2">
                  <c:v>39</c:v>
                </c:pt>
                <c:pt idx="3">
                  <c:v>28</c:v>
                </c:pt>
                <c:pt idx="4">
                  <c:v>27</c:v>
                </c:pt>
                <c:pt idx="5">
                  <c:v>18</c:v>
                </c:pt>
                <c:pt idx="6">
                  <c:v>16</c:v>
                </c:pt>
                <c:pt idx="7">
                  <c:v>15</c:v>
                </c:pt>
                <c:pt idx="8">
                  <c:v>15</c:v>
                </c:pt>
                <c:pt idx="9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2181528"/>
        <c:axId val="332181920"/>
      </c:barChart>
      <c:catAx>
        <c:axId val="332181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218192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3218192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218152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Details'!$B$34:$B$44</c:f>
              <c:strCache>
                <c:ptCount val="10"/>
                <c:pt idx="0">
                  <c:v>Hats | Men's Apparel</c:v>
                </c:pt>
                <c:pt idx="1">
                  <c:v>Tops | Women's Apparel</c:v>
                </c:pt>
                <c:pt idx="2">
                  <c:v>Jackets/Fleece | Men's Apparel</c:v>
                </c:pt>
                <c:pt idx="3">
                  <c:v>T-Shirts | Tops </c:v>
                </c:pt>
                <c:pt idx="4">
                  <c:v>Men's Nike | Nike</c:v>
                </c:pt>
                <c:pt idx="5">
                  <c:v>Caps and Gowns</c:v>
                </c:pt>
                <c:pt idx="6">
                  <c:v>Graduation </c:v>
                </c:pt>
                <c:pt idx="7">
                  <c:v>Jackets/Fleece | Women's Apparel</c:v>
                </c:pt>
                <c:pt idx="8">
                  <c:v>Sashes</c:v>
                </c:pt>
                <c:pt idx="9">
                  <c:v>New Items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13720</c:v>
                </c:pt>
                <c:pt idx="1">
                  <c:v>11810</c:v>
                </c:pt>
                <c:pt idx="2">
                  <c:v>11065</c:v>
                </c:pt>
                <c:pt idx="3">
                  <c:v>10295</c:v>
                </c:pt>
                <c:pt idx="4">
                  <c:v>7757</c:v>
                </c:pt>
                <c:pt idx="5">
                  <c:v>7520</c:v>
                </c:pt>
                <c:pt idx="6">
                  <c:v>7373</c:v>
                </c:pt>
                <c:pt idx="7">
                  <c:v>6415</c:v>
                </c:pt>
                <c:pt idx="8">
                  <c:v>5747</c:v>
                </c:pt>
                <c:pt idx="9">
                  <c:v>5547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2182704"/>
        <c:axId val="332183096"/>
      </c:barChart>
      <c:catAx>
        <c:axId val="332182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2183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218309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218270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sz="1075" b="1" i="0" u="none" strike="noStrike" baseline="0">
                <a:effectLst/>
              </a:rPr>
              <a:t>February 2016</a:t>
            </a:r>
            <a:endParaRPr lang="en-US" baseline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Alumni Heavy Chrome Shield License Frame 13K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71</c:v>
                </c:pt>
              </c:numCache>
            </c:numRef>
          </c:val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Cardinal Trojans Over SC Pencil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Class of 2016 Shield Logo Sash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49</c:v>
                </c:pt>
              </c:numCache>
            </c:numRef>
          </c:val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Trojans Heavy Chrome Shield License Frame 13J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Cardinal Thin Spellout Lanyard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Trojans Over SC Gold Pencil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Class of 2016 Logo Sash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</c:ser>
        <c:ser>
          <c:idx val="8"/>
          <c:order val="7"/>
          <c:tx>
            <c:strRef>
              <c:f>'BKS Details'!$B$75</c:f>
              <c:strCache>
                <c:ptCount val="1"/>
                <c:pt idx="0">
                  <c:v>USC Alumni Solid Brass Shield License Frame 13K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</c:ser>
        <c:ser>
          <c:idx val="9"/>
          <c:order val="8"/>
          <c:tx>
            <c:strRef>
              <c:f>'BKS Details'!$B$76</c:f>
              <c:strCache>
                <c:ptCount val="1"/>
                <c:pt idx="0">
                  <c:v>USC Trojans Cardinal Lanyard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Cardinal Cinematic Arts Coffee Mug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0325592"/>
        <c:axId val="330325984"/>
      </c:barChart>
      <c:catAx>
        <c:axId val="33032559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330325984"/>
        <c:crosses val="autoZero"/>
        <c:auto val="1"/>
        <c:lblAlgn val="ctr"/>
        <c:lblOffset val="100"/>
        <c:noMultiLvlLbl val="0"/>
      </c:catAx>
      <c:valAx>
        <c:axId val="33032598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5.2914035010604623E-3"/>
              <c:y val="0.4953091584477385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032559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6466703008185448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2291666055709517"/>
          <c:y val="3.81943992538122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46405743399722"/>
          <c:y val="0.17520593485745364"/>
          <c:w val="0.85223822757449441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53</c:v>
                </c:pt>
                <c:pt idx="1">
                  <c:v>52</c:v>
                </c:pt>
                <c:pt idx="2">
                  <c:v>18</c:v>
                </c:pt>
                <c:pt idx="3">
                  <c:v>89</c:v>
                </c:pt>
                <c:pt idx="4">
                  <c:v>18</c:v>
                </c:pt>
                <c:pt idx="5">
                  <c:v>8</c:v>
                </c:pt>
                <c:pt idx="6">
                  <c:v>53</c:v>
                </c:pt>
                <c:pt idx="7">
                  <c:v>33</c:v>
                </c:pt>
                <c:pt idx="8">
                  <c:v>244</c:v>
                </c:pt>
                <c:pt idx="9">
                  <c:v>134</c:v>
                </c:pt>
                <c:pt idx="10">
                  <c:v>0</c:v>
                </c:pt>
                <c:pt idx="11">
                  <c:v>7</c:v>
                </c:pt>
                <c:pt idx="12">
                  <c:v>1</c:v>
                </c:pt>
                <c:pt idx="13">
                  <c:v>3</c:v>
                </c:pt>
              </c:numCache>
            </c:numRef>
          </c:val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48</c:v>
                </c:pt>
                <c:pt idx="1">
                  <c:v>48</c:v>
                </c:pt>
                <c:pt idx="2">
                  <c:v>16</c:v>
                </c:pt>
                <c:pt idx="3">
                  <c:v>73</c:v>
                </c:pt>
                <c:pt idx="4">
                  <c:v>11</c:v>
                </c:pt>
                <c:pt idx="5">
                  <c:v>8</c:v>
                </c:pt>
                <c:pt idx="6">
                  <c:v>49</c:v>
                </c:pt>
                <c:pt idx="7">
                  <c:v>31</c:v>
                </c:pt>
                <c:pt idx="8">
                  <c:v>244</c:v>
                </c:pt>
                <c:pt idx="9">
                  <c:v>64</c:v>
                </c:pt>
                <c:pt idx="10">
                  <c:v>0</c:v>
                </c:pt>
                <c:pt idx="11">
                  <c:v>4</c:v>
                </c:pt>
                <c:pt idx="12">
                  <c:v>1</c:v>
                </c:pt>
                <c:pt idx="1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8987048"/>
        <c:axId val="258929384"/>
      </c:barChart>
      <c:catAx>
        <c:axId val="258987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58929384"/>
        <c:crosses val="autoZero"/>
        <c:auto val="1"/>
        <c:lblAlgn val="ctr"/>
        <c:lblOffset val="100"/>
        <c:noMultiLvlLbl val="0"/>
      </c:catAx>
      <c:valAx>
        <c:axId val="258929384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258987048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'[February_2016_TSP stats.xlsx]Sheet1'!$A$2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'[February_2016_TSP stats.xlsx]Sheet1'!$B$1:$G$1</c:f>
              <c:strCache>
                <c:ptCount val="6"/>
                <c:pt idx="0">
                  <c:v>Sept-15</c:v>
                </c:pt>
                <c:pt idx="1">
                  <c:v>Oct-15</c:v>
                </c:pt>
                <c:pt idx="2">
                  <c:v>Nov-15</c:v>
                </c:pt>
                <c:pt idx="3">
                  <c:v>Dec-15</c:v>
                </c:pt>
                <c:pt idx="4">
                  <c:v>Jan-16</c:v>
                </c:pt>
                <c:pt idx="5">
                  <c:v>Feb-16</c:v>
                </c:pt>
              </c:strCache>
            </c:strRef>
          </c:cat>
          <c:val>
            <c:numRef>
              <c:f>'[February_2016_TSP stats.xlsx]Sheet1'!$B$2:$G$2</c:f>
              <c:numCache>
                <c:formatCode>General</c:formatCode>
                <c:ptCount val="6"/>
                <c:pt idx="0">
                  <c:v>56</c:v>
                </c:pt>
                <c:pt idx="1">
                  <c:v>40</c:v>
                </c:pt>
                <c:pt idx="2">
                  <c:v>55</c:v>
                </c:pt>
                <c:pt idx="3">
                  <c:v>34</c:v>
                </c:pt>
                <c:pt idx="4">
                  <c:v>31</c:v>
                </c:pt>
                <c:pt idx="5">
                  <c:v>30</c:v>
                </c:pt>
              </c:numCache>
            </c:numRef>
          </c:val>
        </c:ser>
        <c:ser>
          <c:idx val="1"/>
          <c:order val="1"/>
          <c:tx>
            <c:strRef>
              <c:f>'[February_2016_TSP stats.xlsx]Sheet1'!$A$3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'[February_2016_TSP stats.xlsx]Sheet1'!$B$1:$G$1</c:f>
              <c:strCache>
                <c:ptCount val="6"/>
                <c:pt idx="0">
                  <c:v>Sept-15</c:v>
                </c:pt>
                <c:pt idx="1">
                  <c:v>Oct-15</c:v>
                </c:pt>
                <c:pt idx="2">
                  <c:v>Nov-15</c:v>
                </c:pt>
                <c:pt idx="3">
                  <c:v>Dec-15</c:v>
                </c:pt>
                <c:pt idx="4">
                  <c:v>Jan-16</c:v>
                </c:pt>
                <c:pt idx="5">
                  <c:v>Feb-16</c:v>
                </c:pt>
              </c:strCache>
            </c:strRef>
          </c:cat>
          <c:val>
            <c:numRef>
              <c:f>'[February_2016_TSP stats.xlsx]Sheet1'!$B$3:$G$3</c:f>
              <c:numCache>
                <c:formatCode>General</c:formatCode>
                <c:ptCount val="6"/>
                <c:pt idx="0">
                  <c:v>748</c:v>
                </c:pt>
                <c:pt idx="1">
                  <c:v>439</c:v>
                </c:pt>
                <c:pt idx="2">
                  <c:v>276</c:v>
                </c:pt>
                <c:pt idx="3">
                  <c:v>278</c:v>
                </c:pt>
                <c:pt idx="4">
                  <c:v>497</c:v>
                </c:pt>
                <c:pt idx="5">
                  <c:v>250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30326768"/>
        <c:axId val="330327160"/>
      </c:barChart>
      <c:catAx>
        <c:axId val="330326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0327160"/>
        <c:crosses val="autoZero"/>
        <c:auto val="1"/>
        <c:lblAlgn val="ctr"/>
        <c:lblOffset val="100"/>
        <c:noMultiLvlLbl val="1"/>
      </c:catAx>
      <c:valAx>
        <c:axId val="330327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0326768"/>
        <c:crosses val="autoZero"/>
        <c:crossBetween val="between"/>
      </c:valAx>
    </c:plotArea>
    <c:legend>
      <c:legendPos val="r"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600" b="1" i="0" u="none" strike="noStrike" baseline="0" dirty="0">
                <a:effectLst/>
              </a:rPr>
              <a:t>Grad Fest 2016</a:t>
            </a:r>
            <a:r>
              <a:rPr lang="en-US" sz="1600" b="1" i="0" u="none" strike="noStrike" baseline="0" dirty="0"/>
              <a:t>  </a:t>
            </a:r>
            <a:endParaRPr lang="en-US" sz="1600" b="1" u="none" baseline="0" dirty="0"/>
          </a:p>
        </c:rich>
      </c:tx>
      <c:layout>
        <c:manualLayout>
          <c:xMode val="edge"/>
          <c:yMode val="edge"/>
          <c:x val="0.3933648701651124"/>
          <c:y val="5.752708964615146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084774934859"/>
          <c:y val="0.20047846074891992"/>
          <c:w val="0.8691522506514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reports'!$F$5:$J$5</c:f>
              <c:numCache>
                <c:formatCode>#,##0</c:formatCode>
                <c:ptCount val="5"/>
                <c:pt idx="0">
                  <c:v>11813</c:v>
                </c:pt>
                <c:pt idx="1">
                  <c:v>11812</c:v>
                </c:pt>
                <c:pt idx="2">
                  <c:v>7072</c:v>
                </c:pt>
                <c:pt idx="3">
                  <c:v>869</c:v>
                </c:pt>
                <c:pt idx="4">
                  <c:v>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0327944"/>
        <c:axId val="330328336"/>
      </c:barChart>
      <c:catAx>
        <c:axId val="330327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03283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03283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03279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>
                <a:effectLst/>
              </a:rPr>
              <a:t>Grad Fest 2016</a:t>
            </a:r>
            <a:r>
              <a:rPr lang="en-US" sz="1800" b="1" i="0" u="none" strike="noStrike" baseline="0" dirty="0"/>
              <a:t> </a:t>
            </a:r>
            <a:endParaRPr lang="en-US" sz="1800" b="1" u="none" baseline="0" dirty="0"/>
          </a:p>
        </c:rich>
      </c:tx>
      <c:layout>
        <c:manualLayout>
          <c:xMode val="edge"/>
          <c:yMode val="edge"/>
          <c:x val="0.37772513734188651"/>
          <c:y val="5.458231514164178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588560503212960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BKS List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#,##0</c:formatCode>
                <c:ptCount val="5"/>
                <c:pt idx="0">
                  <c:v>11791</c:v>
                </c:pt>
                <c:pt idx="1">
                  <c:v>11790</c:v>
                </c:pt>
                <c:pt idx="2">
                  <c:v>7010</c:v>
                </c:pt>
                <c:pt idx="3">
                  <c:v>848</c:v>
                </c:pt>
                <c:pt idx="4" formatCode="General">
                  <c:v>19</c:v>
                </c:pt>
              </c:numCache>
            </c:numRef>
          </c:val>
        </c:ser>
        <c:ser>
          <c:idx val="1"/>
          <c:order val="1"/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reports'!$D$8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1292520"/>
        <c:axId val="331292912"/>
      </c:barChart>
      <c:catAx>
        <c:axId val="331292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12929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12929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12925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General</c:formatCode>
                <c:ptCount val="5"/>
                <c:pt idx="0">
                  <c:v>12</c:v>
                </c:pt>
                <c:pt idx="1">
                  <c:v>0</c:v>
                </c:pt>
                <c:pt idx="2">
                  <c:v>22</c:v>
                </c:pt>
                <c:pt idx="3">
                  <c:v>4</c:v>
                </c:pt>
                <c:pt idx="4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8852240"/>
        <c:axId val="258648768"/>
      </c:barChart>
      <c:catAx>
        <c:axId val="328852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8648768"/>
        <c:crosses val="autoZero"/>
        <c:auto val="1"/>
        <c:lblAlgn val="ctr"/>
        <c:lblOffset val="100"/>
        <c:noMultiLvlLbl val="0"/>
      </c:catAx>
      <c:valAx>
        <c:axId val="258648768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8852240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41</c:v>
                </c:pt>
                <c:pt idx="1">
                  <c:v>19</c:v>
                </c:pt>
                <c:pt idx="2">
                  <c:v>4</c:v>
                </c:pt>
                <c:pt idx="3">
                  <c:v>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9949128"/>
        <c:axId val="329949520"/>
      </c:barChart>
      <c:catAx>
        <c:axId val="329949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9949520"/>
        <c:crosses val="autoZero"/>
        <c:auto val="1"/>
        <c:lblAlgn val="ctr"/>
        <c:lblOffset val="100"/>
        <c:noMultiLvlLbl val="0"/>
      </c:catAx>
      <c:valAx>
        <c:axId val="32994952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99491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IssueList!$K$22:$K$27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IssueList!$L$22:$L$27</c:f>
              <c:numCache>
                <c:formatCode>General</c:formatCode>
                <c:ptCount val="6"/>
                <c:pt idx="0">
                  <c:v>0</c:v>
                </c:pt>
                <c:pt idx="1">
                  <c:v>69</c:v>
                </c:pt>
                <c:pt idx="2">
                  <c:v>20</c:v>
                </c:pt>
                <c:pt idx="3">
                  <c:v>1</c:v>
                </c:pt>
                <c:pt idx="4">
                  <c:v>5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9950696"/>
        <c:axId val="329951088"/>
      </c:barChart>
      <c:catAx>
        <c:axId val="329950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29951088"/>
        <c:crosses val="autoZero"/>
        <c:auto val="1"/>
        <c:lblAlgn val="ctr"/>
        <c:lblOffset val="100"/>
        <c:noMultiLvlLbl val="0"/>
      </c:catAx>
      <c:valAx>
        <c:axId val="3299510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29950696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'[February_2016 Closed Web Tickets.xlsx]closed Web'!$J$4:$J$22</c:f>
              <c:strCache>
                <c:ptCount val="19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  <c:pt idx="18">
                  <c:v>CAPS Website</c:v>
                </c:pt>
              </c:strCache>
            </c:strRef>
          </c:cat>
          <c:val>
            <c:numRef>
              <c:f>'[February_2016 Closed Web Tickets.xlsx]closed Web'!$K$4:$K$22</c:f>
              <c:numCache>
                <c:formatCode>General</c:formatCode>
                <c:ptCount val="19"/>
                <c:pt idx="0">
                  <c:v>30</c:v>
                </c:pt>
                <c:pt idx="1">
                  <c:v>1</c:v>
                </c:pt>
                <c:pt idx="2">
                  <c:v>0</c:v>
                </c:pt>
                <c:pt idx="3">
                  <c:v>8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25</c:v>
                </c:pt>
                <c:pt idx="8">
                  <c:v>0</c:v>
                </c:pt>
                <c:pt idx="9">
                  <c:v>8</c:v>
                </c:pt>
                <c:pt idx="10">
                  <c:v>0</c:v>
                </c:pt>
                <c:pt idx="11">
                  <c:v>0</c:v>
                </c:pt>
                <c:pt idx="12">
                  <c:v>3</c:v>
                </c:pt>
                <c:pt idx="13">
                  <c:v>3</c:v>
                </c:pt>
                <c:pt idx="14">
                  <c:v>0</c:v>
                </c:pt>
                <c:pt idx="15">
                  <c:v>0</c:v>
                </c:pt>
                <c:pt idx="16">
                  <c:v>3</c:v>
                </c:pt>
                <c:pt idx="17">
                  <c:v>1</c:v>
                </c:pt>
                <c:pt idx="18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8305320"/>
        <c:axId val="368305712"/>
      </c:barChart>
      <c:catAx>
        <c:axId val="368305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83057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30571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683053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'[February_2016 Web Req Unit And Status.xlsx]IssueList'!$L$1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'[February_2016 Web Req Unit And Status.xlsx]IssueList'!$K$2:$K$19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'[February_2016 Web Req Unit And Status.xlsx]IssueList'!$L$2:$L$19</c:f>
              <c:numCache>
                <c:formatCode>General</c:formatCode>
                <c:ptCount val="18"/>
                <c:pt idx="0">
                  <c:v>35</c:v>
                </c:pt>
                <c:pt idx="1">
                  <c:v>2</c:v>
                </c:pt>
                <c:pt idx="2">
                  <c:v>5</c:v>
                </c:pt>
                <c:pt idx="3">
                  <c:v>8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20</c:v>
                </c:pt>
                <c:pt idx="8">
                  <c:v>0</c:v>
                </c:pt>
                <c:pt idx="9">
                  <c:v>11</c:v>
                </c:pt>
                <c:pt idx="10">
                  <c:v>0</c:v>
                </c:pt>
                <c:pt idx="11">
                  <c:v>0</c:v>
                </c:pt>
                <c:pt idx="12">
                  <c:v>2</c:v>
                </c:pt>
                <c:pt idx="13">
                  <c:v>2</c:v>
                </c:pt>
                <c:pt idx="14">
                  <c:v>0</c:v>
                </c:pt>
                <c:pt idx="15">
                  <c:v>0</c:v>
                </c:pt>
                <c:pt idx="16">
                  <c:v>3</c:v>
                </c:pt>
                <c:pt idx="1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1703992"/>
        <c:axId val="361703208"/>
      </c:barChart>
      <c:catAx>
        <c:axId val="361703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17032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170320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6170399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Web Visits Per Month - BU Main Sites</a:t>
            </a:r>
          </a:p>
        </c:rich>
      </c:tx>
      <c:layout>
        <c:manualLayout>
          <c:xMode val="edge"/>
          <c:yMode val="edge"/>
          <c:x val="0.20403683914510687"/>
          <c:y val="1.9790180206769388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Visits'!$C$1</c:f>
              <c:strCache>
                <c:ptCount val="1"/>
                <c:pt idx="0">
                  <c:v>Sept-15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1174</c:v>
                </c:pt>
                <c:pt idx="1">
                  <c:v>58125</c:v>
                </c:pt>
                <c:pt idx="2">
                  <c:v>23656</c:v>
                </c:pt>
                <c:pt idx="3">
                  <c:v>27710</c:v>
                </c:pt>
                <c:pt idx="4" formatCode="General">
                  <c:v>51261</c:v>
                </c:pt>
                <c:pt idx="5">
                  <c:v>0</c:v>
                </c:pt>
                <c:pt idx="6">
                  <c:v>37161</c:v>
                </c:pt>
              </c:numCache>
            </c:numRef>
          </c:val>
        </c:ser>
        <c:ser>
          <c:idx val="2"/>
          <c:order val="1"/>
          <c:tx>
            <c:strRef>
              <c:f>'Web Visits'!$D$1</c:f>
              <c:strCache>
                <c:ptCount val="1"/>
                <c:pt idx="0">
                  <c:v>Oct-15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1169</c:v>
                </c:pt>
                <c:pt idx="1">
                  <c:v>39651</c:v>
                </c:pt>
                <c:pt idx="2">
                  <c:v>22324</c:v>
                </c:pt>
                <c:pt idx="3">
                  <c:v>29249</c:v>
                </c:pt>
                <c:pt idx="4" formatCode="General">
                  <c:v>46099</c:v>
                </c:pt>
                <c:pt idx="5">
                  <c:v>0</c:v>
                </c:pt>
                <c:pt idx="6">
                  <c:v>22025</c:v>
                </c:pt>
              </c:numCache>
            </c:numRef>
          </c:val>
        </c:ser>
        <c:ser>
          <c:idx val="0"/>
          <c:order val="2"/>
          <c:tx>
            <c:strRef>
              <c:f>'Web Visits'!$E$1</c:f>
              <c:strCache>
                <c:ptCount val="1"/>
                <c:pt idx="0">
                  <c:v>Nov-15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952</c:v>
                </c:pt>
                <c:pt idx="1">
                  <c:v>57209</c:v>
                </c:pt>
                <c:pt idx="2">
                  <c:v>24016</c:v>
                </c:pt>
                <c:pt idx="3">
                  <c:v>29442</c:v>
                </c:pt>
                <c:pt idx="4">
                  <c:v>41236</c:v>
                </c:pt>
                <c:pt idx="5">
                  <c:v>0</c:v>
                </c:pt>
                <c:pt idx="6">
                  <c:v>25221</c:v>
                </c:pt>
              </c:numCache>
            </c:numRef>
          </c:val>
        </c:ser>
        <c:ser>
          <c:idx val="3"/>
          <c:order val="3"/>
          <c:tx>
            <c:strRef>
              <c:f>'Web Visits'!$F$1</c:f>
              <c:strCache>
                <c:ptCount val="1"/>
                <c:pt idx="0">
                  <c:v>Dec-15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962</c:v>
                </c:pt>
                <c:pt idx="1">
                  <c:v>60248</c:v>
                </c:pt>
                <c:pt idx="2">
                  <c:v>20334</c:v>
                </c:pt>
                <c:pt idx="3">
                  <c:v>23070</c:v>
                </c:pt>
                <c:pt idx="4">
                  <c:v>30288</c:v>
                </c:pt>
                <c:pt idx="5">
                  <c:v>0</c:v>
                </c:pt>
                <c:pt idx="6">
                  <c:v>17835</c:v>
                </c:pt>
              </c:numCache>
            </c:numRef>
          </c:val>
        </c:ser>
        <c:ser>
          <c:idx val="4"/>
          <c:order val="4"/>
          <c:tx>
            <c:strRef>
              <c:f>'Web Visits'!$G$1</c:f>
              <c:strCache>
                <c:ptCount val="1"/>
                <c:pt idx="0">
                  <c:v>Jan-16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1183</c:v>
                </c:pt>
                <c:pt idx="1">
                  <c:v>40837</c:v>
                </c:pt>
                <c:pt idx="2">
                  <c:v>37402</c:v>
                </c:pt>
                <c:pt idx="3">
                  <c:v>32419</c:v>
                </c:pt>
                <c:pt idx="4">
                  <c:v>51542</c:v>
                </c:pt>
                <c:pt idx="5">
                  <c:v>0</c:v>
                </c:pt>
                <c:pt idx="6">
                  <c:v>41163</c:v>
                </c:pt>
              </c:numCache>
            </c:numRef>
          </c:val>
        </c:ser>
        <c:ser>
          <c:idx val="5"/>
          <c:order val="5"/>
          <c:tx>
            <c:strRef>
              <c:f>'Web Visits'!$H$1</c:f>
              <c:strCache>
                <c:ptCount val="1"/>
                <c:pt idx="0">
                  <c:v>Feb-16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1015</c:v>
                </c:pt>
                <c:pt idx="1">
                  <c:v>40476</c:v>
                </c:pt>
                <c:pt idx="2">
                  <c:v>35346</c:v>
                </c:pt>
                <c:pt idx="3">
                  <c:v>37434</c:v>
                </c:pt>
                <c:pt idx="4">
                  <c:v>42867</c:v>
                </c:pt>
                <c:pt idx="5">
                  <c:v>0</c:v>
                </c:pt>
                <c:pt idx="6">
                  <c:v>27775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9883936"/>
        <c:axId val="329884328"/>
      </c:barChart>
      <c:catAx>
        <c:axId val="32988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9884328"/>
        <c:crosses val="autoZero"/>
        <c:auto val="1"/>
        <c:lblAlgn val="ctr"/>
        <c:lblOffset val="100"/>
        <c:noMultiLvlLbl val="0"/>
      </c:catAx>
      <c:valAx>
        <c:axId val="3298843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98839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Sept-15</c:v>
                </c:pt>
                <c:pt idx="1">
                  <c:v>Oct-15</c:v>
                </c:pt>
                <c:pt idx="2">
                  <c:v>Nov-15</c:v>
                </c:pt>
                <c:pt idx="3">
                  <c:v>Dec-15</c:v>
                </c:pt>
                <c:pt idx="4">
                  <c:v>Jan-16</c:v>
                </c:pt>
                <c:pt idx="5">
                  <c:v>Feb-16</c:v>
                </c:pt>
              </c:strCache>
            </c:strRef>
          </c:cat>
          <c:val>
            <c:numRef>
              <c:f>'Web Visits'!$C$13:$H$13</c:f>
              <c:numCache>
                <c:formatCode>General</c:formatCode>
                <c:ptCount val="6"/>
                <c:pt idx="0">
                  <c:v>1173</c:v>
                </c:pt>
                <c:pt idx="1">
                  <c:v>1383</c:v>
                </c:pt>
                <c:pt idx="2">
                  <c:v>1410</c:v>
                </c:pt>
                <c:pt idx="3">
                  <c:v>1010</c:v>
                </c:pt>
                <c:pt idx="4">
                  <c:v>1822</c:v>
                </c:pt>
                <c:pt idx="5">
                  <c:v>1424</c:v>
                </c:pt>
              </c:numCache>
            </c:numRef>
          </c:val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Sept-15</c:v>
                </c:pt>
                <c:pt idx="1">
                  <c:v>Oct-15</c:v>
                </c:pt>
                <c:pt idx="2">
                  <c:v>Nov-15</c:v>
                </c:pt>
                <c:pt idx="3">
                  <c:v>Dec-15</c:v>
                </c:pt>
                <c:pt idx="4">
                  <c:v>Jan-16</c:v>
                </c:pt>
                <c:pt idx="5">
                  <c:v>Feb-16</c:v>
                </c:pt>
              </c:strCache>
            </c:strRef>
          </c:cat>
          <c:val>
            <c:numRef>
              <c:f>'Web Visits'!$C$14:$H$14</c:f>
              <c:numCache>
                <c:formatCode>General</c:formatCode>
                <c:ptCount val="6"/>
                <c:pt idx="0">
                  <c:v>2731</c:v>
                </c:pt>
                <c:pt idx="1">
                  <c:v>2850</c:v>
                </c:pt>
                <c:pt idx="2">
                  <c:v>2708</c:v>
                </c:pt>
                <c:pt idx="3">
                  <c:v>1959</c:v>
                </c:pt>
                <c:pt idx="4">
                  <c:v>3111</c:v>
                </c:pt>
                <c:pt idx="5">
                  <c:v>2709</c:v>
                </c:pt>
              </c:numCache>
            </c:numRef>
          </c:val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Sept-15</c:v>
                </c:pt>
                <c:pt idx="1">
                  <c:v>Oct-15</c:v>
                </c:pt>
                <c:pt idx="2">
                  <c:v>Nov-15</c:v>
                </c:pt>
                <c:pt idx="3">
                  <c:v>Dec-15</c:v>
                </c:pt>
                <c:pt idx="4">
                  <c:v>Jan-16</c:v>
                </c:pt>
                <c:pt idx="5">
                  <c:v>Feb-16</c:v>
                </c:pt>
              </c:strCache>
            </c:strRef>
          </c:cat>
          <c:val>
            <c:numRef>
              <c:f>'Web Visits'!$C$15:$H$15</c:f>
              <c:numCache>
                <c:formatCode>General</c:formatCode>
                <c:ptCount val="6"/>
                <c:pt idx="0">
                  <c:v>2056</c:v>
                </c:pt>
                <c:pt idx="1">
                  <c:v>1854</c:v>
                </c:pt>
                <c:pt idx="2">
                  <c:v>1504</c:v>
                </c:pt>
                <c:pt idx="3">
                  <c:v>1046</c:v>
                </c:pt>
                <c:pt idx="4">
                  <c:v>1612</c:v>
                </c:pt>
                <c:pt idx="5">
                  <c:v>1713</c:v>
                </c:pt>
              </c:numCache>
            </c:numRef>
          </c:val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Sept-15</c:v>
                </c:pt>
                <c:pt idx="1">
                  <c:v>Oct-15</c:v>
                </c:pt>
                <c:pt idx="2">
                  <c:v>Nov-15</c:v>
                </c:pt>
                <c:pt idx="3">
                  <c:v>Dec-15</c:v>
                </c:pt>
                <c:pt idx="4">
                  <c:v>Jan-16</c:v>
                </c:pt>
                <c:pt idx="5">
                  <c:v>Feb-16</c:v>
                </c:pt>
              </c:strCache>
            </c:strRef>
          </c:cat>
          <c:val>
            <c:numRef>
              <c:f>'Web Visits'!$C$16:$H$16</c:f>
              <c:numCache>
                <c:formatCode>General</c:formatCode>
                <c:ptCount val="6"/>
                <c:pt idx="0">
                  <c:v>566</c:v>
                </c:pt>
                <c:pt idx="1">
                  <c:v>630</c:v>
                </c:pt>
                <c:pt idx="2">
                  <c:v>703</c:v>
                </c:pt>
                <c:pt idx="3">
                  <c:v>514</c:v>
                </c:pt>
                <c:pt idx="4">
                  <c:v>460</c:v>
                </c:pt>
                <c:pt idx="5">
                  <c:v>552</c:v>
                </c:pt>
              </c:numCache>
            </c:numRef>
          </c:val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Sept-15</c:v>
                </c:pt>
                <c:pt idx="1">
                  <c:v>Oct-15</c:v>
                </c:pt>
                <c:pt idx="2">
                  <c:v>Nov-15</c:v>
                </c:pt>
                <c:pt idx="3">
                  <c:v>Dec-15</c:v>
                </c:pt>
                <c:pt idx="4">
                  <c:v>Jan-16</c:v>
                </c:pt>
                <c:pt idx="5">
                  <c:v>Feb-16</c:v>
                </c:pt>
              </c:strCache>
            </c:strRef>
          </c:cat>
          <c:val>
            <c:numRef>
              <c:f>'Web Visits'!$C$17:$H$17</c:f>
              <c:numCache>
                <c:formatCode>General</c:formatCode>
                <c:ptCount val="6"/>
                <c:pt idx="0">
                  <c:v>1367</c:v>
                </c:pt>
                <c:pt idx="1">
                  <c:v>1336</c:v>
                </c:pt>
                <c:pt idx="2">
                  <c:v>1016</c:v>
                </c:pt>
                <c:pt idx="3">
                  <c:v>921</c:v>
                </c:pt>
                <c:pt idx="4">
                  <c:v>973</c:v>
                </c:pt>
                <c:pt idx="5">
                  <c:v>1135</c:v>
                </c:pt>
              </c:numCache>
            </c:numRef>
          </c:val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Sept-15</c:v>
                </c:pt>
                <c:pt idx="1">
                  <c:v>Oct-15</c:v>
                </c:pt>
                <c:pt idx="2">
                  <c:v>Nov-15</c:v>
                </c:pt>
                <c:pt idx="3">
                  <c:v>Dec-15</c:v>
                </c:pt>
                <c:pt idx="4">
                  <c:v>Jan-16</c:v>
                </c:pt>
                <c:pt idx="5">
                  <c:v>Feb-16</c:v>
                </c:pt>
              </c:strCache>
            </c:strRef>
          </c:cat>
          <c:val>
            <c:numRef>
              <c:f>'Web Visits'!$C$18:$H$18</c:f>
              <c:numCache>
                <c:formatCode>General</c:formatCode>
                <c:ptCount val="6"/>
                <c:pt idx="0">
                  <c:v>1727</c:v>
                </c:pt>
                <c:pt idx="1">
                  <c:v>1241</c:v>
                </c:pt>
                <c:pt idx="2">
                  <c:v>1257</c:v>
                </c:pt>
                <c:pt idx="3">
                  <c:v>773</c:v>
                </c:pt>
                <c:pt idx="4">
                  <c:v>973</c:v>
                </c:pt>
                <c:pt idx="5">
                  <c:v>1099</c:v>
                </c:pt>
              </c:numCache>
            </c:numRef>
          </c:val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Sept-15</c:v>
                </c:pt>
                <c:pt idx="1">
                  <c:v>Oct-15</c:v>
                </c:pt>
                <c:pt idx="2">
                  <c:v>Nov-15</c:v>
                </c:pt>
                <c:pt idx="3">
                  <c:v>Dec-15</c:v>
                </c:pt>
                <c:pt idx="4">
                  <c:v>Jan-16</c:v>
                </c:pt>
                <c:pt idx="5">
                  <c:v>Feb-16</c:v>
                </c:pt>
              </c:strCache>
            </c:strRef>
          </c:cat>
          <c:val>
            <c:numRef>
              <c:f>'Web Visits'!$C$19:$H$19</c:f>
              <c:numCache>
                <c:formatCode>General</c:formatCode>
                <c:ptCount val="6"/>
                <c:pt idx="0">
                  <c:v>234</c:v>
                </c:pt>
                <c:pt idx="1">
                  <c:v>161</c:v>
                </c:pt>
                <c:pt idx="2">
                  <c:v>163</c:v>
                </c:pt>
                <c:pt idx="3">
                  <c:v>151</c:v>
                </c:pt>
                <c:pt idx="4">
                  <c:v>168</c:v>
                </c:pt>
                <c:pt idx="5">
                  <c:v>104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9885504"/>
        <c:axId val="329885896"/>
      </c:barChart>
      <c:dateAx>
        <c:axId val="329885504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988589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298858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98855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 dirty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 dirty="0"/>
            <a:t>10 Most Viewed Pages - </a:t>
          </a:r>
          <a:r>
            <a:rPr lang="en-US" sz="1100" b="1" i="0"/>
            <a:t>February</a:t>
          </a:r>
          <a:r>
            <a:rPr lang="en-US" sz="1100" b="1" i="0" baseline="0"/>
            <a:t> </a:t>
          </a:r>
          <a:r>
            <a:rPr lang="en-US" b="1" smtClean="0">
              <a:effectLst/>
            </a:rPr>
            <a:t>2016</a:t>
          </a:r>
          <a:endParaRPr lang="en-US" b="1" dirty="0">
            <a:effectLst/>
          </a:endParaRPr>
        </a:p>
        <a:p xmlns:a="http://schemas.openxmlformats.org/drawingml/2006/main">
          <a:pPr algn="ctr"/>
          <a:endParaRPr lang="en-US" sz="1100" b="1" i="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February 2016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February 2016</a:t>
            </a: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1285980"/>
              </p:ext>
            </p:extLst>
          </p:nvPr>
        </p:nvGraphicFramePr>
        <p:xfrm>
          <a:off x="2726635" y="1752600"/>
          <a:ext cx="6400800" cy="4270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>
                <a:latin typeface="Impact" pitchFamily="34" charset="0"/>
              </a:rPr>
              <a:t>February 2016</a:t>
            </a: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5772504"/>
              </p:ext>
            </p:extLst>
          </p:nvPr>
        </p:nvGraphicFramePr>
        <p:xfrm>
          <a:off x="2514600" y="1391478"/>
          <a:ext cx="6825644" cy="456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>
                <a:latin typeface="Impact" pitchFamily="34" charset="0"/>
              </a:rPr>
              <a:t>February 2016</a:t>
            </a: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76600" y="2286000"/>
            <a:ext cx="5486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2213114"/>
              </p:ext>
            </p:extLst>
          </p:nvPr>
        </p:nvGraphicFramePr>
        <p:xfrm>
          <a:off x="2776330" y="1840395"/>
          <a:ext cx="6019800" cy="4472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9456666"/>
              </p:ext>
            </p:extLst>
          </p:nvPr>
        </p:nvGraphicFramePr>
        <p:xfrm>
          <a:off x="2514600" y="1905000"/>
          <a:ext cx="6466416" cy="3979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0680183"/>
              </p:ext>
            </p:extLst>
          </p:nvPr>
        </p:nvGraphicFramePr>
        <p:xfrm>
          <a:off x="2435225" y="1676400"/>
          <a:ext cx="6635749" cy="4857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February 2016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808313"/>
              </p:ext>
            </p:extLst>
          </p:nvPr>
        </p:nvGraphicFramePr>
        <p:xfrm>
          <a:off x="2743200" y="1752600"/>
          <a:ext cx="6096001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388076"/>
              </p:ext>
            </p:extLst>
          </p:nvPr>
        </p:nvGraphicFramePr>
        <p:xfrm>
          <a:off x="2362200" y="1752600"/>
          <a:ext cx="6684169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457200"/>
            <a:ext cx="6019800" cy="1066800"/>
          </a:xfrm>
        </p:spPr>
        <p:txBody>
          <a:bodyPr/>
          <a:lstStyle/>
          <a:p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2800" dirty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 </a:t>
            </a:r>
            <a:r>
              <a:rPr lang="en-US" sz="2800" dirty="0" smtClean="0">
                <a:latin typeface="Impact" pitchFamily="34" charset="0"/>
              </a:rPr>
              <a:t>AUXILIARY SERVICES 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February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5454759"/>
              </p:ext>
            </p:extLst>
          </p:nvPr>
        </p:nvGraphicFramePr>
        <p:xfrm>
          <a:off x="2209800" y="1600200"/>
          <a:ext cx="7086600" cy="482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 </a:t>
            </a:r>
            <a:r>
              <a:rPr lang="en-US" sz="2800" dirty="0" smtClean="0">
                <a:latin typeface="Impact" pitchFamily="34" charset="0"/>
              </a:rPr>
              <a:t>AUXILIARY SERVICES 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February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7694623"/>
              </p:ext>
            </p:extLst>
          </p:nvPr>
        </p:nvGraphicFramePr>
        <p:xfrm>
          <a:off x="2422411" y="609600"/>
          <a:ext cx="6721589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February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7363090"/>
              </p:ext>
            </p:extLst>
          </p:nvPr>
        </p:nvGraphicFramePr>
        <p:xfrm>
          <a:off x="2819400" y="1752600"/>
          <a:ext cx="6264728" cy="4139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February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5011231"/>
              </p:ext>
            </p:extLst>
          </p:nvPr>
        </p:nvGraphicFramePr>
        <p:xfrm>
          <a:off x="2667000" y="1447800"/>
          <a:ext cx="6248400" cy="4916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February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8025994"/>
              </p:ext>
            </p:extLst>
          </p:nvPr>
        </p:nvGraphicFramePr>
        <p:xfrm>
          <a:off x="2667000" y="1828800"/>
          <a:ext cx="6324598" cy="4415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February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4760200"/>
              </p:ext>
            </p:extLst>
          </p:nvPr>
        </p:nvGraphicFramePr>
        <p:xfrm>
          <a:off x="3124200" y="1905000"/>
          <a:ext cx="5448300" cy="4229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February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6420023"/>
              </p:ext>
            </p:extLst>
          </p:nvPr>
        </p:nvGraphicFramePr>
        <p:xfrm>
          <a:off x="2971800" y="2057400"/>
          <a:ext cx="5647365" cy="3950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February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1550224"/>
              </p:ext>
            </p:extLst>
          </p:nvPr>
        </p:nvGraphicFramePr>
        <p:xfrm>
          <a:off x="2971800" y="1905000"/>
          <a:ext cx="5679622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>
                <a:latin typeface="Impact" pitchFamily="34" charset="0"/>
              </a:rPr>
              <a:t>February </a:t>
            </a:r>
            <a:r>
              <a:rPr lang="en-US" sz="2800" dirty="0" smtClean="0"/>
              <a:t>2016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057400"/>
            <a:ext cx="5870575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5033166"/>
              </p:ext>
            </p:extLst>
          </p:nvPr>
        </p:nvGraphicFramePr>
        <p:xfrm>
          <a:off x="3124200" y="2209800"/>
          <a:ext cx="5048249" cy="3435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8068737"/>
              </p:ext>
            </p:extLst>
          </p:nvPr>
        </p:nvGraphicFramePr>
        <p:xfrm>
          <a:off x="2590800" y="1828800"/>
          <a:ext cx="6477000" cy="3986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February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939224"/>
              </p:ext>
            </p:extLst>
          </p:nvPr>
        </p:nvGraphicFramePr>
        <p:xfrm>
          <a:off x="2971800" y="19812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February 2016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632559"/>
              </p:ext>
            </p:extLst>
          </p:nvPr>
        </p:nvGraphicFramePr>
        <p:xfrm>
          <a:off x="3124200" y="2590800"/>
          <a:ext cx="5442857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February 2016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8281390"/>
              </p:ext>
            </p:extLst>
          </p:nvPr>
        </p:nvGraphicFramePr>
        <p:xfrm>
          <a:off x="2990850" y="2286000"/>
          <a:ext cx="5524500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February 2016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0185105"/>
              </p:ext>
            </p:extLst>
          </p:nvPr>
        </p:nvGraphicFramePr>
        <p:xfrm>
          <a:off x="2743200" y="2209800"/>
          <a:ext cx="634229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6014552"/>
              </p:ext>
            </p:extLst>
          </p:nvPr>
        </p:nvGraphicFramePr>
        <p:xfrm>
          <a:off x="2743200" y="2209800"/>
          <a:ext cx="6310313" cy="4155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61309</TotalTime>
  <Words>450</Words>
  <Application>Microsoft Office PowerPoint</Application>
  <PresentationFormat>On-screen Show (4:3)</PresentationFormat>
  <Paragraphs>144</Paragraphs>
  <Slides>26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February 2016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February 2016 </vt:lpstr>
      <vt:lpstr>PowerPoint Presentation</vt:lpstr>
      <vt:lpstr>  USC AUXILIARY SERVICES IT Website Reports February 2016  </vt:lpstr>
      <vt:lpstr>USC AUXILIARY SERVICES IT Website Reports February 2016  </vt:lpstr>
      <vt:lpstr>USCAUXILIARYSERVICESIT Website Reports February 2016  </vt:lpstr>
      <vt:lpstr>USCAUXILIARYSERVICESIT Website Reports February 2016  </vt:lpstr>
      <vt:lpstr>USCAUXILIARYSERVICESIT Website Reports February 2016  </vt:lpstr>
      <vt:lpstr>USCAUXILIARYSERVICESIT Website Reports February 2016  </vt:lpstr>
      <vt:lpstr>USCAUXILIARYSERVICESIT Email Campaign Reports February 2016  </vt:lpstr>
      <vt:lpstr>USCAUXILIARYSERVICESIT Email Campaign Reports February 2016  </vt:lpstr>
      <vt:lpstr>USCAUXILIARYSERVICESIT Customer Satisfaction Report February 2016</vt:lpstr>
      <vt:lpstr>Thank You !!</vt:lpstr>
    </vt:vector>
  </TitlesOfParts>
  <Company>University of Southern California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Surabhi Kakolu</dc:creator>
  <cp:lastModifiedBy>Michael Groessl</cp:lastModifiedBy>
  <cp:revision>1202</cp:revision>
  <dcterms:created xsi:type="dcterms:W3CDTF">2005-12-19T17:55:46Z</dcterms:created>
  <dcterms:modified xsi:type="dcterms:W3CDTF">2016-03-10T19:02:29Z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