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notesSlides/notesSlide21.xml" ContentType="application/vnd.openxmlformats-officedocument.presentationml.notesSlide+xml"/>
  <Override PartName="/ppt/charts/chart26.xml" ContentType="application/vnd.openxmlformats-officedocument.drawingml.chart+xml"/>
  <Override PartName="/ppt/notesSlides/notesSlide22.xml" ContentType="application/vnd.openxmlformats-officedocument.presentationml.notesSlide+xml"/>
  <Override PartName="/ppt/charts/chart27.xml" ContentType="application/vnd.openxmlformats-officedocument.drawingml.chart+xml"/>
  <Override PartName="/ppt/notesSlides/notesSlide23.xml" ContentType="application/vnd.openxmlformats-officedocument.presentationml.notesSlide+xml"/>
  <Override PartName="/ppt/charts/chart28.xml" ContentType="application/vnd.openxmlformats-officedocument.drawingml.chart+xml"/>
  <Override PartName="/ppt/notesSlides/notesSlide24.xml" ContentType="application/vnd.openxmlformats-officedocument.presentationml.notesSlide+xml"/>
  <Override PartName="/ppt/charts/chart29.xml" ContentType="application/vnd.openxmlformats-officedocument.drawingml.chart+xml"/>
  <Override PartName="/ppt/notesSlides/notesSlide25.xml" ContentType="application/vnd.openxmlformats-officedocument.presentationml.notesSlide+xml"/>
  <Override PartName="/ppt/charts/chart30.xml" ContentType="application/vnd.openxmlformats-officedocument.drawingml.chart+xml"/>
  <Override PartName="/ppt/notesSlides/notesSlide26.xml" ContentType="application/vnd.openxmlformats-officedocument.presentationml.notesSlide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01" r:id="rId35"/>
    <p:sldId id="397" r:id="rId36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0" autoAdjust="0"/>
    <p:restoredTop sz="94660" autoAdjust="0"/>
  </p:normalViewPr>
  <p:slideViewPr>
    <p:cSldViewPr>
      <p:cViewPr>
        <p:scale>
          <a:sx n="96" d="100"/>
          <a:sy n="96" d="100"/>
        </p:scale>
        <p:origin x="-588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kakolu\Desktop\Reports\January%202015%20Monthly%20Ops%20Report\January_2015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Service_Desk_Repor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Customer%20Satisfaction%20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%20Closed%20Web%20Ticke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anuary%202015%20Monthly%20Ops%20Report\January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d\-mmm</c:formatCode>
                <c:ptCount val="6"/>
                <c:pt idx="0">
                  <c:v>42231</c:v>
                </c:pt>
                <c:pt idx="1">
                  <c:v>42262</c:v>
                </c:pt>
                <c:pt idx="2">
                  <c:v>42292</c:v>
                </c:pt>
                <c:pt idx="3">
                  <c:v>42323</c:v>
                </c:pt>
                <c:pt idx="4">
                  <c:v>42353</c:v>
                </c:pt>
                <c:pt idx="5">
                  <c:v>42384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971</c:v>
                </c:pt>
                <c:pt idx="1">
                  <c:v>750</c:v>
                </c:pt>
                <c:pt idx="2">
                  <c:v>566</c:v>
                </c:pt>
                <c:pt idx="3">
                  <c:v>586</c:v>
                </c:pt>
                <c:pt idx="4">
                  <c:v>435</c:v>
                </c:pt>
                <c:pt idx="5">
                  <c:v>713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947904"/>
        <c:axId val="83843264"/>
      </c:barChart>
      <c:dateAx>
        <c:axId val="37947904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38432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838432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7947904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Visits'!$B$24</c:f>
              <c:strCache>
                <c:ptCount val="1"/>
                <c:pt idx="0">
                  <c:v>CampSark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Visits'!$C$24:$H$24</c:f>
              <c:numCache>
                <c:formatCode>#,##0</c:formatCode>
                <c:ptCount val="6"/>
                <c:pt idx="0">
                  <c:v>1100</c:v>
                </c:pt>
                <c:pt idx="1">
                  <c:v>742</c:v>
                </c:pt>
                <c:pt idx="2">
                  <c:v>292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Visits'!$C$25:$H$25</c:f>
              <c:numCache>
                <c:formatCode>#,##0</c:formatCode>
                <c:ptCount val="6"/>
                <c:pt idx="0">
                  <c:v>83</c:v>
                </c:pt>
                <c:pt idx="1">
                  <c:v>139</c:v>
                </c:pt>
                <c:pt idx="2">
                  <c:v>197</c:v>
                </c:pt>
                <c:pt idx="3">
                  <c:v>97</c:v>
                </c:pt>
                <c:pt idx="4">
                  <c:v>88</c:v>
                </c:pt>
                <c:pt idx="5">
                  <c:v>104</c:v>
                </c:pt>
              </c:numCache>
            </c:numRef>
          </c:val>
        </c:ser>
        <c:ser>
          <c:idx val="2"/>
          <c:order val="2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Visits'!$C$26:$H$26</c:f>
              <c:numCache>
                <c:formatCode>#,##0</c:formatCode>
                <c:ptCount val="6"/>
                <c:pt idx="0">
                  <c:v>581</c:v>
                </c:pt>
                <c:pt idx="1">
                  <c:v>454</c:v>
                </c:pt>
                <c:pt idx="2">
                  <c:v>345</c:v>
                </c:pt>
                <c:pt idx="3">
                  <c:v>334</c:v>
                </c:pt>
                <c:pt idx="4">
                  <c:v>604</c:v>
                </c:pt>
                <c:pt idx="5">
                  <c:v>438</c:v>
                </c:pt>
              </c:numCache>
            </c:numRef>
          </c:val>
        </c:ser>
        <c:ser>
          <c:idx val="3"/>
          <c:order val="3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Visits'!$C$27:$H$27</c:f>
              <c:numCache>
                <c:formatCode>#,##0</c:formatCode>
                <c:ptCount val="6"/>
                <c:pt idx="0">
                  <c:v>222</c:v>
                </c:pt>
                <c:pt idx="1">
                  <c:v>96</c:v>
                </c:pt>
                <c:pt idx="2">
                  <c:v>89</c:v>
                </c:pt>
                <c:pt idx="3">
                  <c:v>86</c:v>
                </c:pt>
                <c:pt idx="4">
                  <c:v>62</c:v>
                </c:pt>
                <c:pt idx="5">
                  <c:v>77</c:v>
                </c:pt>
              </c:numCache>
            </c:numRef>
          </c:val>
        </c:ser>
        <c:ser>
          <c:idx val="4"/>
          <c:order val="4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>
                  <c:v>583</c:v>
                </c:pt>
                <c:pt idx="1">
                  <c:v>497</c:v>
                </c:pt>
                <c:pt idx="2">
                  <c:v>510</c:v>
                </c:pt>
                <c:pt idx="3">
                  <c:v>370</c:v>
                </c:pt>
                <c:pt idx="4">
                  <c:v>356</c:v>
                </c:pt>
                <c:pt idx="5">
                  <c:v>578</c:v>
                </c:pt>
              </c:numCache>
            </c:numRef>
          </c:val>
        </c:ser>
        <c:ser>
          <c:idx val="5"/>
          <c:order val="5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Visits'!$C$29:$H$29</c:f>
              <c:numCache>
                <c:formatCode>#,##0</c:formatCode>
                <c:ptCount val="6"/>
                <c:pt idx="0">
                  <c:v>2066</c:v>
                </c:pt>
                <c:pt idx="1">
                  <c:v>1833</c:v>
                </c:pt>
                <c:pt idx="2">
                  <c:v>585</c:v>
                </c:pt>
                <c:pt idx="3">
                  <c:v>719</c:v>
                </c:pt>
                <c:pt idx="4">
                  <c:v>1086</c:v>
                </c:pt>
                <c:pt idx="5">
                  <c:v>1819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285696"/>
        <c:axId val="39652160"/>
      </c:barChart>
      <c:catAx>
        <c:axId val="4028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652160"/>
        <c:crosses val="autoZero"/>
        <c:auto val="1"/>
        <c:lblAlgn val="ctr"/>
        <c:lblOffset val="100"/>
        <c:noMultiLvlLbl val="0"/>
      </c:catAx>
      <c:valAx>
        <c:axId val="396521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0285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dirty="0"/>
              <a:t>January </a:t>
            </a:r>
            <a:r>
              <a:rPr lang="en-US" sz="1600" dirty="0" smtClean="0"/>
              <a:t>2016 </a:t>
            </a:r>
            <a:r>
              <a:rPr lang="en-US" sz="1600" dirty="0"/>
              <a:t>Traffic Sources - BU Main Sites</a:t>
            </a:r>
          </a:p>
        </c:rich>
      </c:tx>
      <c:layout>
        <c:manualLayout>
          <c:xMode val="edge"/>
          <c:yMode val="edge"/>
          <c:x val="0.24072813013757899"/>
          <c:y val="2.108891114707182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399252977993131"/>
          <c:y val="0.16666708400211341"/>
          <c:w val="0.8360074702200686"/>
          <c:h val="0.585458639647021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837</c:v>
                </c:pt>
                <c:pt idx="1">
                  <c:v>27498</c:v>
                </c:pt>
                <c:pt idx="2">
                  <c:v>28736</c:v>
                </c:pt>
                <c:pt idx="3">
                  <c:v>25507</c:v>
                </c:pt>
                <c:pt idx="4">
                  <c:v>36379</c:v>
                </c:pt>
                <c:pt idx="5">
                  <c:v>0</c:v>
                </c:pt>
                <c:pt idx="6">
                  <c:v>32667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183</c:v>
                </c:pt>
                <c:pt idx="1">
                  <c:v>3042</c:v>
                </c:pt>
                <c:pt idx="2">
                  <c:v>3356</c:v>
                </c:pt>
                <c:pt idx="3">
                  <c:v>2152</c:v>
                </c:pt>
                <c:pt idx="4">
                  <c:v>4496</c:v>
                </c:pt>
                <c:pt idx="5">
                  <c:v>0</c:v>
                </c:pt>
                <c:pt idx="6">
                  <c:v>1747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116</c:v>
                </c:pt>
                <c:pt idx="1">
                  <c:v>7217</c:v>
                </c:pt>
                <c:pt idx="2">
                  <c:v>3803</c:v>
                </c:pt>
                <c:pt idx="3">
                  <c:v>3287</c:v>
                </c:pt>
                <c:pt idx="4">
                  <c:v>8401</c:v>
                </c:pt>
                <c:pt idx="5">
                  <c:v>0</c:v>
                </c:pt>
                <c:pt idx="6">
                  <c:v>5944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2620</c:v>
                </c:pt>
                <c:pt idx="2">
                  <c:v>0</c:v>
                </c:pt>
                <c:pt idx="3">
                  <c:v>25</c:v>
                </c:pt>
                <c:pt idx="4">
                  <c:v>40</c:v>
                </c:pt>
                <c:pt idx="5">
                  <c:v>0</c:v>
                </c:pt>
                <c:pt idx="6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104448"/>
        <c:axId val="39654464"/>
      </c:barChart>
      <c:catAx>
        <c:axId val="4010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39654464"/>
        <c:crosses val="autoZero"/>
        <c:auto val="1"/>
        <c:lblAlgn val="ctr"/>
        <c:lblOffset val="100"/>
        <c:noMultiLvlLbl val="0"/>
      </c:catAx>
      <c:valAx>
        <c:axId val="3965446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01044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/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8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>
                <a:effectLst/>
              </a:rPr>
              <a:t>January </a:t>
            </a:r>
            <a:r>
              <a:rPr lang="en-US" dirty="0" smtClean="0"/>
              <a:t>2016 </a:t>
            </a:r>
            <a:r>
              <a:rPr lang="en-US" dirty="0"/>
              <a:t>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443870836524968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715</c:v>
                </c:pt>
                <c:pt idx="1">
                  <c:v>1263</c:v>
                </c:pt>
                <c:pt idx="2">
                  <c:v>862</c:v>
                </c:pt>
                <c:pt idx="3">
                  <c:v>373</c:v>
                </c:pt>
                <c:pt idx="4">
                  <c:v>295</c:v>
                </c:pt>
                <c:pt idx="5">
                  <c:v>462</c:v>
                </c:pt>
                <c:pt idx="6">
                  <c:v>622</c:v>
                </c:pt>
                <c:pt idx="7">
                  <c:v>7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888</c:v>
                </c:pt>
                <c:pt idx="1">
                  <c:v>1540</c:v>
                </c:pt>
                <c:pt idx="2">
                  <c:v>504</c:v>
                </c:pt>
                <c:pt idx="3">
                  <c:v>119</c:v>
                </c:pt>
                <c:pt idx="4">
                  <c:v>65</c:v>
                </c:pt>
                <c:pt idx="5">
                  <c:v>394</c:v>
                </c:pt>
                <c:pt idx="6">
                  <c:v>230</c:v>
                </c:pt>
                <c:pt idx="7">
                  <c:v>123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168</c:v>
                </c:pt>
                <c:pt idx="1">
                  <c:v>232</c:v>
                </c:pt>
                <c:pt idx="2">
                  <c:v>167</c:v>
                </c:pt>
                <c:pt idx="3">
                  <c:v>77</c:v>
                </c:pt>
                <c:pt idx="4">
                  <c:v>85</c:v>
                </c:pt>
                <c:pt idx="5">
                  <c:v>89</c:v>
                </c:pt>
                <c:pt idx="6">
                  <c:v>64</c:v>
                </c:pt>
                <c:pt idx="7">
                  <c:v>29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200192"/>
        <c:axId val="38166528"/>
      </c:barChart>
      <c:catAx>
        <c:axId val="4020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166528"/>
        <c:crosses val="autoZero"/>
        <c:auto val="1"/>
        <c:lblAlgn val="ctr"/>
        <c:lblOffset val="100"/>
        <c:noMultiLvlLbl val="0"/>
      </c:catAx>
      <c:valAx>
        <c:axId val="3816652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02001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>
                <a:effectLst/>
              </a:rPr>
              <a:t>January </a:t>
            </a:r>
            <a:r>
              <a:rPr lang="en-US" sz="1800" b="1" i="0" u="none" strike="noStrike" baseline="0" dirty="0" smtClean="0">
                <a:effectLst/>
              </a:rPr>
              <a:t>2016 </a:t>
            </a:r>
            <a:r>
              <a:rPr lang="en-US" dirty="0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Sources'!$C$24:$C$29</c:f>
              <c:numCache>
                <c:formatCode>#,##0</c:formatCode>
                <c:ptCount val="6"/>
                <c:pt idx="0">
                  <c:v>0</c:v>
                </c:pt>
                <c:pt idx="1">
                  <c:v>45</c:v>
                </c:pt>
                <c:pt idx="2">
                  <c:v>174</c:v>
                </c:pt>
                <c:pt idx="3">
                  <c:v>373</c:v>
                </c:pt>
                <c:pt idx="4">
                  <c:v>53</c:v>
                </c:pt>
                <c:pt idx="5">
                  <c:v>333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Sources'!$D$24:$D$29</c:f>
              <c:numCache>
                <c:formatCode>#,##0</c:formatCode>
                <c:ptCount val="6"/>
                <c:pt idx="0">
                  <c:v>0</c:v>
                </c:pt>
                <c:pt idx="1">
                  <c:v>8</c:v>
                </c:pt>
                <c:pt idx="2">
                  <c:v>193</c:v>
                </c:pt>
                <c:pt idx="3">
                  <c:v>119</c:v>
                </c:pt>
                <c:pt idx="4">
                  <c:v>1</c:v>
                </c:pt>
                <c:pt idx="5">
                  <c:v>317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Sources'!$E$24:$E$29</c:f>
              <c:numCache>
                <c:formatCode>#,##0</c:formatCode>
                <c:ptCount val="6"/>
                <c:pt idx="0">
                  <c:v>0</c:v>
                </c:pt>
                <c:pt idx="1">
                  <c:v>44</c:v>
                </c:pt>
                <c:pt idx="2">
                  <c:v>53</c:v>
                </c:pt>
                <c:pt idx="3">
                  <c:v>77</c:v>
                </c:pt>
                <c:pt idx="4">
                  <c:v>22</c:v>
                </c:pt>
                <c:pt idx="5">
                  <c:v>1121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723968"/>
        <c:axId val="39655616"/>
      </c:barChart>
      <c:catAx>
        <c:axId val="4072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655616"/>
        <c:crosses val="autoZero"/>
        <c:auto val="1"/>
        <c:lblAlgn val="ctr"/>
        <c:lblOffset val="100"/>
        <c:noMultiLvlLbl val="0"/>
      </c:catAx>
      <c:valAx>
        <c:axId val="3965561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072396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540010623672041"/>
          <c:y val="0.17632263500009224"/>
          <c:w val="0.88217472815898013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0.16666666666666666</c:v>
                </c:pt>
                <c:pt idx="2">
                  <c:v>0.10694444444444444</c:v>
                </c:pt>
                <c:pt idx="3">
                  <c:v>8.3333333333333329E-2</c:v>
                </c:pt>
                <c:pt idx="4">
                  <c:v>0.17222222222222225</c:v>
                </c:pt>
                <c:pt idx="5">
                  <c:v>0</c:v>
                </c:pt>
                <c:pt idx="6">
                  <c:v>6.3194444444444442E-2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5.6944444444444443E-2</c:v>
                </c:pt>
                <c:pt idx="1">
                  <c:v>0.17152777777777775</c:v>
                </c:pt>
                <c:pt idx="2">
                  <c:v>0.11388888888888889</c:v>
                </c:pt>
                <c:pt idx="3">
                  <c:v>6.805555555555555E-2</c:v>
                </c:pt>
                <c:pt idx="4">
                  <c:v>0.15347222222222223</c:v>
                </c:pt>
                <c:pt idx="5">
                  <c:v>0</c:v>
                </c:pt>
                <c:pt idx="6">
                  <c:v>6.5972222222222224E-2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6.6666666666666666E-2</c:v>
                </c:pt>
                <c:pt idx="1">
                  <c:v>0.17013888888888887</c:v>
                </c:pt>
                <c:pt idx="2">
                  <c:v>0.125</c:v>
                </c:pt>
                <c:pt idx="3">
                  <c:v>5.9722222222222225E-2</c:v>
                </c:pt>
                <c:pt idx="4">
                  <c:v>0.18541666666666667</c:v>
                </c:pt>
                <c:pt idx="5">
                  <c:v>0</c:v>
                </c:pt>
                <c:pt idx="6">
                  <c:v>6.5277777777777782E-2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Nov-15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0.22500000000000001</c:v>
                </c:pt>
                <c:pt idx="2">
                  <c:v>0.15138888888888888</c:v>
                </c:pt>
                <c:pt idx="3">
                  <c:v>5.6944444444444443E-2</c:v>
                </c:pt>
                <c:pt idx="4">
                  <c:v>0.10902777777777778</c:v>
                </c:pt>
                <c:pt idx="5">
                  <c:v>0</c:v>
                </c:pt>
                <c:pt idx="6">
                  <c:v>6.458333333333334E-2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4.5138888888888888E-2</c:v>
                </c:pt>
                <c:pt idx="1">
                  <c:v>0.18333333333333335</c:v>
                </c:pt>
                <c:pt idx="2">
                  <c:v>0.27569444444444446</c:v>
                </c:pt>
                <c:pt idx="3">
                  <c:v>4.9999999999999996E-2</c:v>
                </c:pt>
                <c:pt idx="4">
                  <c:v>0.19097222222222221</c:v>
                </c:pt>
                <c:pt idx="5">
                  <c:v>0</c:v>
                </c:pt>
                <c:pt idx="6">
                  <c:v>6.7361111111111108E-2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0.13958333333333334</c:v>
                </c:pt>
                <c:pt idx="2">
                  <c:v>0.34583333333333338</c:v>
                </c:pt>
                <c:pt idx="3">
                  <c:v>5.7638888888888885E-2</c:v>
                </c:pt>
                <c:pt idx="4">
                  <c:v>0.12152777777777778</c:v>
                </c:pt>
                <c:pt idx="5">
                  <c:v>0</c:v>
                </c:pt>
                <c:pt idx="6">
                  <c:v>5.9722222222222225E-2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960000"/>
        <c:axId val="38170560"/>
      </c:barChart>
      <c:catAx>
        <c:axId val="4096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170560"/>
        <c:crosses val="autoZero"/>
        <c:auto val="1"/>
        <c:lblAlgn val="ctr"/>
        <c:lblOffset val="100"/>
        <c:noMultiLvlLbl val="0"/>
      </c:catAx>
      <c:valAx>
        <c:axId val="381705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09600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9868025320364366"/>
          <c:y val="3.430489221634180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416010498687664"/>
          <c:y val="0.16582914572864318"/>
          <c:w val="0.89311039061293807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8.1944444444444445E-2</c:v>
                </c:pt>
                <c:pt idx="1">
                  <c:v>9.0972222222222218E-2</c:v>
                </c:pt>
                <c:pt idx="2">
                  <c:v>8.1944444444444445E-2</c:v>
                </c:pt>
                <c:pt idx="3">
                  <c:v>2.5694444444444447E-2</c:v>
                </c:pt>
                <c:pt idx="4">
                  <c:v>9.930555555555555E-2</c:v>
                </c:pt>
                <c:pt idx="5">
                  <c:v>5.2777777777777778E-2</c:v>
                </c:pt>
                <c:pt idx="6">
                  <c:v>7.5694444444444439E-2</c:v>
                </c:pt>
                <c:pt idx="7">
                  <c:v>8.8888888888888892E-2</c:v>
                </c:pt>
                <c:pt idx="8">
                  <c:v>1.9444444444444445E-2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9.5138888888888884E-2</c:v>
                </c:pt>
                <c:pt idx="1">
                  <c:v>9.375E-2</c:v>
                </c:pt>
                <c:pt idx="2">
                  <c:v>8.9583333333333334E-2</c:v>
                </c:pt>
                <c:pt idx="3">
                  <c:v>5.0694444444444452E-2</c:v>
                </c:pt>
                <c:pt idx="4">
                  <c:v>0.11041666666666666</c:v>
                </c:pt>
                <c:pt idx="5">
                  <c:v>6.1111111111111116E-2</c:v>
                </c:pt>
                <c:pt idx="6">
                  <c:v>9.375E-2</c:v>
                </c:pt>
                <c:pt idx="7">
                  <c:v>7.3611111111111113E-2</c:v>
                </c:pt>
                <c:pt idx="8">
                  <c:v>3.6805555555555557E-2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9.9999999999999992E-2</c:v>
                </c:pt>
                <c:pt idx="1">
                  <c:v>9.7916666666666666E-2</c:v>
                </c:pt>
                <c:pt idx="2">
                  <c:v>8.1250000000000003E-2</c:v>
                </c:pt>
                <c:pt idx="3">
                  <c:v>4.0972222222222222E-2</c:v>
                </c:pt>
                <c:pt idx="4">
                  <c:v>0.10347222222222223</c:v>
                </c:pt>
                <c:pt idx="5">
                  <c:v>6.0416666666666667E-2</c:v>
                </c:pt>
                <c:pt idx="6">
                  <c:v>7.0833333333333331E-2</c:v>
                </c:pt>
                <c:pt idx="7">
                  <c:v>9.5138888888888884E-2</c:v>
                </c:pt>
                <c:pt idx="8">
                  <c:v>5.6944444444444443E-2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8.8888888888888892E-2</c:v>
                </c:pt>
                <c:pt idx="1">
                  <c:v>8.9583333333333334E-2</c:v>
                </c:pt>
                <c:pt idx="2">
                  <c:v>0.1125</c:v>
                </c:pt>
                <c:pt idx="3">
                  <c:v>9.6527777777777768E-2</c:v>
                </c:pt>
                <c:pt idx="4">
                  <c:v>0.10625</c:v>
                </c:pt>
                <c:pt idx="5">
                  <c:v>5.6250000000000001E-2</c:v>
                </c:pt>
                <c:pt idx="6">
                  <c:v>6.458333333333334E-2</c:v>
                </c:pt>
                <c:pt idx="7">
                  <c:v>7.4305555555555555E-2</c:v>
                </c:pt>
                <c:pt idx="8">
                  <c:v>6.3194444444444442E-2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8.9583333333333334E-2</c:v>
                </c:pt>
                <c:pt idx="2">
                  <c:v>0.14305555555555557</c:v>
                </c:pt>
                <c:pt idx="3">
                  <c:v>4.6527777777777779E-2</c:v>
                </c:pt>
                <c:pt idx="4">
                  <c:v>8.1944444444444445E-2</c:v>
                </c:pt>
                <c:pt idx="5">
                  <c:v>4.4444444444444446E-2</c:v>
                </c:pt>
                <c:pt idx="6">
                  <c:v>5.6944444444444443E-2</c:v>
                </c:pt>
                <c:pt idx="7">
                  <c:v>4.5833333333333337E-2</c:v>
                </c:pt>
                <c:pt idx="8">
                  <c:v>2.4999999999999998E-2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0.13125000000000001</c:v>
                </c:pt>
                <c:pt idx="1">
                  <c:v>0.1013888888888889</c:v>
                </c:pt>
                <c:pt idx="2">
                  <c:v>9.930555555555555E-2</c:v>
                </c:pt>
                <c:pt idx="3">
                  <c:v>4.0972222222222222E-2</c:v>
                </c:pt>
                <c:pt idx="4">
                  <c:v>8.1944444444444445E-2</c:v>
                </c:pt>
                <c:pt idx="5">
                  <c:v>5.7638888888888885E-2</c:v>
                </c:pt>
                <c:pt idx="6">
                  <c:v>8.4722222222222213E-2</c:v>
                </c:pt>
                <c:pt idx="7">
                  <c:v>5.9722222222222225E-2</c:v>
                </c:pt>
                <c:pt idx="8">
                  <c:v>4.0972222222222222E-2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065472"/>
        <c:axId val="38172288"/>
      </c:barChart>
      <c:catAx>
        <c:axId val="4106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172288"/>
        <c:crosses val="autoZero"/>
        <c:auto val="1"/>
        <c:lblAlgn val="ctr"/>
        <c:lblOffset val="100"/>
        <c:noMultiLvlLbl val="0"/>
      </c:catAx>
      <c:valAx>
        <c:axId val="381722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06547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1166449186147759"/>
          <c:y val="3.429488067086421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4167475770102325"/>
          <c:w val="0.82280842723483461"/>
          <c:h val="0.538189092209890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Site'!$C$31:$C$36</c:f>
              <c:numCache>
                <c:formatCode>h:mm</c:formatCode>
                <c:ptCount val="6"/>
                <c:pt idx="0">
                  <c:v>3.9583333333333331E-2</c:v>
                </c:pt>
                <c:pt idx="1">
                  <c:v>4.6527777777777779E-2</c:v>
                </c:pt>
                <c:pt idx="2">
                  <c:v>0.1111111111111111</c:v>
                </c:pt>
                <c:pt idx="3">
                  <c:v>2.5694444444444447E-2</c:v>
                </c:pt>
                <c:pt idx="4">
                  <c:v>8.1944444444444445E-2</c:v>
                </c:pt>
                <c:pt idx="5">
                  <c:v>0.16666666666666666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Site'!$D$31:$D$36</c:f>
              <c:numCache>
                <c:formatCode>h:mm</c:formatCode>
                <c:ptCount val="6"/>
                <c:pt idx="0">
                  <c:v>6.1111111111111116E-2</c:v>
                </c:pt>
                <c:pt idx="1">
                  <c:v>8.9583333333333334E-2</c:v>
                </c:pt>
                <c:pt idx="2">
                  <c:v>0.10069444444444443</c:v>
                </c:pt>
                <c:pt idx="3">
                  <c:v>5.0694444444444452E-2</c:v>
                </c:pt>
                <c:pt idx="4">
                  <c:v>8.9583333333333334E-2</c:v>
                </c:pt>
                <c:pt idx="5">
                  <c:v>0.24513888888888888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Site'!$E$31:$E$36</c:f>
              <c:numCache>
                <c:formatCode>h:mm</c:formatCode>
                <c:ptCount val="6"/>
                <c:pt idx="0">
                  <c:v>4.9305555555555554E-2</c:v>
                </c:pt>
                <c:pt idx="1">
                  <c:v>3.1944444444444449E-2</c:v>
                </c:pt>
                <c:pt idx="2">
                  <c:v>8.8888888888888892E-2</c:v>
                </c:pt>
                <c:pt idx="3">
                  <c:v>4.0972222222222222E-2</c:v>
                </c:pt>
                <c:pt idx="4">
                  <c:v>8.1250000000000003E-2</c:v>
                </c:pt>
                <c:pt idx="5">
                  <c:v>0.12916666666666668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Site'!$F$31:$F$36</c:f>
              <c:numCache>
                <c:formatCode>h:mm</c:formatCode>
                <c:ptCount val="6"/>
                <c:pt idx="0">
                  <c:v>0</c:v>
                </c:pt>
                <c:pt idx="1">
                  <c:v>7.5694444444444439E-2</c:v>
                </c:pt>
                <c:pt idx="2">
                  <c:v>0.14652777777777778</c:v>
                </c:pt>
                <c:pt idx="3">
                  <c:v>9.6527777777777768E-2</c:v>
                </c:pt>
                <c:pt idx="4">
                  <c:v>0.1125</c:v>
                </c:pt>
                <c:pt idx="5">
                  <c:v>9.7916666666666666E-2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Site'!$G$31:$G$36</c:f>
              <c:numCache>
                <c:formatCode>h:mm</c:formatCode>
                <c:ptCount val="6"/>
                <c:pt idx="0">
                  <c:v>0</c:v>
                </c:pt>
                <c:pt idx="1">
                  <c:v>3.0555555555555555E-2</c:v>
                </c:pt>
                <c:pt idx="2">
                  <c:v>0.22847222222222222</c:v>
                </c:pt>
                <c:pt idx="3">
                  <c:v>4.6527777777777779E-2</c:v>
                </c:pt>
                <c:pt idx="4">
                  <c:v>0.14305555555555557</c:v>
                </c:pt>
                <c:pt idx="5">
                  <c:v>0.20069444444444443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Site'!$H$31:$H$36</c:f>
              <c:numCache>
                <c:formatCode>h:mm</c:formatCode>
                <c:ptCount val="6"/>
                <c:pt idx="0">
                  <c:v>0</c:v>
                </c:pt>
                <c:pt idx="1">
                  <c:v>4.1666666666666664E-2</c:v>
                </c:pt>
                <c:pt idx="2">
                  <c:v>0.13333333333333333</c:v>
                </c:pt>
                <c:pt idx="3">
                  <c:v>4.0972222222222222E-2</c:v>
                </c:pt>
                <c:pt idx="4">
                  <c:v>9.930555555555555E-2</c:v>
                </c:pt>
                <c:pt idx="5">
                  <c:v>0.24513888888888888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506880"/>
        <c:axId val="39706624"/>
      </c:barChart>
      <c:catAx>
        <c:axId val="4050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706624"/>
        <c:crosses val="autoZero"/>
        <c:auto val="1"/>
        <c:lblAlgn val="ctr"/>
        <c:lblOffset val="100"/>
        <c:noMultiLvlLbl val="0"/>
      </c:catAx>
      <c:valAx>
        <c:axId val="397066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05068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January 2016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star wars</c:v>
                </c:pt>
                <c:pt idx="1">
                  <c:v>backpack</c:v>
                </c:pt>
                <c:pt idx="2">
                  <c:v>Star wars</c:v>
                </c:pt>
                <c:pt idx="3">
                  <c:v>lanyard</c:v>
                </c:pt>
                <c:pt idx="4">
                  <c:v>umbrella</c:v>
                </c:pt>
                <c:pt idx="5">
                  <c:v>ornament</c:v>
                </c:pt>
                <c:pt idx="6">
                  <c:v>lab coat</c:v>
                </c:pt>
                <c:pt idx="7">
                  <c:v>Backpack</c:v>
                </c:pt>
                <c:pt idx="8">
                  <c:v>sweatshirt</c:v>
                </c:pt>
                <c:pt idx="9">
                  <c:v>Umberella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44</c:v>
                </c:pt>
                <c:pt idx="1">
                  <c:v>40</c:v>
                </c:pt>
                <c:pt idx="2">
                  <c:v>33</c:v>
                </c:pt>
                <c:pt idx="3">
                  <c:v>28</c:v>
                </c:pt>
                <c:pt idx="4">
                  <c:v>25</c:v>
                </c:pt>
                <c:pt idx="5">
                  <c:v>22</c:v>
                </c:pt>
                <c:pt idx="6">
                  <c:v>20</c:v>
                </c:pt>
                <c:pt idx="7">
                  <c:v>17</c:v>
                </c:pt>
                <c:pt idx="8">
                  <c:v>17</c:v>
                </c:pt>
                <c:pt idx="9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427520"/>
        <c:axId val="39708928"/>
      </c:barChart>
      <c:catAx>
        <c:axId val="40427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70892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970892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42752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Jackets/Fleece</c:v>
                </c:pt>
                <c:pt idx="1">
                  <c:v>Hats | Men's Apparel </c:v>
                </c:pt>
                <c:pt idx="2">
                  <c:v>Tops | Women's Apparel </c:v>
                </c:pt>
                <c:pt idx="3">
                  <c:v>T-Shirts | Tops </c:v>
                </c:pt>
                <c:pt idx="4">
                  <c:v> Jackets/Fleece | Women's Apparel</c:v>
                </c:pt>
                <c:pt idx="5">
                  <c:v>Men's Nike | Nike</c:v>
                </c:pt>
                <c:pt idx="6">
                  <c:v> New Items</c:v>
                </c:pt>
                <c:pt idx="7">
                  <c:v>Men's Apparel </c:v>
                </c:pt>
                <c:pt idx="8">
                  <c:v> Glassware &amp; Mugs | Gifts </c:v>
                </c:pt>
                <c:pt idx="9">
                  <c:v>Youth | Kids' Apparel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14553</c:v>
                </c:pt>
                <c:pt idx="1">
                  <c:v>11866</c:v>
                </c:pt>
                <c:pt idx="2">
                  <c:v>10226</c:v>
                </c:pt>
                <c:pt idx="3">
                  <c:v>8908</c:v>
                </c:pt>
                <c:pt idx="4">
                  <c:v>8703</c:v>
                </c:pt>
                <c:pt idx="5">
                  <c:v>7131</c:v>
                </c:pt>
                <c:pt idx="6">
                  <c:v>5060</c:v>
                </c:pt>
                <c:pt idx="7">
                  <c:v>4647</c:v>
                </c:pt>
                <c:pt idx="8">
                  <c:v>4520</c:v>
                </c:pt>
                <c:pt idx="9">
                  <c:v>3376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429056"/>
        <c:axId val="39711232"/>
      </c:barChart>
      <c:catAx>
        <c:axId val="40429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711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7112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42905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January 2016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Trojans Heavy Chrome Shield License Frame 13J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Alumni Solid Brass Shield License Frame 13K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Cardinal Fight On You Must Star Wars T-Shirt 14C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Cardinal Tackle Twill Crew 07B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Black Flanker Full Zip Jacket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Black Boba Face Star Wars T-Shirt 14B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Black Faith Family Football Hood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Cardinal Tackle Twill Pullover Hood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Black Luau Button Down Shirt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54080"/>
        <c:axId val="39714112"/>
      </c:barChart>
      <c:catAx>
        <c:axId val="414540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9714112"/>
        <c:crosses val="autoZero"/>
        <c:auto val="1"/>
        <c:lblAlgn val="ctr"/>
        <c:lblOffset val="100"/>
        <c:noMultiLvlLbl val="0"/>
      </c:catAx>
      <c:valAx>
        <c:axId val="3971411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4540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6466703008185448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76177242550564"/>
          <c:y val="0.17839195979899508"/>
          <c:w val="0.85223822757449441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53</c:v>
                </c:pt>
                <c:pt idx="1">
                  <c:v>52</c:v>
                </c:pt>
                <c:pt idx="2">
                  <c:v>18</c:v>
                </c:pt>
                <c:pt idx="3">
                  <c:v>89</c:v>
                </c:pt>
                <c:pt idx="4">
                  <c:v>18</c:v>
                </c:pt>
                <c:pt idx="5">
                  <c:v>8</c:v>
                </c:pt>
                <c:pt idx="6">
                  <c:v>53</c:v>
                </c:pt>
                <c:pt idx="7">
                  <c:v>33</c:v>
                </c:pt>
                <c:pt idx="8">
                  <c:v>244</c:v>
                </c:pt>
                <c:pt idx="9">
                  <c:v>134</c:v>
                </c:pt>
                <c:pt idx="10">
                  <c:v>0</c:v>
                </c:pt>
                <c:pt idx="11">
                  <c:v>7</c:v>
                </c:pt>
                <c:pt idx="12">
                  <c:v>1</c:v>
                </c:pt>
                <c:pt idx="13">
                  <c:v>3</c:v>
                </c:pt>
              </c:numCache>
            </c:numRef>
          </c:val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48</c:v>
                </c:pt>
                <c:pt idx="1">
                  <c:v>48</c:v>
                </c:pt>
                <c:pt idx="2">
                  <c:v>16</c:v>
                </c:pt>
                <c:pt idx="3">
                  <c:v>73</c:v>
                </c:pt>
                <c:pt idx="4">
                  <c:v>11</c:v>
                </c:pt>
                <c:pt idx="5">
                  <c:v>8</c:v>
                </c:pt>
                <c:pt idx="6">
                  <c:v>49</c:v>
                </c:pt>
                <c:pt idx="7">
                  <c:v>31</c:v>
                </c:pt>
                <c:pt idx="8">
                  <c:v>244</c:v>
                </c:pt>
                <c:pt idx="9">
                  <c:v>64</c:v>
                </c:pt>
                <c:pt idx="10">
                  <c:v>0</c:v>
                </c:pt>
                <c:pt idx="11">
                  <c:v>4</c:v>
                </c:pt>
                <c:pt idx="12">
                  <c:v>1</c:v>
                </c:pt>
                <c:pt idx="1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729728"/>
        <c:axId val="38330944"/>
      </c:barChart>
      <c:catAx>
        <c:axId val="3872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8330944"/>
        <c:crosses val="autoZero"/>
        <c:auto val="1"/>
        <c:lblAlgn val="ctr"/>
        <c:lblOffset val="100"/>
        <c:noMultiLvlLbl val="0"/>
      </c:catAx>
      <c:valAx>
        <c:axId val="3833094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38729728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70</c:v>
                </c:pt>
                <c:pt idx="1">
                  <c:v>56</c:v>
                </c:pt>
                <c:pt idx="2">
                  <c:v>40</c:v>
                </c:pt>
                <c:pt idx="3">
                  <c:v>55</c:v>
                </c:pt>
                <c:pt idx="4">
                  <c:v>34</c:v>
                </c:pt>
                <c:pt idx="5">
                  <c:v>31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2082</c:v>
                </c:pt>
                <c:pt idx="1">
                  <c:v>748</c:v>
                </c:pt>
                <c:pt idx="2">
                  <c:v>439</c:v>
                </c:pt>
                <c:pt idx="3">
                  <c:v>276</c:v>
                </c:pt>
                <c:pt idx="4">
                  <c:v>278</c:v>
                </c:pt>
                <c:pt idx="5">
                  <c:v>497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2144256"/>
        <c:axId val="47072960"/>
      </c:barChart>
      <c:catAx>
        <c:axId val="42144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7072960"/>
        <c:crosses val="autoZero"/>
        <c:auto val="1"/>
        <c:lblAlgn val="ctr"/>
        <c:lblOffset val="100"/>
        <c:noMultiLvlLbl val="1"/>
      </c:catAx>
      <c:valAx>
        <c:axId val="47072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144256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Hoop Hype</a:t>
            </a:r>
            <a:r>
              <a:rPr lang="en-US" sz="1200" b="1" i="0" u="none" strike="noStrike" baseline="0"/>
              <a:t> </a:t>
            </a:r>
            <a:endParaRPr lang="en-US" b="1" u="none" baseline="0"/>
          </a:p>
        </c:rich>
      </c:tx>
      <c:layout>
        <c:manualLayout>
          <c:xMode val="edge"/>
          <c:yMode val="edge"/>
          <c:x val="0.48781602925019052"/>
          <c:y val="4.788386201819071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582873735638754"/>
          <c:y val="0.20047846074891992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#,##0</c:formatCode>
                <c:ptCount val="5"/>
                <c:pt idx="0">
                  <c:v>30178</c:v>
                </c:pt>
                <c:pt idx="1">
                  <c:v>30134</c:v>
                </c:pt>
                <c:pt idx="2">
                  <c:v>7021</c:v>
                </c:pt>
                <c:pt idx="3">
                  <c:v>328</c:v>
                </c:pt>
                <c:pt idx="4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19744"/>
        <c:axId val="41381248"/>
      </c:barChart>
      <c:catAx>
        <c:axId val="4111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3812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38124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119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True Island Style</a:t>
            </a:r>
            <a:r>
              <a:rPr lang="en-US" sz="1400" b="1" i="0" u="none" strike="noStrike" baseline="0"/>
              <a:t>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45477613267431449"/>
          <c:y val="4.1057738042611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8061862984103803"/>
          <c:y val="0.20047846074891992"/>
          <c:w val="0.68717423605222094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#,##0</c:formatCode>
                <c:ptCount val="5"/>
                <c:pt idx="0">
                  <c:v>30222</c:v>
                </c:pt>
                <c:pt idx="1">
                  <c:v>30125</c:v>
                </c:pt>
                <c:pt idx="2">
                  <c:v>8494</c:v>
                </c:pt>
                <c:pt idx="3">
                  <c:v>1132</c:v>
                </c:pt>
                <c:pt idx="4" formatCode="General">
                  <c:v>30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reports'!$D$8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062016"/>
        <c:axId val="41383552"/>
      </c:barChart>
      <c:catAx>
        <c:axId val="3906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383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3835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0620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Nike Headgear</a:t>
            </a:r>
            <a:r>
              <a:rPr lang="en-US" sz="1200" b="1" i="0" u="none" strike="noStrike" baseline="0"/>
              <a:t> </a:t>
            </a:r>
            <a:endParaRPr lang="en-US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8906603633214167"/>
          <c:y val="0.20047846074891992"/>
          <c:w val="0.67467316108572783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 BKS List (Unsaved segment)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#,##0</c:formatCode>
                <c:ptCount val="5"/>
                <c:pt idx="0">
                  <c:v>3271</c:v>
                </c:pt>
                <c:pt idx="1">
                  <c:v>3264</c:v>
                </c:pt>
                <c:pt idx="2" formatCode="General">
                  <c:v>913</c:v>
                </c:pt>
                <c:pt idx="3" formatCode="General">
                  <c:v>89</c:v>
                </c:pt>
                <c:pt idx="4" formatCode="General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219200"/>
        <c:axId val="39141376"/>
      </c:barChart>
      <c:catAx>
        <c:axId val="3921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141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1413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219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Faith Family Football</a:t>
            </a:r>
            <a:r>
              <a:rPr lang="en-US" sz="1200" b="1" i="0" u="none" strike="noStrike" baseline="0"/>
              <a:t> </a:t>
            </a:r>
            <a:endParaRPr lang="en-US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582873735638754"/>
          <c:y val="0.20047846074891992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#,##0</c:formatCode>
                <c:ptCount val="5"/>
                <c:pt idx="0">
                  <c:v>3298</c:v>
                </c:pt>
                <c:pt idx="1">
                  <c:v>3267</c:v>
                </c:pt>
                <c:pt idx="2">
                  <c:v>1013</c:v>
                </c:pt>
                <c:pt idx="3" formatCode="General">
                  <c:v>105</c:v>
                </c:pt>
                <c:pt idx="4" formatCode="General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290368"/>
        <c:axId val="39143680"/>
      </c:barChart>
      <c:catAx>
        <c:axId val="3929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143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1436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2903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The Sales Awaken (CampUSConnect)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9673012392438286"/>
          <c:y val="0.20047846074891992"/>
          <c:w val="0.70326987607561708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#,##0</c:formatCode>
                <c:ptCount val="5"/>
                <c:pt idx="0">
                  <c:v>1517</c:v>
                </c:pt>
                <c:pt idx="1">
                  <c:v>1505</c:v>
                </c:pt>
                <c:pt idx="2" formatCode="General">
                  <c:v>471</c:v>
                </c:pt>
                <c:pt idx="3" formatCode="General">
                  <c:v>54</c:v>
                </c:pt>
                <c:pt idx="4" formatCode="General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868288"/>
        <c:axId val="39145984"/>
      </c:barChart>
      <c:catAx>
        <c:axId val="4186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1459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1459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8682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New Classics</a:t>
            </a:r>
            <a:r>
              <a:rPr lang="en-US" sz="1200" b="1" i="0" u="none" strike="noStrike" baseline="0"/>
              <a:t> </a:t>
            </a:r>
            <a:endParaRPr lang="en-US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9785880881222226"/>
          <c:y val="0.20047846074891992"/>
          <c:w val="0.70214119118777774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#,##0</c:formatCode>
                <c:ptCount val="5"/>
                <c:pt idx="0">
                  <c:v>3155</c:v>
                </c:pt>
                <c:pt idx="1">
                  <c:v>3138</c:v>
                </c:pt>
                <c:pt idx="2" formatCode="General">
                  <c:v>975</c:v>
                </c:pt>
                <c:pt idx="3" formatCode="General">
                  <c:v>137</c:v>
                </c:pt>
                <c:pt idx="4" formatCode="General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00384"/>
        <c:axId val="39148288"/>
      </c:barChart>
      <c:catAx>
        <c:axId val="4200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1482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1482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000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Hospitality - Food Mail January 2016</a:t>
            </a:r>
            <a:r>
              <a:rPr lang="en-US" sz="1200" b="1" i="0" u="none" strike="noStrike" baseline="0"/>
              <a:t> </a:t>
            </a:r>
            <a:endParaRPr lang="en-US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0473413555876494"/>
          <c:y val="0.20047846074891992"/>
          <c:w val="0.66963122669161124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 HSP List (Unsaved segment)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#,##0</c:formatCode>
                <c:ptCount val="5"/>
                <c:pt idx="0">
                  <c:v>1482</c:v>
                </c:pt>
                <c:pt idx="1">
                  <c:v>1471</c:v>
                </c:pt>
                <c:pt idx="2">
                  <c:v>584</c:v>
                </c:pt>
                <c:pt idx="3" formatCode="General">
                  <c:v>13</c:v>
                </c:pt>
                <c:pt idx="4" formatCode="General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571840"/>
        <c:axId val="39724160"/>
      </c:barChart>
      <c:catAx>
        <c:axId val="41571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724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7241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571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The Chefs Have RSVP'd....Have You???</a:t>
            </a:r>
            <a:r>
              <a:rPr lang="en-US" sz="1200" b="1" i="0" u="none" strike="noStrike" baseline="0"/>
              <a:t> </a:t>
            </a:r>
            <a:endParaRPr lang="en-US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0095803013925448"/>
          <c:y val="0.20047846074891992"/>
          <c:w val="0.68429074823531244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 HSP List (Unsaved segment)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General</c:formatCode>
                <c:ptCount val="5"/>
                <c:pt idx="0">
                  <c:v>548</c:v>
                </c:pt>
                <c:pt idx="1">
                  <c:v>510</c:v>
                </c:pt>
                <c:pt idx="2">
                  <c:v>235</c:v>
                </c:pt>
                <c:pt idx="3">
                  <c:v>33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729536"/>
        <c:axId val="39726464"/>
      </c:barChart>
      <c:catAx>
        <c:axId val="4172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7264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7264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7295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The Last Baile in the Los Angeles Memorial Sports Arena- Don't miss it!</a:t>
            </a:r>
            <a:r>
              <a:rPr lang="en-US" sz="1200" b="1" i="0" u="none" strike="noStrike" baseline="0"/>
              <a:t> </a:t>
            </a:r>
            <a:endParaRPr lang="en-US" b="1" u="none" baseline="0"/>
          </a:p>
        </c:rich>
      </c:tx>
      <c:layout>
        <c:manualLayout>
          <c:xMode val="edge"/>
          <c:yMode val="edge"/>
          <c:x val="0.15718849643465033"/>
          <c:y val="3.559454435825295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8053919283959794"/>
          <c:y val="0.20047846074891992"/>
          <c:w val="0.7194608071604020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reports'!$E$29</c:f>
              <c:strCache>
                <c:ptCount val="1"/>
                <c:pt idx="0">
                  <c:v> Latin Soccer/Boxing List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reports'!$F$29:$J$29</c:f>
              <c:numCache>
                <c:formatCode>#,##0</c:formatCode>
                <c:ptCount val="5"/>
                <c:pt idx="0">
                  <c:v>5998</c:v>
                </c:pt>
                <c:pt idx="1">
                  <c:v>5992</c:v>
                </c:pt>
                <c:pt idx="2">
                  <c:v>1717</c:v>
                </c:pt>
                <c:pt idx="3" formatCode="General">
                  <c:v>94</c:v>
                </c:pt>
                <c:pt idx="4" formatCode="General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439680"/>
        <c:axId val="39728768"/>
      </c:barChart>
      <c:catAx>
        <c:axId val="4243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7287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7287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439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19</c:v>
                </c:pt>
                <c:pt idx="1">
                  <c:v>1</c:v>
                </c:pt>
                <c:pt idx="2">
                  <c:v>10</c:v>
                </c:pt>
                <c:pt idx="3">
                  <c:v>3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8459648"/>
        <c:axId val="83844416"/>
      </c:barChart>
      <c:catAx>
        <c:axId val="9845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3844416"/>
        <c:crosses val="autoZero"/>
        <c:auto val="1"/>
        <c:lblAlgn val="ctr"/>
        <c:lblOffset val="100"/>
        <c:noMultiLvlLbl val="0"/>
      </c:catAx>
      <c:valAx>
        <c:axId val="83844416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8459648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AIR + STYLE LA ANNOUNCES KASKADE TO ROUND OUT STELLAR LINEUP AT LAMCSA</a:t>
            </a:r>
            <a:r>
              <a:rPr lang="en-US" sz="1200" b="1" i="0" u="none" strike="noStrike" baseline="0"/>
              <a:t> </a:t>
            </a:r>
            <a:endParaRPr lang="en-US" b="1" u="none" baseline="0"/>
          </a:p>
        </c:rich>
      </c:tx>
      <c:layout>
        <c:manualLayout>
          <c:xMode val="edge"/>
          <c:yMode val="edge"/>
          <c:x val="0.16701776313461814"/>
          <c:y val="3.837865341379718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reports'!$E$32</c:f>
              <c:strCache>
                <c:ptCount val="1"/>
                <c:pt idx="0">
                  <c:v> Latin Soccer/Boxing List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reports'!$F$32:$J$32</c:f>
              <c:numCache>
                <c:formatCode>#,##0</c:formatCode>
                <c:ptCount val="5"/>
                <c:pt idx="0">
                  <c:v>6047</c:v>
                </c:pt>
                <c:pt idx="1">
                  <c:v>6010</c:v>
                </c:pt>
                <c:pt idx="2">
                  <c:v>1589</c:v>
                </c:pt>
                <c:pt idx="3" formatCode="General">
                  <c:v>89</c:v>
                </c:pt>
                <c:pt idx="4" formatCode="General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788864"/>
        <c:axId val="39747584"/>
      </c:barChart>
      <c:catAx>
        <c:axId val="4278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747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7475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788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AIR + STYLE LA ANNOUNCES KASKADE TO ROUND OUT STELLAR LINEUP AT LAMCSA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12586390710750403"/>
          <c:y val="3.831244275707754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885840997510647"/>
          <c:y val="0.20047846074891992"/>
          <c:w val="0.82914755094328085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reports'!$E$35</c:f>
              <c:strCache>
                <c:ptCount val="1"/>
                <c:pt idx="0">
                  <c:v>Concert List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reports'!$F$35:$J$35</c:f>
              <c:numCache>
                <c:formatCode>#,##0</c:formatCode>
                <c:ptCount val="5"/>
                <c:pt idx="0">
                  <c:v>2761</c:v>
                </c:pt>
                <c:pt idx="1">
                  <c:v>2754</c:v>
                </c:pt>
                <c:pt idx="2" formatCode="General">
                  <c:v>952</c:v>
                </c:pt>
                <c:pt idx="3" formatCode="General">
                  <c:v>155</c:v>
                </c:pt>
                <c:pt idx="4" formatCode="General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561024"/>
        <c:axId val="39749888"/>
      </c:barChart>
      <c:catAx>
        <c:axId val="4256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749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7498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5610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Sheet1!$A$28:$A$37</c:f>
              <c:numCache>
                <c:formatCode>d\-mmm</c:formatCode>
                <c:ptCount val="10"/>
                <c:pt idx="0">
                  <c:v>42109</c:v>
                </c:pt>
                <c:pt idx="1">
                  <c:v>42139</c:v>
                </c:pt>
                <c:pt idx="2">
                  <c:v>42170</c:v>
                </c:pt>
                <c:pt idx="3">
                  <c:v>42200</c:v>
                </c:pt>
                <c:pt idx="4">
                  <c:v>42231</c:v>
                </c:pt>
                <c:pt idx="5">
                  <c:v>42262</c:v>
                </c:pt>
                <c:pt idx="6">
                  <c:v>42292</c:v>
                </c:pt>
                <c:pt idx="7">
                  <c:v>42323</c:v>
                </c:pt>
                <c:pt idx="8">
                  <c:v>42353</c:v>
                </c:pt>
                <c:pt idx="9">
                  <c:v>42385</c:v>
                </c:pt>
              </c:numCache>
            </c:numRef>
          </c:cat>
          <c:val>
            <c:numRef>
              <c:f>Sheet1!$B$28:$B$37</c:f>
              <c:numCache>
                <c:formatCode>General</c:formatCode>
                <c:ptCount val="10"/>
                <c:pt idx="0">
                  <c:v>92</c:v>
                </c:pt>
                <c:pt idx="1">
                  <c:v>95</c:v>
                </c:pt>
                <c:pt idx="2">
                  <c:v>96</c:v>
                </c:pt>
                <c:pt idx="3">
                  <c:v>97</c:v>
                </c:pt>
                <c:pt idx="4">
                  <c:v>98</c:v>
                </c:pt>
                <c:pt idx="5">
                  <c:v>97</c:v>
                </c:pt>
                <c:pt idx="6">
                  <c:v>98</c:v>
                </c:pt>
                <c:pt idx="7">
                  <c:v>98</c:v>
                </c:pt>
                <c:pt idx="8">
                  <c:v>100</c:v>
                </c:pt>
                <c:pt idx="9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2125696"/>
        <c:axId val="43192832"/>
      </c:barChart>
      <c:dateAx>
        <c:axId val="1321256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319283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31928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3212569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31</c:v>
                </c:pt>
                <c:pt idx="1">
                  <c:v>20</c:v>
                </c:pt>
                <c:pt idx="2">
                  <c:v>11</c:v>
                </c:pt>
                <c:pt idx="3">
                  <c:v>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335424"/>
        <c:axId val="38335552"/>
      </c:barChart>
      <c:catAx>
        <c:axId val="3933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335552"/>
        <c:crosses val="autoZero"/>
        <c:auto val="1"/>
        <c:lblAlgn val="ctr"/>
        <c:lblOffset val="100"/>
        <c:noMultiLvlLbl val="0"/>
      </c:catAx>
      <c:valAx>
        <c:axId val="383355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>
            <c:manualLayout>
              <c:xMode val="edge"/>
              <c:yMode val="edge"/>
              <c:x val="8.6046721418549105E-2"/>
              <c:y val="0.3460330273467391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3354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IssueList!$L$22:$L$27</c:f>
              <c:numCache>
                <c:formatCode>General</c:formatCode>
                <c:ptCount val="6"/>
                <c:pt idx="0">
                  <c:v>0</c:v>
                </c:pt>
                <c:pt idx="1">
                  <c:v>37</c:v>
                </c:pt>
                <c:pt idx="2">
                  <c:v>15</c:v>
                </c:pt>
                <c:pt idx="3">
                  <c:v>0</c:v>
                </c:pt>
                <c:pt idx="4">
                  <c:v>4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915072"/>
        <c:axId val="38337856"/>
      </c:barChart>
      <c:catAx>
        <c:axId val="38915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8337856"/>
        <c:crosses val="autoZero"/>
        <c:auto val="1"/>
        <c:lblAlgn val="ctr"/>
        <c:lblOffset val="100"/>
        <c:noMultiLvlLbl val="0"/>
      </c:catAx>
      <c:valAx>
        <c:axId val="383378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891507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IssueList!$L$2:$L$19</c:f>
              <c:numCache>
                <c:formatCode>General</c:formatCode>
                <c:ptCount val="18"/>
                <c:pt idx="0">
                  <c:v>16</c:v>
                </c:pt>
                <c:pt idx="1">
                  <c:v>0</c:v>
                </c:pt>
                <c:pt idx="2">
                  <c:v>0</c:v>
                </c:pt>
                <c:pt idx="3">
                  <c:v>10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14</c:v>
                </c:pt>
                <c:pt idx="8">
                  <c:v>0</c:v>
                </c:pt>
                <c:pt idx="9">
                  <c:v>5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5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431680"/>
        <c:axId val="80422592"/>
      </c:barChart>
      <c:catAx>
        <c:axId val="39431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422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04225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4316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'closed Web'!$K$4:$K$22</c:f>
              <c:numCache>
                <c:formatCode>General</c:formatCode>
                <c:ptCount val="19"/>
                <c:pt idx="0">
                  <c:v>17</c:v>
                </c:pt>
                <c:pt idx="1">
                  <c:v>0</c:v>
                </c:pt>
                <c:pt idx="2">
                  <c:v>0</c:v>
                </c:pt>
                <c:pt idx="3">
                  <c:v>8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10</c:v>
                </c:pt>
                <c:pt idx="8">
                  <c:v>0</c:v>
                </c:pt>
                <c:pt idx="9">
                  <c:v>4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4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1</c:v>
                </c:pt>
                <c:pt idx="1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814144"/>
        <c:axId val="80424896"/>
      </c:barChart>
      <c:catAx>
        <c:axId val="39814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424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04248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8141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416010498687664"/>
          <c:y val="0.10709676456208314"/>
          <c:w val="0.89583989501312333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1471</c:v>
                </c:pt>
                <c:pt idx="1">
                  <c:v>67113</c:v>
                </c:pt>
                <c:pt idx="2" formatCode="General">
                  <c:v>48694</c:v>
                </c:pt>
                <c:pt idx="3">
                  <c:v>20786</c:v>
                </c:pt>
                <c:pt idx="4" formatCode="General">
                  <c:v>61266</c:v>
                </c:pt>
                <c:pt idx="5">
                  <c:v>0</c:v>
                </c:pt>
                <c:pt idx="6">
                  <c:v>30901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Sept-15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1174</c:v>
                </c:pt>
                <c:pt idx="1">
                  <c:v>58125</c:v>
                </c:pt>
                <c:pt idx="2">
                  <c:v>23656</c:v>
                </c:pt>
                <c:pt idx="3">
                  <c:v>27710</c:v>
                </c:pt>
                <c:pt idx="4" formatCode="General">
                  <c:v>51261</c:v>
                </c:pt>
                <c:pt idx="5">
                  <c:v>0</c:v>
                </c:pt>
                <c:pt idx="6">
                  <c:v>37161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1169</c:v>
                </c:pt>
                <c:pt idx="1">
                  <c:v>39651</c:v>
                </c:pt>
                <c:pt idx="2">
                  <c:v>22324</c:v>
                </c:pt>
                <c:pt idx="3">
                  <c:v>29249</c:v>
                </c:pt>
                <c:pt idx="4" formatCode="General">
                  <c:v>46099</c:v>
                </c:pt>
                <c:pt idx="5">
                  <c:v>0</c:v>
                </c:pt>
                <c:pt idx="6">
                  <c:v>22025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952</c:v>
                </c:pt>
                <c:pt idx="1">
                  <c:v>57209</c:v>
                </c:pt>
                <c:pt idx="2">
                  <c:v>24016</c:v>
                </c:pt>
                <c:pt idx="3">
                  <c:v>29442</c:v>
                </c:pt>
                <c:pt idx="4">
                  <c:v>41236</c:v>
                </c:pt>
                <c:pt idx="5">
                  <c:v>0</c:v>
                </c:pt>
                <c:pt idx="6">
                  <c:v>25221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962</c:v>
                </c:pt>
                <c:pt idx="1">
                  <c:v>60248</c:v>
                </c:pt>
                <c:pt idx="2">
                  <c:v>20334</c:v>
                </c:pt>
                <c:pt idx="3">
                  <c:v>23070</c:v>
                </c:pt>
                <c:pt idx="4">
                  <c:v>30288</c:v>
                </c:pt>
                <c:pt idx="5">
                  <c:v>0</c:v>
                </c:pt>
                <c:pt idx="6">
                  <c:v>17835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1183</c:v>
                </c:pt>
                <c:pt idx="1">
                  <c:v>40837</c:v>
                </c:pt>
                <c:pt idx="2">
                  <c:v>37402</c:v>
                </c:pt>
                <c:pt idx="3">
                  <c:v>32419</c:v>
                </c:pt>
                <c:pt idx="4">
                  <c:v>51542</c:v>
                </c:pt>
                <c:pt idx="5">
                  <c:v>0</c:v>
                </c:pt>
                <c:pt idx="6">
                  <c:v>41163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900672"/>
        <c:axId val="80427200"/>
      </c:barChart>
      <c:catAx>
        <c:axId val="3990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427200"/>
        <c:crosses val="autoZero"/>
        <c:auto val="1"/>
        <c:lblAlgn val="ctr"/>
        <c:lblOffset val="100"/>
        <c:noMultiLvlLbl val="0"/>
      </c:catAx>
      <c:valAx>
        <c:axId val="804272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9006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Visits'!$C$13:$H$13</c:f>
              <c:numCache>
                <c:formatCode>General</c:formatCode>
                <c:ptCount val="6"/>
                <c:pt idx="0">
                  <c:v>1258</c:v>
                </c:pt>
                <c:pt idx="1">
                  <c:v>1173</c:v>
                </c:pt>
                <c:pt idx="2">
                  <c:v>1383</c:v>
                </c:pt>
                <c:pt idx="3">
                  <c:v>1410</c:v>
                </c:pt>
                <c:pt idx="4">
                  <c:v>1010</c:v>
                </c:pt>
                <c:pt idx="5">
                  <c:v>1822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Visits'!$C$14:$H$14</c:f>
              <c:numCache>
                <c:formatCode>General</c:formatCode>
                <c:ptCount val="6"/>
                <c:pt idx="0">
                  <c:v>2667</c:v>
                </c:pt>
                <c:pt idx="1">
                  <c:v>2731</c:v>
                </c:pt>
                <c:pt idx="2">
                  <c:v>2850</c:v>
                </c:pt>
                <c:pt idx="3">
                  <c:v>2708</c:v>
                </c:pt>
                <c:pt idx="4">
                  <c:v>1959</c:v>
                </c:pt>
                <c:pt idx="5">
                  <c:v>3111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Visits'!$C$15:$H$15</c:f>
              <c:numCache>
                <c:formatCode>General</c:formatCode>
                <c:ptCount val="6"/>
                <c:pt idx="0">
                  <c:v>1580</c:v>
                </c:pt>
                <c:pt idx="1">
                  <c:v>2056</c:v>
                </c:pt>
                <c:pt idx="2">
                  <c:v>1854</c:v>
                </c:pt>
                <c:pt idx="3">
                  <c:v>1504</c:v>
                </c:pt>
                <c:pt idx="4">
                  <c:v>1046</c:v>
                </c:pt>
                <c:pt idx="5">
                  <c:v>1612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Visits'!$C$16:$H$16</c:f>
              <c:numCache>
                <c:formatCode>General</c:formatCode>
                <c:ptCount val="6"/>
                <c:pt idx="0" formatCode="#,##0">
                  <c:v>522</c:v>
                </c:pt>
                <c:pt idx="1">
                  <c:v>566</c:v>
                </c:pt>
                <c:pt idx="2">
                  <c:v>630</c:v>
                </c:pt>
                <c:pt idx="3">
                  <c:v>703</c:v>
                </c:pt>
                <c:pt idx="4">
                  <c:v>514</c:v>
                </c:pt>
                <c:pt idx="5">
                  <c:v>460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Visits'!$C$17:$H$17</c:f>
              <c:numCache>
                <c:formatCode>General</c:formatCode>
                <c:ptCount val="6"/>
                <c:pt idx="0">
                  <c:v>1020</c:v>
                </c:pt>
                <c:pt idx="1">
                  <c:v>1367</c:v>
                </c:pt>
                <c:pt idx="2">
                  <c:v>1336</c:v>
                </c:pt>
                <c:pt idx="3">
                  <c:v>1016</c:v>
                </c:pt>
                <c:pt idx="4">
                  <c:v>921</c:v>
                </c:pt>
                <c:pt idx="5">
                  <c:v>973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Visits'!$C$18:$H$18</c:f>
              <c:numCache>
                <c:formatCode>General</c:formatCode>
                <c:ptCount val="6"/>
                <c:pt idx="0">
                  <c:v>975</c:v>
                </c:pt>
                <c:pt idx="1">
                  <c:v>1727</c:v>
                </c:pt>
                <c:pt idx="2">
                  <c:v>1241</c:v>
                </c:pt>
                <c:pt idx="3">
                  <c:v>1257</c:v>
                </c:pt>
                <c:pt idx="4">
                  <c:v>773</c:v>
                </c:pt>
                <c:pt idx="5">
                  <c:v>973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Aug-15</c:v>
                </c:pt>
                <c:pt idx="1">
                  <c:v>Sept-15</c:v>
                </c:pt>
                <c:pt idx="2">
                  <c:v>Oct-15</c:v>
                </c:pt>
                <c:pt idx="3">
                  <c:v>Nov-15</c:v>
                </c:pt>
                <c:pt idx="4">
                  <c:v>Dec-15</c:v>
                </c:pt>
                <c:pt idx="5">
                  <c:v>Jan-16</c:v>
                </c:pt>
              </c:strCache>
            </c:strRef>
          </c:cat>
          <c:val>
            <c:numRef>
              <c:f>'Web Visits'!$C$19:$H$19</c:f>
              <c:numCache>
                <c:formatCode>General</c:formatCode>
                <c:ptCount val="6"/>
                <c:pt idx="0" formatCode="#,##0">
                  <c:v>270</c:v>
                </c:pt>
                <c:pt idx="1">
                  <c:v>234</c:v>
                </c:pt>
                <c:pt idx="2">
                  <c:v>161</c:v>
                </c:pt>
                <c:pt idx="3">
                  <c:v>163</c:v>
                </c:pt>
                <c:pt idx="4">
                  <c:v>151</c:v>
                </c:pt>
                <c:pt idx="5">
                  <c:v>168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920128"/>
        <c:axId val="39649856"/>
      </c:barChart>
      <c:dateAx>
        <c:axId val="39920128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64985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96498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920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0.19632</cdr:x>
      <cdr:y>0.04957</cdr:y>
    </cdr:from>
    <cdr:to>
      <cdr:x>0.80346</cdr:x>
      <cdr:y>0.15081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219200" y="228600"/>
          <a:ext cx="3770522" cy="4668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dirty="0">
              <a:effectLst/>
            </a:rPr>
            <a:t>January 2016</a:t>
          </a: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January 2016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8127818"/>
              </p:ext>
            </p:extLst>
          </p:nvPr>
        </p:nvGraphicFramePr>
        <p:xfrm>
          <a:off x="2667000" y="1752600"/>
          <a:ext cx="6477000" cy="4118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January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1313334"/>
              </p:ext>
            </p:extLst>
          </p:nvPr>
        </p:nvGraphicFramePr>
        <p:xfrm>
          <a:off x="2628513" y="1828800"/>
          <a:ext cx="6249174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January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6707645"/>
              </p:ext>
            </p:extLst>
          </p:nvPr>
        </p:nvGraphicFramePr>
        <p:xfrm>
          <a:off x="2786024" y="1752600"/>
          <a:ext cx="5934151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January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9036951"/>
              </p:ext>
            </p:extLst>
          </p:nvPr>
        </p:nvGraphicFramePr>
        <p:xfrm>
          <a:off x="2286000" y="1752600"/>
          <a:ext cx="6934200" cy="3950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January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1614114"/>
              </p:ext>
            </p:extLst>
          </p:nvPr>
        </p:nvGraphicFramePr>
        <p:xfrm>
          <a:off x="2435225" y="1600200"/>
          <a:ext cx="6635749" cy="4857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January 2016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3685030"/>
              </p:ext>
            </p:extLst>
          </p:nvPr>
        </p:nvGraphicFramePr>
        <p:xfrm>
          <a:off x="2743200" y="1828800"/>
          <a:ext cx="6096001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January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197658"/>
              </p:ext>
            </p:extLst>
          </p:nvPr>
        </p:nvGraphicFramePr>
        <p:xfrm>
          <a:off x="2590800" y="1752600"/>
          <a:ext cx="6400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January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8193498"/>
              </p:ext>
            </p:extLst>
          </p:nvPr>
        </p:nvGraphicFramePr>
        <p:xfrm>
          <a:off x="2590800" y="1600200"/>
          <a:ext cx="6477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262562"/>
              </p:ext>
            </p:extLst>
          </p:nvPr>
        </p:nvGraphicFramePr>
        <p:xfrm>
          <a:off x="2743200" y="1371600"/>
          <a:ext cx="6103995" cy="4802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5962220"/>
              </p:ext>
            </p:extLst>
          </p:nvPr>
        </p:nvGraphicFramePr>
        <p:xfrm>
          <a:off x="2971800" y="1828800"/>
          <a:ext cx="5638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5396596"/>
              </p:ext>
            </p:extLst>
          </p:nvPr>
        </p:nvGraphicFramePr>
        <p:xfrm>
          <a:off x="2743200" y="1524000"/>
          <a:ext cx="6210300" cy="4611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783231"/>
              </p:ext>
            </p:extLst>
          </p:nvPr>
        </p:nvGraphicFramePr>
        <p:xfrm>
          <a:off x="2819400" y="1676400"/>
          <a:ext cx="5943599" cy="4493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695662"/>
              </p:ext>
            </p:extLst>
          </p:nvPr>
        </p:nvGraphicFramePr>
        <p:xfrm>
          <a:off x="3124200" y="2133600"/>
          <a:ext cx="54483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9730260"/>
              </p:ext>
            </p:extLst>
          </p:nvPr>
        </p:nvGraphicFramePr>
        <p:xfrm>
          <a:off x="2743200" y="1981200"/>
          <a:ext cx="6180765" cy="3634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6756977"/>
              </p:ext>
            </p:extLst>
          </p:nvPr>
        </p:nvGraphicFramePr>
        <p:xfrm>
          <a:off x="2667000" y="2209800"/>
          <a:ext cx="6365422" cy="3811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969459"/>
              </p:ext>
            </p:extLst>
          </p:nvPr>
        </p:nvGraphicFramePr>
        <p:xfrm>
          <a:off x="2590800" y="1752600"/>
          <a:ext cx="6377989" cy="3863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5469539"/>
              </p:ext>
            </p:extLst>
          </p:nvPr>
        </p:nvGraphicFramePr>
        <p:xfrm>
          <a:off x="2819400" y="2057400"/>
          <a:ext cx="6149389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2506432"/>
              </p:ext>
            </p:extLst>
          </p:nvPr>
        </p:nvGraphicFramePr>
        <p:xfrm>
          <a:off x="2819400" y="1981200"/>
          <a:ext cx="6019800" cy="4027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7692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4342152"/>
              </p:ext>
            </p:extLst>
          </p:nvPr>
        </p:nvGraphicFramePr>
        <p:xfrm>
          <a:off x="2819400" y="1981200"/>
          <a:ext cx="5996989" cy="3768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3590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438971"/>
              </p:ext>
            </p:extLst>
          </p:nvPr>
        </p:nvGraphicFramePr>
        <p:xfrm>
          <a:off x="2819400" y="1752600"/>
          <a:ext cx="6073189" cy="4179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82644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877289"/>
              </p:ext>
            </p:extLst>
          </p:nvPr>
        </p:nvGraphicFramePr>
        <p:xfrm>
          <a:off x="3048000" y="1905000"/>
          <a:ext cx="54864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4967945"/>
              </p:ext>
            </p:extLst>
          </p:nvPr>
        </p:nvGraphicFramePr>
        <p:xfrm>
          <a:off x="2819400" y="1905000"/>
          <a:ext cx="6149389" cy="4103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2154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885765"/>
              </p:ext>
            </p:extLst>
          </p:nvPr>
        </p:nvGraphicFramePr>
        <p:xfrm>
          <a:off x="2971800" y="1676400"/>
          <a:ext cx="5844588" cy="4331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2528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9027727"/>
              </p:ext>
            </p:extLst>
          </p:nvPr>
        </p:nvGraphicFramePr>
        <p:xfrm>
          <a:off x="3352800" y="1752600"/>
          <a:ext cx="5539788" cy="422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6910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January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6429997"/>
              </p:ext>
            </p:extLst>
          </p:nvPr>
        </p:nvGraphicFramePr>
        <p:xfrm>
          <a:off x="2819400" y="1981200"/>
          <a:ext cx="6149388" cy="4179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5924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/>
              <a:t/>
            </a:r>
            <a:br>
              <a:rPr lang="en-US" sz="4000"/>
            </a:br>
            <a:r>
              <a:rPr lang="en-US" sz="2800" smtClean="0"/>
              <a:t>January 2016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4614411"/>
              </p:ext>
            </p:extLst>
          </p:nvPr>
        </p:nvGraphicFramePr>
        <p:xfrm>
          <a:off x="3124200" y="2209800"/>
          <a:ext cx="5334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0401831"/>
              </p:ext>
            </p:extLst>
          </p:nvPr>
        </p:nvGraphicFramePr>
        <p:xfrm>
          <a:off x="2590800" y="1828800"/>
          <a:ext cx="6477000" cy="3986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January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75280"/>
              </p:ext>
            </p:extLst>
          </p:nvPr>
        </p:nvGraphicFramePr>
        <p:xfrm>
          <a:off x="2819400" y="18288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7450107"/>
              </p:ext>
            </p:extLst>
          </p:nvPr>
        </p:nvGraphicFramePr>
        <p:xfrm>
          <a:off x="3031671" y="25146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726218"/>
              </p:ext>
            </p:extLst>
          </p:nvPr>
        </p:nvGraphicFramePr>
        <p:xfrm>
          <a:off x="2990850" y="2057400"/>
          <a:ext cx="5524500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6168251"/>
              </p:ext>
            </p:extLst>
          </p:nvPr>
        </p:nvGraphicFramePr>
        <p:xfrm>
          <a:off x="2909887" y="2057400"/>
          <a:ext cx="5853113" cy="3964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73657"/>
              </p:ext>
            </p:extLst>
          </p:nvPr>
        </p:nvGraphicFramePr>
        <p:xfrm>
          <a:off x="2779643" y="2057400"/>
          <a:ext cx="6028645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61201</TotalTime>
  <Words>653</Words>
  <Application>Microsoft Office PowerPoint</Application>
  <PresentationFormat>On-screen Show (4:3)</PresentationFormat>
  <Paragraphs>198</Paragraphs>
  <Slides>35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January 2016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January 2016 </vt:lpstr>
      <vt:lpstr>PowerPoint Presentation</vt:lpstr>
      <vt:lpstr>USCAUXILIARYSERVICESIT Website Reports    January 2016  </vt:lpstr>
      <vt:lpstr>USCAUXILIARYSERVICESIT Website Reports January 2016  </vt:lpstr>
      <vt:lpstr>USCAUXILIARYSERVICESIT Website Reports January 2016  </vt:lpstr>
      <vt:lpstr>USCAUXILIARYSERVICESIT Website Reports January 2016  </vt:lpstr>
      <vt:lpstr>USCAUXILIARYSERVICESIT Website Reports January 2016  </vt:lpstr>
      <vt:lpstr>USCAUXILIARYSERVICESIT Website Reports January 2016  </vt:lpstr>
      <vt:lpstr>USCAUXILIARYSERVICESIT Email Campaign Reports January 2016  </vt:lpstr>
      <vt:lpstr>USCAUXILIARYSERVICESIT Email Campaign Reports January 2016  </vt:lpstr>
      <vt:lpstr>USCAUXILIARYSERVICESIT Email Campaign Reports January 2016  </vt:lpstr>
      <vt:lpstr>USCAUXILIARYSERVICESIT Email Campaign Reports January 2016  </vt:lpstr>
      <vt:lpstr>USCAUXILIARYSERVICESIT Email Campaign Reports January 2016  </vt:lpstr>
      <vt:lpstr>USCAUXILIARYSERVICESIT Email Campaign Reports January 2016  </vt:lpstr>
      <vt:lpstr>USCAUXILIARYSERVICESIT Email Campaign Reports January 2016  </vt:lpstr>
      <vt:lpstr>USCAUXILIARYSERVICESIT Email Campaign Reports January 2016  </vt:lpstr>
      <vt:lpstr>USCAUXILIARYSERVICESIT Email Campaign Reports January 2016  </vt:lpstr>
      <vt:lpstr>USCAUXILIARYSERVICESIT Email Campaign Reports January 2016  </vt:lpstr>
      <vt:lpstr>USCAUXILIARYSERVICESIT Email Campaign Reports January 2016  </vt:lpstr>
      <vt:lpstr>USCAUXILIARYSERVICESIT Customer Satisfaction Report January 2016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Surabhi Kakolu</dc:creator>
  <cp:lastModifiedBy>Surabhi Kakolu</cp:lastModifiedBy>
  <cp:revision>1182</cp:revision>
  <dcterms:created xsi:type="dcterms:W3CDTF">2005-12-19T17:55:46Z</dcterms:created>
  <dcterms:modified xsi:type="dcterms:W3CDTF">2016-02-04T22:34:59Z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