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ppt/drawings/drawing9.xml" ContentType="application/vnd.openxmlformats-officedocument.drawingml.chartshapes+xml"/>
  <Override PartName="/ppt/charts/chart28.xml" ContentType="application/vnd.openxmlformats-officedocument.drawingml.chart+xml"/>
  <Override PartName="/ppt/drawings/drawing10.xml" ContentType="application/vnd.openxmlformats-officedocument.drawingml.chartshapes+xml"/>
  <Override PartName="/ppt/charts/chart29.xml" ContentType="application/vnd.openxmlformats-officedocument.drawingml.chart+xml"/>
  <Override PartName="/ppt/drawings/drawing11.xml" ContentType="application/vnd.openxmlformats-officedocument.drawingml.chartshapes+xml"/>
  <Override PartName="/ppt/charts/chart30.xml" ContentType="application/vnd.openxmlformats-officedocument.drawingml.chart+xml"/>
  <Override PartName="/ppt/drawings/drawing12.xml" ContentType="application/vnd.openxmlformats-officedocument.drawingml.chartshapes+xml"/>
  <Override PartName="/ppt/charts/chart31.xml" ContentType="application/vnd.openxmlformats-officedocument.drawingml.chart+xml"/>
  <Override PartName="/ppt/drawings/drawing1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82" r:id="rId31"/>
    <p:sldId id="383" r:id="rId32"/>
    <p:sldId id="404" r:id="rId33"/>
    <p:sldId id="384" r:id="rId34"/>
    <p:sldId id="401" r:id="rId35"/>
    <p:sldId id="397" r:id="rId36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/>
  </p:normalViewPr>
  <p:slideViewPr>
    <p:cSldViewPr>
      <p:cViewPr>
        <p:scale>
          <a:sx n="110" d="100"/>
          <a:sy n="110" d="100"/>
        </p:scale>
        <p:origin x="-1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hwetach\Documents\OPS%20Reports\March%202015%20Monthly%20OPS%20Report\March%202015%20Monthly%20OPS%20Report\Mar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shwetach\Documents\OPS%20Reports\March%202015%20Monthly%20OPS%20Report\March%202015%20Monthly%20OPS%20Report\Mar_2015%20Exact%20Targ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%20Closed%20Web%20Tickets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March%202015%20Monthly%20OPS%20Report\March%202015%20Monthly%20OPS%20Report\Ma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'[Mar_2015_Service_Desk_Report.xlsx]Issue Counts'!$B$25:$G$25</c:f>
              <c:numCache>
                <c:formatCode>d\-mmm</c:formatCode>
                <c:ptCount val="6"/>
                <c:pt idx="0">
                  <c:v>41926</c:v>
                </c:pt>
                <c:pt idx="1">
                  <c:v>41957</c:v>
                </c:pt>
                <c:pt idx="2">
                  <c:v>41987</c:v>
                </c:pt>
                <c:pt idx="3">
                  <c:v>42019</c:v>
                </c:pt>
                <c:pt idx="4">
                  <c:v>42050</c:v>
                </c:pt>
                <c:pt idx="5">
                  <c:v>42078</c:v>
                </c:pt>
              </c:numCache>
            </c:numRef>
          </c:cat>
          <c:val>
            <c:numRef>
              <c:f>'[Mar_2015_Service_Desk_Report.xlsx]Issue Counts'!$B$26:$G$26</c:f>
              <c:numCache>
                <c:formatCode>0</c:formatCode>
                <c:ptCount val="6"/>
                <c:pt idx="0">
                  <c:v>1018</c:v>
                </c:pt>
                <c:pt idx="1">
                  <c:v>891</c:v>
                </c:pt>
                <c:pt idx="2">
                  <c:v>885</c:v>
                </c:pt>
                <c:pt idx="3">
                  <c:v>1343</c:v>
                </c:pt>
                <c:pt idx="4">
                  <c:v>1342</c:v>
                </c:pt>
                <c:pt idx="5">
                  <c:v>1220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37728"/>
        <c:axId val="24547712"/>
      </c:barChart>
      <c:dateAx>
        <c:axId val="2453772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4771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45477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3772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925992515813519"/>
          <c:y val="1.468952444263808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'[Mar_2015_Website_Reports.xlsx]Web Visits'!$C$23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Visits'!$C$24:$C$29</c:f>
              <c:numCache>
                <c:formatCode>#,##0</c:formatCode>
                <c:ptCount val="6"/>
                <c:pt idx="0">
                  <c:v>799</c:v>
                </c:pt>
                <c:pt idx="1">
                  <c:v>211</c:v>
                </c:pt>
                <c:pt idx="2">
                  <c:v>355</c:v>
                </c:pt>
                <c:pt idx="3">
                  <c:v>117</c:v>
                </c:pt>
                <c:pt idx="4">
                  <c:v>729</c:v>
                </c:pt>
                <c:pt idx="5">
                  <c:v>662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'[Mar_2015_Website_Reports.xlsx]Web Visits'!$D$23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Visits'!$D$24:$D$29</c:f>
              <c:numCache>
                <c:formatCode>#,##0</c:formatCode>
                <c:ptCount val="6"/>
                <c:pt idx="0">
                  <c:v>1066</c:v>
                </c:pt>
                <c:pt idx="1">
                  <c:v>114</c:v>
                </c:pt>
                <c:pt idx="2">
                  <c:v>355</c:v>
                </c:pt>
                <c:pt idx="3">
                  <c:v>114</c:v>
                </c:pt>
                <c:pt idx="4">
                  <c:v>588</c:v>
                </c:pt>
                <c:pt idx="5">
                  <c:v>573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'[Mar_2015_Website_Reports.xlsx]Web Visits'!$E$23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Visits'!$E$24:$E$29</c:f>
              <c:numCache>
                <c:formatCode>#,##0</c:formatCode>
                <c:ptCount val="6"/>
                <c:pt idx="0">
                  <c:v>1338</c:v>
                </c:pt>
                <c:pt idx="1">
                  <c:v>132</c:v>
                </c:pt>
                <c:pt idx="2">
                  <c:v>391</c:v>
                </c:pt>
                <c:pt idx="3">
                  <c:v>119</c:v>
                </c:pt>
                <c:pt idx="4">
                  <c:v>540</c:v>
                </c:pt>
                <c:pt idx="5">
                  <c:v>1415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'[Mar_2015_Website_Reports.xlsx]Web Visits'!$F$23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Visits'!$F$24:$F$29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ser>
          <c:idx val="4"/>
          <c:order val="4"/>
          <c:tx>
            <c:strRef>
              <c:f>'[Mar_2015_Website_Reports.xlsx]Web Visits'!$G$23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Visits'!$G$24:$G$29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'[Mar_2015_Website_Reports.xlsx]Web Visits'!$H$23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'[Mar_2015_Website_Reports.xlsx]Web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'[Mar_2015_Website_Reports.xlsx]Web Visits'!$H$24:$H$29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752512"/>
        <c:axId val="26754048"/>
      </c:barChart>
      <c:catAx>
        <c:axId val="267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754048"/>
        <c:crosses val="autoZero"/>
        <c:auto val="1"/>
        <c:lblAlgn val="ctr"/>
        <c:lblOffset val="100"/>
        <c:noMultiLvlLbl val="0"/>
      </c:catAx>
      <c:valAx>
        <c:axId val="267540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752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March </a:t>
            </a:r>
            <a:r>
              <a:rPr lang="en-US" dirty="0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'[Mar_2015_Website_Reports.xlsx]Traffic Sources'!$C$2:$C$8</c:f>
              <c:numCache>
                <c:formatCode>#,##0</c:formatCode>
                <c:ptCount val="7"/>
                <c:pt idx="0">
                  <c:v>821</c:v>
                </c:pt>
                <c:pt idx="1">
                  <c:v>24103</c:v>
                </c:pt>
                <c:pt idx="2">
                  <c:v>26054</c:v>
                </c:pt>
                <c:pt idx="3">
                  <c:v>23103</c:v>
                </c:pt>
                <c:pt idx="4">
                  <c:v>26372</c:v>
                </c:pt>
                <c:pt idx="5">
                  <c:v>183</c:v>
                </c:pt>
                <c:pt idx="6">
                  <c:v>58705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'[Mar_2015_Website_Reports.xlsx]Traffic Sources'!$D$2:$D$8</c:f>
              <c:numCache>
                <c:formatCode>#,##0</c:formatCode>
                <c:ptCount val="7"/>
                <c:pt idx="0">
                  <c:v>149</c:v>
                </c:pt>
                <c:pt idx="1">
                  <c:v>2875</c:v>
                </c:pt>
                <c:pt idx="2">
                  <c:v>5499</c:v>
                </c:pt>
                <c:pt idx="3">
                  <c:v>2299</c:v>
                </c:pt>
                <c:pt idx="4">
                  <c:v>5786</c:v>
                </c:pt>
                <c:pt idx="5">
                  <c:v>81</c:v>
                </c:pt>
                <c:pt idx="6">
                  <c:v>1500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'[Mar_2015_Website_Reports.xlsx]Traffic Sources'!$E$2:$E$8</c:f>
              <c:numCache>
                <c:formatCode>#,##0</c:formatCode>
                <c:ptCount val="7"/>
                <c:pt idx="0">
                  <c:v>190</c:v>
                </c:pt>
                <c:pt idx="1">
                  <c:v>6631</c:v>
                </c:pt>
                <c:pt idx="2">
                  <c:v>8155</c:v>
                </c:pt>
                <c:pt idx="3">
                  <c:v>4172</c:v>
                </c:pt>
                <c:pt idx="4">
                  <c:v>8718</c:v>
                </c:pt>
                <c:pt idx="5">
                  <c:v>90</c:v>
                </c:pt>
                <c:pt idx="6">
                  <c:v>10618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4560</c:v>
                </c:pt>
                <c:pt idx="2">
                  <c:v>7</c:v>
                </c:pt>
                <c:pt idx="3">
                  <c:v>5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60864"/>
        <c:axId val="27070848"/>
      </c:barChart>
      <c:catAx>
        <c:axId val="2706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70848"/>
        <c:crosses val="autoZero"/>
        <c:auto val="1"/>
        <c:lblAlgn val="ctr"/>
        <c:lblOffset val="100"/>
        <c:noMultiLvlLbl val="0"/>
      </c:catAx>
      <c:valAx>
        <c:axId val="270708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608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b="1" dirty="0" smtClean="0"/>
              <a:t>March </a:t>
            </a:r>
            <a:r>
              <a:rPr lang="en-US" sz="1600" b="1" dirty="0"/>
              <a:t>2015 Traffic Sources - HSP Micro Sites </a:t>
            </a:r>
          </a:p>
        </c:rich>
      </c:tx>
      <c:layout>
        <c:manualLayout>
          <c:xMode val="edge"/>
          <c:yMode val="edge"/>
          <c:x val="0.23819253386657432"/>
          <c:y val="4.275626148206907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'[Mar_2015_Website_Reports.xlsx]Traffic Sources'!$C$14:$C$21</c:f>
              <c:numCache>
                <c:formatCode>#,##0</c:formatCode>
                <c:ptCount val="8"/>
                <c:pt idx="0">
                  <c:v>719</c:v>
                </c:pt>
                <c:pt idx="1">
                  <c:v>1796</c:v>
                </c:pt>
                <c:pt idx="2">
                  <c:v>896</c:v>
                </c:pt>
                <c:pt idx="3">
                  <c:v>386</c:v>
                </c:pt>
                <c:pt idx="4">
                  <c:v>441</c:v>
                </c:pt>
                <c:pt idx="5">
                  <c:v>378</c:v>
                </c:pt>
                <c:pt idx="6">
                  <c:v>471</c:v>
                </c:pt>
                <c:pt idx="7">
                  <c:v>17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'[Mar_2015_Website_Reports.xlsx]Traffic Sources'!$D$14:$D$21</c:f>
              <c:numCache>
                <c:formatCode>#,##0</c:formatCode>
                <c:ptCount val="8"/>
                <c:pt idx="0">
                  <c:v>300</c:v>
                </c:pt>
                <c:pt idx="1">
                  <c:v>258</c:v>
                </c:pt>
                <c:pt idx="2">
                  <c:v>604</c:v>
                </c:pt>
                <c:pt idx="3">
                  <c:v>389</c:v>
                </c:pt>
                <c:pt idx="4">
                  <c:v>260</c:v>
                </c:pt>
                <c:pt idx="5">
                  <c:v>285</c:v>
                </c:pt>
                <c:pt idx="6">
                  <c:v>209</c:v>
                </c:pt>
                <c:pt idx="7">
                  <c:v>37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'[Mar_2015_Website_Reports.xlsx]Traffic Sources'!$E$14:$E$21</c:f>
              <c:numCache>
                <c:formatCode>#,##0</c:formatCode>
                <c:ptCount val="8"/>
                <c:pt idx="0">
                  <c:v>143</c:v>
                </c:pt>
                <c:pt idx="1">
                  <c:v>224</c:v>
                </c:pt>
                <c:pt idx="2">
                  <c:v>147</c:v>
                </c:pt>
                <c:pt idx="3">
                  <c:v>110</c:v>
                </c:pt>
                <c:pt idx="4">
                  <c:v>95</c:v>
                </c:pt>
                <c:pt idx="5">
                  <c:v>39</c:v>
                </c:pt>
                <c:pt idx="6">
                  <c:v>50</c:v>
                </c:pt>
                <c:pt idx="7">
                  <c:v>79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'[Mar_2015_Website_Reports.xlsx]Traffic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72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06016"/>
        <c:axId val="24016000"/>
      </c:barChart>
      <c:catAx>
        <c:axId val="2400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4016000"/>
        <c:crosses val="autoZero"/>
        <c:auto val="1"/>
        <c:lblAlgn val="ctr"/>
        <c:lblOffset val="100"/>
        <c:noMultiLvlLbl val="0"/>
      </c:catAx>
      <c:valAx>
        <c:axId val="2401600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400601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March 2015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8722359341666714"/>
          <c:y val="3.54230199767162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'[Mar_2015_Website_Reports.xlsx]Traffic Sources'!$C$24:$C$29</c:f>
              <c:numCache>
                <c:formatCode>#,##0</c:formatCode>
                <c:ptCount val="6"/>
                <c:pt idx="0">
                  <c:v>4348</c:v>
                </c:pt>
                <c:pt idx="1">
                  <c:v>75</c:v>
                </c:pt>
                <c:pt idx="2">
                  <c:v>107</c:v>
                </c:pt>
                <c:pt idx="3">
                  <c:v>386</c:v>
                </c:pt>
                <c:pt idx="4">
                  <c:v>54</c:v>
                </c:pt>
                <c:pt idx="5">
                  <c:v>243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'[Mar_2015_Website_Reports.xlsx]Traffic Sources'!$D$24:$D$29</c:f>
              <c:numCache>
                <c:formatCode>#,##0</c:formatCode>
                <c:ptCount val="6"/>
                <c:pt idx="0">
                  <c:v>895</c:v>
                </c:pt>
                <c:pt idx="1">
                  <c:v>40</c:v>
                </c:pt>
                <c:pt idx="2">
                  <c:v>165</c:v>
                </c:pt>
                <c:pt idx="3">
                  <c:v>389</c:v>
                </c:pt>
                <c:pt idx="4">
                  <c:v>35</c:v>
                </c:pt>
                <c:pt idx="5">
                  <c:v>332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'[Mar_2015_Website_Reports.xlsx]Traffic Sources'!$E$24:$E$29</c:f>
              <c:numCache>
                <c:formatCode>#,##0</c:formatCode>
                <c:ptCount val="6"/>
                <c:pt idx="0">
                  <c:v>1464</c:v>
                </c:pt>
                <c:pt idx="1">
                  <c:v>11</c:v>
                </c:pt>
                <c:pt idx="2">
                  <c:v>80</c:v>
                </c:pt>
                <c:pt idx="3">
                  <c:v>110</c:v>
                </c:pt>
                <c:pt idx="4">
                  <c:v>15</c:v>
                </c:pt>
                <c:pt idx="5">
                  <c:v>939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952768"/>
        <c:axId val="23954560"/>
      </c:barChart>
      <c:catAx>
        <c:axId val="2395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54560"/>
        <c:crosses val="autoZero"/>
        <c:auto val="1"/>
        <c:lblAlgn val="ctr"/>
        <c:lblOffset val="100"/>
        <c:noMultiLvlLbl val="0"/>
      </c:catAx>
      <c:valAx>
        <c:axId val="2395456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527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'[Mar_2015_Website_Reports.xlsx]Average Time on Site'!$C$7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Site'!$C$8:$C$14</c:f>
              <c:numCache>
                <c:formatCode>h:mm</c:formatCode>
                <c:ptCount val="7"/>
                <c:pt idx="0">
                  <c:v>8.1944444444444445E-2</c:v>
                </c:pt>
                <c:pt idx="1">
                  <c:v>0.15555555555555556</c:v>
                </c:pt>
                <c:pt idx="2">
                  <c:v>0.13125000000000001</c:v>
                </c:pt>
                <c:pt idx="3">
                  <c:v>5.347222222222222E-2</c:v>
                </c:pt>
                <c:pt idx="4">
                  <c:v>8.4027777777777771E-2</c:v>
                </c:pt>
                <c:pt idx="5">
                  <c:v>8.0555555555555561E-2</c:v>
                </c:pt>
                <c:pt idx="6">
                  <c:v>6.5972222222222224E-2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'[Mar_2015_Website_Reports.xlsx]Average Time on Site'!$D$7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Site'!$D$8:$D$14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0.16319444444444445</c:v>
                </c:pt>
                <c:pt idx="2">
                  <c:v>0.15902777777777777</c:v>
                </c:pt>
                <c:pt idx="3">
                  <c:v>5.2083333333333336E-2</c:v>
                </c:pt>
                <c:pt idx="4">
                  <c:v>8.1944444444444445E-2</c:v>
                </c:pt>
                <c:pt idx="5">
                  <c:v>0.10347222222222223</c:v>
                </c:pt>
                <c:pt idx="6">
                  <c:v>6.9444444444444434E-2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'[Mar_2015_Website_Reports.xlsx]Average Time on Site'!$E$7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Site'!$E$8:$E$14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0.20833333333333334</c:v>
                </c:pt>
                <c:pt idx="2">
                  <c:v>0.15486111111111112</c:v>
                </c:pt>
                <c:pt idx="3">
                  <c:v>4.9305555555555554E-2</c:v>
                </c:pt>
                <c:pt idx="4">
                  <c:v>0.1111111111111111</c:v>
                </c:pt>
                <c:pt idx="5">
                  <c:v>3.9583333333333331E-2</c:v>
                </c:pt>
                <c:pt idx="6">
                  <c:v>6.1805555555555558E-2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'[Mar_2015_Website_Reports.xlsx]Average Time on Site'!$F$7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Site'!$F$8:$F$14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ser>
          <c:idx val="4"/>
          <c:order val="4"/>
          <c:tx>
            <c:strRef>
              <c:f>'[Mar_2015_Website_Reports.xlsx]Average Time on Site'!$G$7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Site'!$G$8:$G$14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'[Mar_2015_Website_Reports.xlsx]Average Time on Site'!$H$7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'[Mar_2015_Website_Reports.xlsx]Average Time on Site'!$H$8:$H$14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97792"/>
        <c:axId val="26911872"/>
      </c:barChart>
      <c:catAx>
        <c:axId val="268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11872"/>
        <c:crosses val="autoZero"/>
        <c:auto val="1"/>
        <c:lblAlgn val="ctr"/>
        <c:lblOffset val="100"/>
        <c:noMultiLvlLbl val="0"/>
      </c:catAx>
      <c:valAx>
        <c:axId val="269118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8977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22787889819110152"/>
          <c:y val="0.10501968503937008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'[Mar_2015_Website_Reports.xlsx]Average Time on Site'!$C$18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Site'!$C$19:$C$27</c:f>
              <c:numCache>
                <c:formatCode>h:mm</c:formatCode>
                <c:ptCount val="9"/>
                <c:pt idx="0">
                  <c:v>9.3055555555555558E-2</c:v>
                </c:pt>
                <c:pt idx="1">
                  <c:v>9.8611111111111108E-2</c:v>
                </c:pt>
                <c:pt idx="2">
                  <c:v>6.8749999999999992E-2</c:v>
                </c:pt>
                <c:pt idx="3">
                  <c:v>2.2916666666666669E-2</c:v>
                </c:pt>
                <c:pt idx="4">
                  <c:v>0.10902777777777778</c:v>
                </c:pt>
                <c:pt idx="5">
                  <c:v>4.9999999999999996E-2</c:v>
                </c:pt>
                <c:pt idx="6">
                  <c:v>8.7500000000000008E-2</c:v>
                </c:pt>
                <c:pt idx="7">
                  <c:v>4.3055555555555562E-2</c:v>
                </c:pt>
                <c:pt idx="8">
                  <c:v>9.8611111111111108E-2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'[Mar_2015_Website_Reports.xlsx]Average Time on Site'!$D$18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Site'!$D$19:$D$27</c:f>
              <c:numCache>
                <c:formatCode>h:mm</c:formatCode>
                <c:ptCount val="9"/>
                <c:pt idx="0">
                  <c:v>0.10277777777777779</c:v>
                </c:pt>
                <c:pt idx="1">
                  <c:v>9.7222222222222224E-2</c:v>
                </c:pt>
                <c:pt idx="2">
                  <c:v>0.10277777777777779</c:v>
                </c:pt>
                <c:pt idx="3">
                  <c:v>1.1805555555555555E-2</c:v>
                </c:pt>
                <c:pt idx="4">
                  <c:v>9.2361111111111116E-2</c:v>
                </c:pt>
                <c:pt idx="5">
                  <c:v>4.2361111111111106E-2</c:v>
                </c:pt>
                <c:pt idx="6">
                  <c:v>6.7361111111111108E-2</c:v>
                </c:pt>
                <c:pt idx="7">
                  <c:v>5.2083333333333336E-2</c:v>
                </c:pt>
                <c:pt idx="8">
                  <c:v>0.10972222222222222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'[Mar_2015_Website_Reports.xlsx]Average Time on Site'!$E$18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Site'!$E$19:$E$27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'[Mar_2015_Website_Reports.xlsx]Average Time on Site'!$F$18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Site'!$F$19:$F$27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4"/>
          <c:order val="4"/>
          <c:tx>
            <c:strRef>
              <c:f>'[Mar_2015_Website_Reports.xlsx]Average Time on Site'!$G$18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Site'!$G$19:$G$27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'[Mar_2015_Website_Reports.xlsx]Average Time on Site'!$H$18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'[Mar_2015_Website_Reports.xlsx]Average Time on Site'!$H$19:$H$27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19168"/>
        <c:axId val="24120704"/>
      </c:barChart>
      <c:catAx>
        <c:axId val="2411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120704"/>
        <c:crosses val="autoZero"/>
        <c:auto val="1"/>
        <c:lblAlgn val="ctr"/>
        <c:lblOffset val="100"/>
        <c:noMultiLvlLbl val="0"/>
      </c:catAx>
      <c:valAx>
        <c:axId val="241207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1191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5149252854358201"/>
          <c:y val="2.957568017415921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'[Mar_2015_Website_Reports.xlsx]Average Time on Site'!$C$30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Site'!$C$31:$C$36</c:f>
              <c:numCache>
                <c:formatCode>h:mm</c:formatCode>
                <c:ptCount val="6"/>
                <c:pt idx="0">
                  <c:v>4.3055555555555562E-2</c:v>
                </c:pt>
                <c:pt idx="1">
                  <c:v>8.7500000000000008E-2</c:v>
                </c:pt>
                <c:pt idx="2">
                  <c:v>0.11944444444444445</c:v>
                </c:pt>
                <c:pt idx="3">
                  <c:v>3.4722222222222224E-2</c:v>
                </c:pt>
                <c:pt idx="4">
                  <c:v>8.4027777777777771E-2</c:v>
                </c:pt>
                <c:pt idx="5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'[Mar_2015_Website_Reports.xlsx]Average Time on Site'!$D$30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Site'!$D$31:$D$36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9.0972222222222218E-2</c:v>
                </c:pt>
                <c:pt idx="2">
                  <c:v>0.11041666666666666</c:v>
                </c:pt>
                <c:pt idx="3">
                  <c:v>2.2916666666666669E-2</c:v>
                </c:pt>
                <c:pt idx="4">
                  <c:v>6.8749999999999992E-2</c:v>
                </c:pt>
                <c:pt idx="5">
                  <c:v>9.6527777777777768E-2</c:v>
                </c:pt>
              </c:numCache>
            </c:numRef>
          </c:val>
        </c:ser>
        <c:ser>
          <c:idx val="2"/>
          <c:order val="2"/>
          <c:tx>
            <c:strRef>
              <c:f>'[Mar_2015_Website_Reports.xlsx]Average Time on Site'!$E$30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Site'!$E$31:$E$36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0.13819444444444443</c:v>
                </c:pt>
                <c:pt idx="2">
                  <c:v>0.1423611111111111</c:v>
                </c:pt>
                <c:pt idx="3">
                  <c:v>1.1805555555555555E-2</c:v>
                </c:pt>
                <c:pt idx="4">
                  <c:v>0.10972222222222222</c:v>
                </c:pt>
                <c:pt idx="5">
                  <c:v>0.25138888888888888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'[Mar_2015_Website_Reports.xlsx]Average Time on Site'!$F$30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Site'!$F$31:$F$36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ser>
          <c:idx val="4"/>
          <c:order val="4"/>
          <c:tx>
            <c:strRef>
              <c:f>'[Mar_2015_Website_Reports.xlsx]Average Time on Site'!$G$30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Site'!$G$31:$G$36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'[Mar_2015_Website_Reports.xlsx]Average Time on Site'!$H$30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'[Mar_2015_Website_Reports.xlsx]Average Time on Site'!$H$31:$H$36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5008"/>
        <c:axId val="27356544"/>
      </c:barChart>
      <c:catAx>
        <c:axId val="273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356544"/>
        <c:crosses val="autoZero"/>
        <c:auto val="1"/>
        <c:lblAlgn val="ctr"/>
        <c:lblOffset val="100"/>
        <c:noMultiLvlLbl val="0"/>
      </c:catAx>
      <c:valAx>
        <c:axId val="27356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3550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- </a:t>
            </a:r>
            <a:r>
              <a:rPr lang="en-US" dirty="0" smtClean="0"/>
              <a:t>March </a:t>
            </a:r>
            <a:r>
              <a:rPr lang="en-US" dirty="0"/>
              <a:t>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Details'!$B$6:$B$15</c:f>
              <c:strCache>
                <c:ptCount val="10"/>
                <c:pt idx="0">
                  <c:v>iphone</c:v>
                </c:pt>
                <c:pt idx="1">
                  <c:v>under armour</c:v>
                </c:pt>
                <c:pt idx="2">
                  <c:v>hawaiian</c:v>
                </c:pt>
                <c:pt idx="3">
                  <c:v>lanyard</c:v>
                </c:pt>
                <c:pt idx="4">
                  <c:v>sash</c:v>
                </c:pt>
                <c:pt idx="5">
                  <c:v>decal</c:v>
                </c:pt>
                <c:pt idx="6">
                  <c:v>license plate</c:v>
                </c:pt>
                <c:pt idx="7">
                  <c:v>backpack</c:v>
                </c:pt>
                <c:pt idx="8">
                  <c:v>license</c:v>
                </c:pt>
                <c:pt idx="9">
                  <c:v>nail polish</c:v>
                </c:pt>
              </c:strCache>
            </c:strRef>
          </c:cat>
          <c:val>
            <c:numRef>
              <c:f>'[Mar_2015_Website_Reports.xlsx]BKS Details'!$C$6:$C$15</c:f>
              <c:numCache>
                <c:formatCode>General</c:formatCode>
                <c:ptCount val="10"/>
                <c:pt idx="0">
                  <c:v>1058</c:v>
                </c:pt>
                <c:pt idx="1">
                  <c:v>110</c:v>
                </c:pt>
                <c:pt idx="2">
                  <c:v>61</c:v>
                </c:pt>
                <c:pt idx="3">
                  <c:v>30</c:v>
                </c:pt>
                <c:pt idx="4">
                  <c:v>30</c:v>
                </c:pt>
                <c:pt idx="5">
                  <c:v>27</c:v>
                </c:pt>
                <c:pt idx="6">
                  <c:v>27</c:v>
                </c:pt>
                <c:pt idx="7">
                  <c:v>26</c:v>
                </c:pt>
                <c:pt idx="8">
                  <c:v>26</c:v>
                </c:pt>
                <c:pt idx="9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7216"/>
        <c:axId val="26938752"/>
      </c:barChart>
      <c:catAx>
        <c:axId val="2693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8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69387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372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Details'!$B$34:$B$43</c:f>
              <c:strCache>
                <c:ptCount val="10"/>
                <c:pt idx="0">
                  <c:v>USC BookStores, The Official Store of USC</c:v>
                </c:pt>
                <c:pt idx="1">
                  <c:v>Tops | Women's Apparel | USC Bookstores</c:v>
                </c:pt>
                <c:pt idx="2">
                  <c:v>Jackets/Fleece | Men's Apparel | USC Bookstores</c:v>
                </c:pt>
                <c:pt idx="3">
                  <c:v>Hats | Men's Apparel | USC Bookstores</c:v>
                </c:pt>
                <c:pt idx="4">
                  <c:v>T-Shirts | Tops | USC Bookstores</c:v>
                </c:pt>
                <c:pt idx="5">
                  <c:v>Auto Accessories | Gifts | USC Bookstores</c:v>
                </c:pt>
                <c:pt idx="6">
                  <c:v>Jackets/Fleece | Women's Apparel | USC Bookstores</c:v>
                </c:pt>
                <c:pt idx="7">
                  <c:v>Men's Nike | Nike | USC Bookstores</c:v>
                </c:pt>
                <c:pt idx="8">
                  <c:v>Glassware &amp; Mugs | Gifts | USC Bookstores</c:v>
                </c:pt>
                <c:pt idx="9">
                  <c:v>Sashes</c:v>
                </c:pt>
              </c:strCache>
            </c:strRef>
          </c:cat>
          <c:val>
            <c:numRef>
              <c:f>'[Mar_2015_Website_Reports.xlsx]BKS Details'!$C$34:$C$43</c:f>
              <c:numCache>
                <c:formatCode>#,##0</c:formatCode>
                <c:ptCount val="10"/>
                <c:pt idx="0">
                  <c:v>54924</c:v>
                </c:pt>
                <c:pt idx="1">
                  <c:v>14006</c:v>
                </c:pt>
                <c:pt idx="2">
                  <c:v>12322</c:v>
                </c:pt>
                <c:pt idx="3">
                  <c:v>12096</c:v>
                </c:pt>
                <c:pt idx="4">
                  <c:v>12027</c:v>
                </c:pt>
                <c:pt idx="5">
                  <c:v>9241</c:v>
                </c:pt>
                <c:pt idx="6">
                  <c:v>8881</c:v>
                </c:pt>
                <c:pt idx="7">
                  <c:v>7423</c:v>
                </c:pt>
                <c:pt idx="8" formatCode="General">
                  <c:v>5394</c:v>
                </c:pt>
                <c:pt idx="9">
                  <c:v>5193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88928"/>
        <c:axId val="26990464"/>
      </c:barChart>
      <c:catAx>
        <c:axId val="26988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90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69904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889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baseline="0" dirty="0" smtClean="0"/>
              <a:t>March </a:t>
            </a:r>
            <a:r>
              <a:rPr lang="en-US" baseline="0" dirty="0"/>
              <a:t>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Details'!$C$68</c:f>
              <c:numCache>
                <c:formatCode>General</c:formatCode>
                <c:ptCount val="1"/>
                <c:pt idx="0">
                  <c:v>76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'[Mar_2015_Website_Reports.xlsx]BKS Details'!$B$69</c:f>
              <c:strCache>
                <c:ptCount val="1"/>
                <c:pt idx="0">
                  <c:v>USC Class of 2015 Shield Logo Sash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Details'!$C$69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</c:ser>
        <c:ser>
          <c:idx val="3"/>
          <c:order val="2"/>
          <c:tx>
            <c:strRef>
              <c:f>'[Mar_2015_Website_Reports.xlsx]BKS Details'!$B$70</c:f>
              <c:strCache>
                <c:ptCount val="1"/>
                <c:pt idx="0">
                  <c:v>USC Class of 2015 Logo Sash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Details'!$C$70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4"/>
          <c:order val="3"/>
          <c:tx>
            <c:strRef>
              <c:f>'[Mar_2015_Website_Reports.xlsx]BKS Details'!$B$71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Details'!$C$71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5"/>
          <c:order val="4"/>
          <c:tx>
            <c:strRef>
              <c:f>'[Mar_2015_Website_Reports.xlsx]BKS Details'!$B$72</c:f>
              <c:strCache>
                <c:ptCount val="1"/>
                <c:pt idx="0">
                  <c:v>USC Cardinal Shield Folder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6"/>
          <c:order val="5"/>
          <c:tx>
            <c:strRef>
              <c:f>'[Mar_2015_Website_Reports.xlsx]BKS Details'!$B$73</c:f>
              <c:strCache>
                <c:ptCount val="1"/>
                <c:pt idx="0">
                  <c:v>USC Alumni Solid Brass Shield License Frame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Details'!$C$73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7"/>
          <c:order val="6"/>
          <c:tx>
            <c:strRef>
              <c:f>'[Mar_2015_Website_Reports.xlsx]BKS Details'!$B$74</c:f>
              <c:strCache>
                <c:ptCount val="1"/>
                <c:pt idx="0">
                  <c:v>USC Cardinal Logo Folder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Details'!$C$74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ser>
          <c:idx val="8"/>
          <c:order val="7"/>
          <c:tx>
            <c:strRef>
              <c:f>'[Mar_2015_Website_Reports.xlsx]BKS Details'!$B$75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Details'!$C$75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9"/>
          <c:order val="8"/>
          <c:tx>
            <c:strRef>
              <c:f>'[Mar_2015_Website_Reports.xlsx]BKS Details'!$B$76</c:f>
              <c:strCache>
                <c:ptCount val="1"/>
                <c:pt idx="0">
                  <c:v>USC Black Tackle Twill Pullover Hood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Details'!$C$76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2"/>
          <c:order val="9"/>
          <c:tx>
            <c:strRef>
              <c:f>'[Mar_2015_Website_Reports.xlsx]BKS Details'!$B$77</c:f>
              <c:strCache>
                <c:ptCount val="1"/>
                <c:pt idx="0">
                  <c:v>USC Cardinal Tackle Twill Crew 02D</c:v>
                </c:pt>
              </c:strCache>
            </c:strRef>
          </c:tx>
          <c:invertIfNegative val="0"/>
          <c:cat>
            <c:strRef>
              <c:f>'[Mar_2015_Website_Reports.xlsx]BKS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'[Mar_2015_Website_Reports.xlsx]BKS Details'!$C$77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698880"/>
        <c:axId val="28700672"/>
      </c:barChart>
      <c:catAx>
        <c:axId val="286988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8700672"/>
        <c:crosses val="autoZero"/>
        <c:auto val="1"/>
        <c:lblAlgn val="ctr"/>
        <c:lblOffset val="100"/>
        <c:noMultiLvlLbl val="0"/>
      </c:catAx>
      <c:valAx>
        <c:axId val="287006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86988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55653689928495709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7803391687689519"/>
          <c:y val="3.54166666666666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'[Mar_2015_Service_Desk_Report.xlsx]Issue Counts'!$B$5:$B$17</c:f>
              <c:numCache>
                <c:formatCode>0</c:formatCode>
                <c:ptCount val="13"/>
                <c:pt idx="0">
                  <c:v>93</c:v>
                </c:pt>
                <c:pt idx="1">
                  <c:v>37</c:v>
                </c:pt>
                <c:pt idx="2">
                  <c:v>3</c:v>
                </c:pt>
                <c:pt idx="3">
                  <c:v>133</c:v>
                </c:pt>
                <c:pt idx="4">
                  <c:v>19</c:v>
                </c:pt>
                <c:pt idx="5">
                  <c:v>7</c:v>
                </c:pt>
                <c:pt idx="6">
                  <c:v>58</c:v>
                </c:pt>
                <c:pt idx="7">
                  <c:v>46</c:v>
                </c:pt>
                <c:pt idx="8">
                  <c:v>723</c:v>
                </c:pt>
                <c:pt idx="9">
                  <c:v>89</c:v>
                </c:pt>
                <c:pt idx="10">
                  <c:v>5</c:v>
                </c:pt>
                <c:pt idx="11">
                  <c:v>0</c:v>
                </c:pt>
                <c:pt idx="12">
                  <c:v>7</c:v>
                </c:pt>
              </c:numCache>
            </c:numRef>
          </c:val>
        </c:ser>
        <c:ser>
          <c:idx val="3"/>
          <c:order val="1"/>
          <c:tx>
            <c:strRef>
              <c:f>'[Mar_2015_Service_Desk_Report.xlsx]Issue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'[Mar_2015_Service_Desk_Report.xlsx]Issue Counts'!$E$5:$E$17</c:f>
              <c:numCache>
                <c:formatCode>0</c:formatCode>
                <c:ptCount val="13"/>
                <c:pt idx="0">
                  <c:v>92</c:v>
                </c:pt>
                <c:pt idx="1">
                  <c:v>34</c:v>
                </c:pt>
                <c:pt idx="2">
                  <c:v>3</c:v>
                </c:pt>
                <c:pt idx="3">
                  <c:v>108</c:v>
                </c:pt>
                <c:pt idx="4">
                  <c:v>17</c:v>
                </c:pt>
                <c:pt idx="5">
                  <c:v>7</c:v>
                </c:pt>
                <c:pt idx="6">
                  <c:v>49</c:v>
                </c:pt>
                <c:pt idx="7">
                  <c:v>41</c:v>
                </c:pt>
                <c:pt idx="8">
                  <c:v>721</c:v>
                </c:pt>
                <c:pt idx="9">
                  <c:v>44</c:v>
                </c:pt>
                <c:pt idx="10">
                  <c:v>5</c:v>
                </c:pt>
                <c:pt idx="11">
                  <c:v>0</c:v>
                </c:pt>
                <c:pt idx="1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62720"/>
        <c:axId val="21264256"/>
      </c:barChart>
      <c:catAx>
        <c:axId val="2126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264256"/>
        <c:crosses val="autoZero"/>
        <c:auto val="1"/>
        <c:lblAlgn val="ctr"/>
        <c:lblOffset val="100"/>
        <c:noMultiLvlLbl val="0"/>
      </c:catAx>
      <c:valAx>
        <c:axId val="2126425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2126272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'[Mar_2015_TSP stats.xlsx]Sheet1'!$B$1:$G$1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'[Mar_2015_TSP stats.xlsx]Sheet1'!$B$2:$G$2</c:f>
              <c:numCache>
                <c:formatCode>General</c:formatCode>
                <c:ptCount val="6"/>
                <c:pt idx="0">
                  <c:v>2830</c:v>
                </c:pt>
                <c:pt idx="1">
                  <c:v>1429</c:v>
                </c:pt>
                <c:pt idx="2">
                  <c:v>439</c:v>
                </c:pt>
                <c:pt idx="3">
                  <c:v>527</c:v>
                </c:pt>
                <c:pt idx="4">
                  <c:v>520</c:v>
                </c:pt>
                <c:pt idx="5">
                  <c:v>351</c:v>
                </c:pt>
              </c:numCache>
            </c:numRef>
          </c:val>
        </c:ser>
        <c:ser>
          <c:idx val="1"/>
          <c:order val="1"/>
          <c:tx>
            <c:strRef>
              <c:f>'[Mar_2015_TSP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'[Mar_2015_TSP stats.xlsx]Sheet1'!$B$1:$G$1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'[Mar_2015_TSP stats.xlsx]Sheet1'!$B$3:$G$3</c:f>
              <c:numCache>
                <c:formatCode>General</c:formatCode>
                <c:ptCount val="6"/>
                <c:pt idx="0">
                  <c:v>553</c:v>
                </c:pt>
                <c:pt idx="1">
                  <c:v>468</c:v>
                </c:pt>
                <c:pt idx="2">
                  <c:v>425</c:v>
                </c:pt>
                <c:pt idx="3">
                  <c:v>777</c:v>
                </c:pt>
                <c:pt idx="4">
                  <c:v>378</c:v>
                </c:pt>
                <c:pt idx="5">
                  <c:v>314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413120"/>
        <c:axId val="27439488"/>
      </c:barChart>
      <c:catAx>
        <c:axId val="2741312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27439488"/>
        <c:crosses val="autoZero"/>
        <c:auto val="1"/>
        <c:lblAlgn val="ctr"/>
        <c:lblOffset val="100"/>
        <c:noMultiLvlLbl val="1"/>
      </c:catAx>
      <c:valAx>
        <c:axId val="27439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413120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Women's Golf Merchandise </a:t>
            </a:r>
            <a:endParaRPr lang="en-US" b="0" u="none" baseline="0"/>
          </a:p>
        </c:rich>
      </c:tx>
      <c:layout>
        <c:manualLayout>
          <c:xMode val="edge"/>
          <c:yMode val="edge"/>
          <c:x val="0.34171998915801022"/>
          <c:y val="4.122571527194336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 Exact Target.xlsx]E-Mail Blast reports'!$E$5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reports'!$F$5:$J$5</c:f>
              <c:numCache>
                <c:formatCode>General</c:formatCode>
                <c:ptCount val="5"/>
                <c:pt idx="0">
                  <c:v>19275</c:v>
                </c:pt>
                <c:pt idx="1">
                  <c:v>19177</c:v>
                </c:pt>
                <c:pt idx="2">
                  <c:v>3119</c:v>
                </c:pt>
                <c:pt idx="3">
                  <c:v>177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15264"/>
        <c:axId val="28737536"/>
      </c:barChart>
      <c:catAx>
        <c:axId val="2871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8737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737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87152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Hell's Kitchen Takes Over The Lab!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sz="1200" b="1" u="sng"/>
          </a:p>
        </c:rich>
      </c:tx>
      <c:layout>
        <c:manualLayout>
          <c:xMode val="edge"/>
          <c:yMode val="edge"/>
          <c:x val="0.32507355184253256"/>
          <c:y val="5.05463127592921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 Exact Target.xlsx]E-Mail Blast reports'!$E$8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reports'!$F$8:$J$8</c:f>
              <c:numCache>
                <c:formatCode>General</c:formatCode>
                <c:ptCount val="5"/>
                <c:pt idx="0">
                  <c:v>9473</c:v>
                </c:pt>
                <c:pt idx="1">
                  <c:v>8470</c:v>
                </c:pt>
                <c:pt idx="2">
                  <c:v>1431</c:v>
                </c:pt>
                <c:pt idx="3">
                  <c:v>49</c:v>
                </c:pt>
                <c:pt idx="4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134848"/>
        <c:axId val="29136384"/>
      </c:barChart>
      <c:catAx>
        <c:axId val="2913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136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1363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134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 dirty="0" smtClean="0">
                <a:effectLst/>
              </a:rPr>
              <a:t>USC </a:t>
            </a:r>
            <a:r>
              <a:rPr lang="en-US" sz="1200" b="0" i="0" u="none" strike="noStrike" baseline="0" dirty="0">
                <a:effectLst/>
              </a:rPr>
              <a:t>Golf Merchandise</a:t>
            </a:r>
            <a:endParaRPr lang="en-US" b="0" u="none" dirty="0"/>
          </a:p>
        </c:rich>
      </c:tx>
      <c:layout>
        <c:manualLayout>
          <c:xMode val="edge"/>
          <c:yMode val="edge"/>
          <c:x val="0.35126005482102379"/>
          <c:y val="5.246919723720615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946796356337815"/>
          <c:y val="0.15352506784109612"/>
          <c:w val="0.76428192064227252"/>
          <c:h val="0.661371724720850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reports'!$E$11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reports'!$F$11:$J$11</c:f>
              <c:numCache>
                <c:formatCode>General</c:formatCode>
                <c:ptCount val="5"/>
                <c:pt idx="0">
                  <c:v>19210</c:v>
                </c:pt>
                <c:pt idx="1">
                  <c:v>19184</c:v>
                </c:pt>
                <c:pt idx="2">
                  <c:v>3679</c:v>
                </c:pt>
                <c:pt idx="3">
                  <c:v>477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9259264"/>
        <c:axId val="29260800"/>
      </c:barChart>
      <c:catAx>
        <c:axId val="2925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260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260800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25926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Class of 2015 ... Cap &amp; Gown Rental Deadlines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26941296972023"/>
          <c:y val="5.598935549722951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826755649446257"/>
          <c:y val="0.16660299407018569"/>
          <c:w val="0.76643412713654691"/>
          <c:h val="0.685958491299698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reports'!$E$14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reports'!$F$14:$J$14</c:f>
              <c:numCache>
                <c:formatCode>General</c:formatCode>
                <c:ptCount val="5"/>
                <c:pt idx="0">
                  <c:v>14243</c:v>
                </c:pt>
                <c:pt idx="1">
                  <c:v>14240</c:v>
                </c:pt>
                <c:pt idx="2">
                  <c:v>8543</c:v>
                </c:pt>
                <c:pt idx="3">
                  <c:v>1031</c:v>
                </c:pt>
                <c:pt idx="4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9335552"/>
        <c:axId val="29337088"/>
      </c:barChart>
      <c:catAx>
        <c:axId val="2933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337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33708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9335552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Don't Miss Out... Drink Specials at The Edmondson!</a:t>
            </a:r>
            <a:endParaRPr lang="en-US" b="1" u="sng"/>
          </a:p>
        </c:rich>
      </c:tx>
      <c:layout>
        <c:manualLayout>
          <c:xMode val="edge"/>
          <c:yMode val="edge"/>
          <c:x val="0.27094737241419881"/>
          <c:y val="0.11781040081854174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918647987698805"/>
          <c:y val="0.25649240597952738"/>
          <c:w val="0.73210815429726739"/>
          <c:h val="0.591167534142977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reports'!$E$17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reports'!$F$17:$J$17</c:f>
              <c:numCache>
                <c:formatCode>General</c:formatCode>
                <c:ptCount val="5"/>
                <c:pt idx="0">
                  <c:v>368</c:v>
                </c:pt>
                <c:pt idx="1">
                  <c:v>368</c:v>
                </c:pt>
                <c:pt idx="2">
                  <c:v>119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694400"/>
        <c:axId val="30696192"/>
      </c:barChart>
      <c:catAx>
        <c:axId val="3069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69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6961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6944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Hell's Kitchen Takeover!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9245447613722584"/>
          <c:y val="7.924888065462405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1284237857770974"/>
          <c:y val="0.2521574493981481"/>
          <c:w val="0.76254069382117762"/>
          <c:h val="0.571734599351551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reports'!$E$19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reports'!$F$19:$J$19</c:f>
              <c:numCache>
                <c:formatCode>General</c:formatCode>
                <c:ptCount val="5"/>
                <c:pt idx="0">
                  <c:v>3026</c:v>
                </c:pt>
                <c:pt idx="1">
                  <c:v>2960</c:v>
                </c:pt>
                <c:pt idx="2">
                  <c:v>629</c:v>
                </c:pt>
                <c:pt idx="3">
                  <c:v>44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459776"/>
        <c:axId val="30461312"/>
      </c:barChart>
      <c:catAx>
        <c:axId val="3045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461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4613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459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AAA Movie Ticket Giveaway for Spring Break!</a:t>
            </a:r>
          </a:p>
        </c:rich>
      </c:tx>
      <c:layout>
        <c:manualLayout>
          <c:xMode val="edge"/>
          <c:yMode val="edge"/>
          <c:x val="0.26990733627808722"/>
          <c:y val="6.586212005757344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reports'!$E$22</c:f>
              <c:strCache>
                <c:ptCount val="1"/>
                <c:pt idx="0">
                  <c:v>TSP AAA fall 2014 for IT (3/10/2015)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reports'!$F$21:$J$21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reports'!$F$22:$J$22</c:f>
              <c:numCache>
                <c:formatCode>General</c:formatCode>
                <c:ptCount val="5"/>
                <c:pt idx="0">
                  <c:v>10681</c:v>
                </c:pt>
                <c:pt idx="1">
                  <c:v>10398</c:v>
                </c:pt>
                <c:pt idx="2">
                  <c:v>3845</c:v>
                </c:pt>
                <c:pt idx="3">
                  <c:v>141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508544"/>
        <c:axId val="30510080"/>
      </c:barChart>
      <c:catAx>
        <c:axId val="3050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0510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5100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0508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Today is Apple Tax-Free Day</a:t>
            </a:r>
            <a:endParaRPr lang="en-US" b="1" u="sng"/>
          </a:p>
        </c:rich>
      </c:tx>
      <c:layout>
        <c:manualLayout>
          <c:xMode val="edge"/>
          <c:yMode val="edge"/>
          <c:x val="0.36362269445075374"/>
          <c:y val="5.7438221165750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030373886109792"/>
          <c:y val="0.2521574493981481"/>
          <c:w val="0.7450792597012339"/>
          <c:h val="0.541213044124201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reports'!$E$28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reports'!$F$27:$J$27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reports'!$F$28:$J$28</c:f>
              <c:numCache>
                <c:formatCode>General</c:formatCode>
                <c:ptCount val="5"/>
                <c:pt idx="0">
                  <c:v>1544</c:v>
                </c:pt>
                <c:pt idx="1">
                  <c:v>1543</c:v>
                </c:pt>
                <c:pt idx="2">
                  <c:v>380</c:v>
                </c:pt>
                <c:pt idx="3">
                  <c:v>32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529408"/>
        <c:axId val="30530944"/>
      </c:barChart>
      <c:catAx>
        <c:axId val="3052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53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5309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529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iPhone Cases</a:t>
            </a:r>
            <a:endParaRPr lang="en-US" b="1" u="sng"/>
          </a:p>
        </c:rich>
      </c:tx>
      <c:layout>
        <c:manualLayout>
          <c:xMode val="edge"/>
          <c:yMode val="edge"/>
          <c:x val="0.42887155852951941"/>
          <c:y val="7.84823870700372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2006385634722492"/>
          <c:y val="0.2521574493981481"/>
          <c:w val="0.75531912169515414"/>
          <c:h val="0.567556043199518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reports'!$E$25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reports'!$F$24:$J$24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reports'!$F$25:$J$25</c:f>
              <c:numCache>
                <c:formatCode>General</c:formatCode>
                <c:ptCount val="5"/>
                <c:pt idx="0">
                  <c:v>19450</c:v>
                </c:pt>
                <c:pt idx="1">
                  <c:v>19418</c:v>
                </c:pt>
                <c:pt idx="2">
                  <c:v>5217</c:v>
                </c:pt>
                <c:pt idx="3">
                  <c:v>823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574848"/>
        <c:axId val="30593024"/>
      </c:barChart>
      <c:catAx>
        <c:axId val="3057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593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5930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574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'[Mar_2015_Service_Desk_Report.xlsx]BU Systems'!$B$60:$F$60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7</c:v>
                </c:pt>
                <c:pt idx="3">
                  <c:v>8</c:v>
                </c:pt>
                <c:pt idx="4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46912"/>
        <c:axId val="24150400"/>
      </c:barChart>
      <c:catAx>
        <c:axId val="242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150400"/>
        <c:crosses val="autoZero"/>
        <c:auto val="1"/>
        <c:lblAlgn val="ctr"/>
        <c:lblOffset val="100"/>
        <c:noMultiLvlLbl val="0"/>
      </c:catAx>
      <c:valAx>
        <c:axId val="2415040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24691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Nike Hats</a:t>
            </a:r>
            <a:endParaRPr lang="en-US" b="1" u="sng"/>
          </a:p>
        </c:rich>
      </c:tx>
      <c:layout>
        <c:manualLayout>
          <c:xMode val="edge"/>
          <c:yMode val="edge"/>
          <c:x val="0.42278737642995834"/>
          <c:y val="7.18201356669932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2004517313244426"/>
          <c:y val="0.2521574493981481"/>
          <c:w val="0.75533782395418814"/>
          <c:h val="0.585638511095204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reports'!$E$31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reports'!$F$30:$J$30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reports'!$F$31:$J$31</c:f>
              <c:numCache>
                <c:formatCode>General</c:formatCode>
                <c:ptCount val="5"/>
                <c:pt idx="0">
                  <c:v>19393</c:v>
                </c:pt>
                <c:pt idx="1">
                  <c:v>19370</c:v>
                </c:pt>
                <c:pt idx="2">
                  <c:v>4725</c:v>
                </c:pt>
                <c:pt idx="3">
                  <c:v>435</c:v>
                </c:pt>
                <c:pt idx="4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653056"/>
        <c:axId val="30654848"/>
      </c:barChart>
      <c:catAx>
        <c:axId val="306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654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6548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653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St. Patrick's Day Lounge Specials at The Edmondson!!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'[Mar_2015 Exact Target.xlsx]E-Mail Blast reports'!$E$34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Exact Target.xlsx]E-Mail Blast reports'!$F$33:$J$33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'[Mar_2015 Exact Target.xlsx]E-Mail Blast reports'!$F$34:$J$34</c:f>
              <c:numCache>
                <c:formatCode>General</c:formatCode>
                <c:ptCount val="5"/>
                <c:pt idx="0">
                  <c:v>369</c:v>
                </c:pt>
                <c:pt idx="1">
                  <c:v>369</c:v>
                </c:pt>
                <c:pt idx="2">
                  <c:v>129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30768128"/>
        <c:axId val="30769920"/>
      </c:barChart>
      <c:catAx>
        <c:axId val="3076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769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7699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768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[Mar_2015_Aging_Reports.xlsx]Summary!$B$1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[Mar_2015_Aging_Reports.xlsx]Summary!$A$2:$A$5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[Mar_2015_Aging_Reports.xlsx]Summary!$B$2:$B$5</c:f>
              <c:numCache>
                <c:formatCode>General</c:formatCode>
                <c:ptCount val="4"/>
                <c:pt idx="0">
                  <c:v>5</c:v>
                </c:pt>
                <c:pt idx="1">
                  <c:v>21</c:v>
                </c:pt>
                <c:pt idx="2">
                  <c:v>11</c:v>
                </c:pt>
                <c:pt idx="3">
                  <c:v>330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77280"/>
        <c:axId val="24600960"/>
      </c:barChart>
      <c:catAx>
        <c:axId val="2417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00960"/>
        <c:crosses val="autoZero"/>
        <c:auto val="1"/>
        <c:lblAlgn val="ctr"/>
        <c:lblOffset val="100"/>
        <c:noMultiLvlLbl val="0"/>
      </c:catAx>
      <c:valAx>
        <c:axId val="246009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177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 Web Req Unit And Status.xlsx]Copy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'[Mar_2015 Web Req Unit And Status.xlsx]Copy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77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10176"/>
        <c:axId val="27011712"/>
      </c:barChart>
      <c:catAx>
        <c:axId val="2701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7011712"/>
        <c:crosses val="autoZero"/>
        <c:auto val="1"/>
        <c:lblAlgn val="ctr"/>
        <c:lblOffset val="100"/>
        <c:noMultiLvlLbl val="0"/>
      </c:catAx>
      <c:valAx>
        <c:axId val="270117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701017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 Web Req Unit And Status.xlsx]Copy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 Web Req Unit And Status.xlsx]Copy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'[Mar_2015 Web Req Unit And Status.xlsx]Copy (25) of IssueList.xls'!$L$2:$L$19</c:f>
              <c:numCache>
                <c:formatCode>General</c:formatCode>
                <c:ptCount val="18"/>
                <c:pt idx="0">
                  <c:v>21</c:v>
                </c:pt>
                <c:pt idx="1">
                  <c:v>4</c:v>
                </c:pt>
                <c:pt idx="2">
                  <c:v>4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14</c:v>
                </c:pt>
                <c:pt idx="8">
                  <c:v>0</c:v>
                </c:pt>
                <c:pt idx="9">
                  <c:v>11</c:v>
                </c:pt>
                <c:pt idx="10">
                  <c:v>2</c:v>
                </c:pt>
                <c:pt idx="11">
                  <c:v>5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10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88000"/>
        <c:axId val="27089536"/>
      </c:barChart>
      <c:catAx>
        <c:axId val="27088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89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0895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70880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 Closed Web Tickets.xls]closed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'[Mar_2015 Closed Web Tickets.xls]closed Web'!$K$4:$K$22</c:f>
              <c:numCache>
                <c:formatCode>General</c:formatCode>
                <c:ptCount val="19"/>
                <c:pt idx="0">
                  <c:v>23</c:v>
                </c:pt>
                <c:pt idx="1">
                  <c:v>4</c:v>
                </c:pt>
                <c:pt idx="2">
                  <c:v>0</c:v>
                </c:pt>
                <c:pt idx="3">
                  <c:v>13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16</c:v>
                </c:pt>
                <c:pt idx="8">
                  <c:v>2</c:v>
                </c:pt>
                <c:pt idx="9">
                  <c:v>14</c:v>
                </c:pt>
                <c:pt idx="10">
                  <c:v>2</c:v>
                </c:pt>
                <c:pt idx="11">
                  <c:v>7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7</c:v>
                </c:pt>
                <c:pt idx="17">
                  <c:v>1</c:v>
                </c:pt>
                <c:pt idx="18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77280"/>
        <c:axId val="25778816"/>
      </c:barChart>
      <c:catAx>
        <c:axId val="2577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778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7788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7772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4851076815713358"/>
          <c:y val="1.897018768880305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'[Mar_2015_Website_Reports.xlsx]Web Visits'!$C$1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Visits'!$C$2:$C$8</c:f>
              <c:numCache>
                <c:formatCode>#,##0</c:formatCode>
                <c:ptCount val="7"/>
                <c:pt idx="0">
                  <c:v>1009</c:v>
                </c:pt>
                <c:pt idx="1">
                  <c:v>40654</c:v>
                </c:pt>
                <c:pt idx="2">
                  <c:v>22264</c:v>
                </c:pt>
                <c:pt idx="3">
                  <c:v>30685</c:v>
                </c:pt>
                <c:pt idx="4">
                  <c:v>42996</c:v>
                </c:pt>
                <c:pt idx="5">
                  <c:v>362</c:v>
                </c:pt>
                <c:pt idx="6">
                  <c:v>13825</c:v>
                </c:pt>
              </c:numCache>
            </c:numRef>
          </c:val>
        </c:ser>
        <c:ser>
          <c:idx val="2"/>
          <c:order val="1"/>
          <c:tx>
            <c:strRef>
              <c:f>'[Mar_2015_Website_Reports.xlsx]Web Visits'!$D$1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Visits'!$D$2:$D$8</c:f>
              <c:numCache>
                <c:formatCode>#,##0</c:formatCode>
                <c:ptCount val="7"/>
                <c:pt idx="0">
                  <c:v>975</c:v>
                </c:pt>
                <c:pt idx="1">
                  <c:v>43773</c:v>
                </c:pt>
                <c:pt idx="2">
                  <c:v>26083</c:v>
                </c:pt>
                <c:pt idx="3">
                  <c:v>28182</c:v>
                </c:pt>
                <c:pt idx="4">
                  <c:v>38194</c:v>
                </c:pt>
                <c:pt idx="5">
                  <c:v>401</c:v>
                </c:pt>
                <c:pt idx="6">
                  <c:v>21038</c:v>
                </c:pt>
              </c:numCache>
            </c:numRef>
          </c:val>
        </c:ser>
        <c:ser>
          <c:idx val="0"/>
          <c:order val="2"/>
          <c:tx>
            <c:strRef>
              <c:f>'[Mar_2015_Website_Reports.xlsx]Web Visits'!$E$1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Visits'!$E$2:$E$8</c:f>
              <c:numCache>
                <c:formatCode>#,##0</c:formatCode>
                <c:ptCount val="7"/>
                <c:pt idx="0">
                  <c:v>798</c:v>
                </c:pt>
                <c:pt idx="1">
                  <c:v>58119</c:v>
                </c:pt>
                <c:pt idx="2">
                  <c:v>20156</c:v>
                </c:pt>
                <c:pt idx="3">
                  <c:v>22222</c:v>
                </c:pt>
                <c:pt idx="4" formatCode="General">
                  <c:v>33660</c:v>
                </c:pt>
                <c:pt idx="5">
                  <c:v>283</c:v>
                </c:pt>
                <c:pt idx="6">
                  <c:v>12071</c:v>
                </c:pt>
              </c:numCache>
            </c:numRef>
          </c:val>
        </c:ser>
        <c:ser>
          <c:idx val="3"/>
          <c:order val="3"/>
          <c:tx>
            <c:strRef>
              <c:f>'[Mar_2015_Website_Reports.xlsx]Web Visits'!$F$1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Visits'!$F$2:$F$8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 formatCode="General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ser>
          <c:idx val="4"/>
          <c:order val="4"/>
          <c:tx>
            <c:strRef>
              <c:f>'[Mar_2015_Website_Reports.xlsx]Web Visits'!$G$1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Visits'!$G$2:$G$8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 formatCode="General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'[Mar_2015_Website_Reports.xlsx]Web Visits'!$H$1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'[Mar_2015_Website_Reports.xlsx]Web Visits'!$H$2:$H$8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222784"/>
        <c:axId val="27224320"/>
      </c:barChart>
      <c:catAx>
        <c:axId val="2722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224320"/>
        <c:crosses val="autoZero"/>
        <c:auto val="1"/>
        <c:lblAlgn val="ctr"/>
        <c:lblOffset val="100"/>
        <c:noMultiLvlLbl val="0"/>
      </c:catAx>
      <c:valAx>
        <c:axId val="272243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222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24168214167143107"/>
          <c:y val="1.898461647746580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'[Mar_2015_Website_Reports.xlsx]Web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Visits'!$C$13:$H$13</c:f>
              <c:numCache>
                <c:formatCode>#,##0</c:formatCode>
                <c:ptCount val="6"/>
                <c:pt idx="0">
                  <c:v>1038</c:v>
                </c:pt>
                <c:pt idx="1">
                  <c:v>1446</c:v>
                </c:pt>
                <c:pt idx="2">
                  <c:v>972</c:v>
                </c:pt>
                <c:pt idx="3" formatCode="General">
                  <c:v>1278</c:v>
                </c:pt>
                <c:pt idx="4" formatCode="General">
                  <c:v>1095</c:v>
                </c:pt>
                <c:pt idx="5" formatCode="General">
                  <c:v>1195</c:v>
                </c:pt>
              </c:numCache>
            </c:numRef>
          </c:val>
        </c:ser>
        <c:ser>
          <c:idx val="1"/>
          <c:order val="1"/>
          <c:tx>
            <c:strRef>
              <c:f>'[Mar_2015_Website_Reports.xlsx]Web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Visits'!$C$14:$H$14</c:f>
              <c:numCache>
                <c:formatCode>#,##0</c:formatCode>
                <c:ptCount val="6"/>
                <c:pt idx="0">
                  <c:v>2187</c:v>
                </c:pt>
                <c:pt idx="1">
                  <c:v>3035</c:v>
                </c:pt>
                <c:pt idx="2">
                  <c:v>1936</c:v>
                </c:pt>
                <c:pt idx="3" formatCode="General">
                  <c:v>2545</c:v>
                </c:pt>
                <c:pt idx="4" formatCode="General">
                  <c:v>2045</c:v>
                </c:pt>
                <c:pt idx="5" formatCode="General">
                  <c:v>2403</c:v>
                </c:pt>
              </c:numCache>
            </c:numRef>
          </c:val>
        </c:ser>
        <c:ser>
          <c:idx val="3"/>
          <c:order val="2"/>
          <c:tx>
            <c:strRef>
              <c:f>'[Mar_2015_Website_Reports.xlsx]Web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Visits'!$C$15:$H$15</c:f>
              <c:numCache>
                <c:formatCode>#,##0</c:formatCode>
                <c:ptCount val="6"/>
                <c:pt idx="0">
                  <c:v>1886</c:v>
                </c:pt>
                <c:pt idx="1">
                  <c:v>1871</c:v>
                </c:pt>
                <c:pt idx="2">
                  <c:v>1475</c:v>
                </c:pt>
                <c:pt idx="3" formatCode="General">
                  <c:v>1735</c:v>
                </c:pt>
                <c:pt idx="4" formatCode="General">
                  <c:v>1518</c:v>
                </c:pt>
                <c:pt idx="5" formatCode="General">
                  <c:v>1671</c:v>
                </c:pt>
              </c:numCache>
            </c:numRef>
          </c:val>
        </c:ser>
        <c:ser>
          <c:idx val="4"/>
          <c:order val="3"/>
          <c:tx>
            <c:strRef>
              <c:f>'[Mar_2015_Website_Reports.xlsx]Web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Visits'!$C$16:$H$16</c:f>
              <c:numCache>
                <c:formatCode>#,##0</c:formatCode>
                <c:ptCount val="6"/>
                <c:pt idx="0">
                  <c:v>884</c:v>
                </c:pt>
                <c:pt idx="1">
                  <c:v>843</c:v>
                </c:pt>
                <c:pt idx="2">
                  <c:v>626</c:v>
                </c:pt>
                <c:pt idx="3">
                  <c:v>740</c:v>
                </c:pt>
                <c:pt idx="4">
                  <c:v>780</c:v>
                </c:pt>
                <c:pt idx="5">
                  <c:v>807</c:v>
                </c:pt>
              </c:numCache>
            </c:numRef>
          </c:val>
        </c:ser>
        <c:ser>
          <c:idx val="6"/>
          <c:order val="4"/>
          <c:tx>
            <c:strRef>
              <c:f>'[Mar_2015_Website_Reports.xlsx]Web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Visits'!$C$17:$H$17</c:f>
              <c:numCache>
                <c:formatCode>#,##0</c:formatCode>
                <c:ptCount val="6"/>
                <c:pt idx="0">
                  <c:v>898</c:v>
                </c:pt>
                <c:pt idx="1">
                  <c:v>1123</c:v>
                </c:pt>
                <c:pt idx="2">
                  <c:v>915</c:v>
                </c:pt>
                <c:pt idx="3" formatCode="General">
                  <c:v>977</c:v>
                </c:pt>
                <c:pt idx="4" formatCode="General">
                  <c:v>744</c:v>
                </c:pt>
                <c:pt idx="5" formatCode="General">
                  <c:v>714</c:v>
                </c:pt>
              </c:numCache>
            </c:numRef>
          </c:val>
        </c:ser>
        <c:ser>
          <c:idx val="5"/>
          <c:order val="5"/>
          <c:tx>
            <c:strRef>
              <c:f>'[Mar_2015_Website_Reports.xlsx]Web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Visits'!$C$18:$H$18</c:f>
              <c:numCache>
                <c:formatCode>#,##0</c:formatCode>
                <c:ptCount val="6"/>
                <c:pt idx="0">
                  <c:v>1123</c:v>
                </c:pt>
                <c:pt idx="1">
                  <c:v>1677</c:v>
                </c:pt>
                <c:pt idx="2">
                  <c:v>819</c:v>
                </c:pt>
                <c:pt idx="3" formatCode="General">
                  <c:v>1090</c:v>
                </c:pt>
                <c:pt idx="4" formatCode="General">
                  <c:v>730</c:v>
                </c:pt>
                <c:pt idx="5" formatCode="General">
                  <c:v>760</c:v>
                </c:pt>
              </c:numCache>
            </c:numRef>
          </c:val>
        </c:ser>
        <c:ser>
          <c:idx val="2"/>
          <c:order val="6"/>
          <c:tx>
            <c:strRef>
              <c:f>'[Mar_2015_Website_Reports.xlsx]Web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'[Mar_2015_Website_Reports.xlsx]Web Visits'!$C$12:$H$12</c:f>
              <c:strCache>
                <c:ptCount val="6"/>
                <c:pt idx="0">
                  <c:v>Oct-14</c:v>
                </c:pt>
                <c:pt idx="1">
                  <c:v>Nov-14</c:v>
                </c:pt>
                <c:pt idx="2">
                  <c:v>Dec-14</c:v>
                </c:pt>
                <c:pt idx="3">
                  <c:v>Jan-15</c:v>
                </c:pt>
                <c:pt idx="4">
                  <c:v>Feb-15</c:v>
                </c:pt>
                <c:pt idx="5">
                  <c:v>Mar-15</c:v>
                </c:pt>
              </c:strCache>
            </c:strRef>
          </c:cat>
          <c:val>
            <c:numRef>
              <c:f>'[Mar_2015_Website_Reports.xlsx]Web Visits'!$C$19:$H$19</c:f>
              <c:numCache>
                <c:formatCode>#,##0</c:formatCode>
                <c:ptCount val="6"/>
                <c:pt idx="0">
                  <c:v>22</c:v>
                </c:pt>
                <c:pt idx="1">
                  <c:v>220</c:v>
                </c:pt>
                <c:pt idx="2">
                  <c:v>152</c:v>
                </c:pt>
                <c:pt idx="3">
                  <c:v>135</c:v>
                </c:pt>
                <c:pt idx="4">
                  <c:v>169</c:v>
                </c:pt>
                <c:pt idx="5">
                  <c:v>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19680"/>
        <c:axId val="27325568"/>
      </c:barChart>
      <c:dateAx>
        <c:axId val="27319680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3255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73255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319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sz="1100" b="1" i="0" baseline="0" dirty="0" smtClean="0">
              <a:effectLst/>
              <a:latin typeface="+mn-lt"/>
              <a:ea typeface="+mn-ea"/>
              <a:cs typeface="+mn-cs"/>
            </a:rPr>
            <a:t>March </a:t>
          </a:r>
          <a:r>
            <a:rPr lang="en-US" sz="1100" b="1" i="0" baseline="0" dirty="0">
              <a:effectLst/>
              <a:latin typeface="+mn-lt"/>
              <a:ea typeface="+mn-ea"/>
              <a:cs typeface="+mn-cs"/>
            </a:rPr>
            <a:t>2015</a:t>
          </a:r>
          <a:endParaRPr lang="en-US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March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March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March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5084233"/>
              </p:ext>
            </p:extLst>
          </p:nvPr>
        </p:nvGraphicFramePr>
        <p:xfrm>
          <a:off x="2325494" y="1981200"/>
          <a:ext cx="6855212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24193"/>
              </p:ext>
            </p:extLst>
          </p:nvPr>
        </p:nvGraphicFramePr>
        <p:xfrm>
          <a:off x="2403022" y="1752600"/>
          <a:ext cx="6740978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998267"/>
              </p:ext>
            </p:extLst>
          </p:nvPr>
        </p:nvGraphicFramePr>
        <p:xfrm>
          <a:off x="2381148" y="1524000"/>
          <a:ext cx="6735535" cy="486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898887"/>
              </p:ext>
            </p:extLst>
          </p:nvPr>
        </p:nvGraphicFramePr>
        <p:xfrm>
          <a:off x="2590800" y="1752600"/>
          <a:ext cx="6553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248860"/>
              </p:ext>
            </p:extLst>
          </p:nvPr>
        </p:nvGraphicFramePr>
        <p:xfrm>
          <a:off x="2286000" y="1449596"/>
          <a:ext cx="7025216" cy="5027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771910"/>
              </p:ext>
            </p:extLst>
          </p:nvPr>
        </p:nvGraphicFramePr>
        <p:xfrm>
          <a:off x="1905000" y="19050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695684"/>
              </p:ext>
            </p:extLst>
          </p:nvPr>
        </p:nvGraphicFramePr>
        <p:xfrm>
          <a:off x="2411015" y="1524000"/>
          <a:ext cx="6684169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342931"/>
              </p:ext>
            </p:extLst>
          </p:nvPr>
        </p:nvGraphicFramePr>
        <p:xfrm>
          <a:off x="2286000" y="762000"/>
          <a:ext cx="7010399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38921"/>
              </p:ext>
            </p:extLst>
          </p:nvPr>
        </p:nvGraphicFramePr>
        <p:xfrm>
          <a:off x="2286000" y="1371600"/>
          <a:ext cx="6637394" cy="5174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955012"/>
              </p:ext>
            </p:extLst>
          </p:nvPr>
        </p:nvGraphicFramePr>
        <p:xfrm>
          <a:off x="2667000" y="20574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192615"/>
              </p:ext>
            </p:extLst>
          </p:nvPr>
        </p:nvGraphicFramePr>
        <p:xfrm>
          <a:off x="2595832" y="1447800"/>
          <a:ext cx="6515100" cy="492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264439"/>
              </p:ext>
            </p:extLst>
          </p:nvPr>
        </p:nvGraphicFramePr>
        <p:xfrm>
          <a:off x="2743200" y="1524000"/>
          <a:ext cx="6043271" cy="4469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975668"/>
              </p:ext>
            </p:extLst>
          </p:nvPr>
        </p:nvGraphicFramePr>
        <p:xfrm>
          <a:off x="3200400" y="19050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206573"/>
              </p:ext>
            </p:extLst>
          </p:nvPr>
        </p:nvGraphicFramePr>
        <p:xfrm>
          <a:off x="2590800" y="2057400"/>
          <a:ext cx="6441622" cy="383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1990918"/>
              </p:ext>
            </p:extLst>
          </p:nvPr>
        </p:nvGraphicFramePr>
        <p:xfrm>
          <a:off x="2667000" y="1600200"/>
          <a:ext cx="6349603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6786294"/>
              </p:ext>
            </p:extLst>
          </p:nvPr>
        </p:nvGraphicFramePr>
        <p:xfrm>
          <a:off x="2590800" y="1676400"/>
          <a:ext cx="6477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778778"/>
              </p:ext>
            </p:extLst>
          </p:nvPr>
        </p:nvGraphicFramePr>
        <p:xfrm>
          <a:off x="2743200" y="1905000"/>
          <a:ext cx="6248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2003954"/>
              </p:ext>
            </p:extLst>
          </p:nvPr>
        </p:nvGraphicFramePr>
        <p:xfrm>
          <a:off x="2743200" y="1752600"/>
          <a:ext cx="6221186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893790"/>
              </p:ext>
            </p:extLst>
          </p:nvPr>
        </p:nvGraphicFramePr>
        <p:xfrm>
          <a:off x="2590800" y="1905000"/>
          <a:ext cx="6417129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178752"/>
              </p:ext>
            </p:extLst>
          </p:nvPr>
        </p:nvGraphicFramePr>
        <p:xfrm>
          <a:off x="2743200" y="1676400"/>
          <a:ext cx="6248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553123"/>
              </p:ext>
            </p:extLst>
          </p:nvPr>
        </p:nvGraphicFramePr>
        <p:xfrm>
          <a:off x="3271838" y="2057400"/>
          <a:ext cx="5191124" cy="377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March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845156"/>
              </p:ext>
            </p:extLst>
          </p:nvPr>
        </p:nvGraphicFramePr>
        <p:xfrm>
          <a:off x="2667000" y="2057400"/>
          <a:ext cx="6278222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6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>
                <a:latin typeface="Impact" pitchFamily="34" charset="0"/>
              </a:rPr>
              <a:t>March 2015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741238"/>
              </p:ext>
            </p:extLst>
          </p:nvPr>
        </p:nvGraphicFramePr>
        <p:xfrm>
          <a:off x="2743200" y="1828800"/>
          <a:ext cx="6248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201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March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586342"/>
              </p:ext>
            </p:extLst>
          </p:nvPr>
        </p:nvGraphicFramePr>
        <p:xfrm>
          <a:off x="2667000" y="2057400"/>
          <a:ext cx="6243977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95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March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185632"/>
              </p:ext>
            </p:extLst>
          </p:nvPr>
        </p:nvGraphicFramePr>
        <p:xfrm>
          <a:off x="2743200" y="1600200"/>
          <a:ext cx="6248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044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dirty="0">
                <a:latin typeface="Impact" pitchFamily="34" charset="0"/>
              </a:rPr>
              <a:t>AUXILIARYSERVICES</a:t>
            </a:r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Customer Satisfaction Report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March 2015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5870575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1491973"/>
              </p:ext>
            </p:extLst>
          </p:nvPr>
        </p:nvGraphicFramePr>
        <p:xfrm>
          <a:off x="1295400" y="1905000"/>
          <a:ext cx="7848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247999"/>
              </p:ext>
            </p:extLst>
          </p:nvPr>
        </p:nvGraphicFramePr>
        <p:xfrm>
          <a:off x="2819400" y="18288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213864"/>
              </p:ext>
            </p:extLst>
          </p:nvPr>
        </p:nvGraphicFramePr>
        <p:xfrm>
          <a:off x="3031671" y="22098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626841"/>
              </p:ext>
            </p:extLst>
          </p:nvPr>
        </p:nvGraphicFramePr>
        <p:xfrm>
          <a:off x="2740325" y="20574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642204"/>
              </p:ext>
            </p:extLst>
          </p:nvPr>
        </p:nvGraphicFramePr>
        <p:xfrm>
          <a:off x="2743200" y="1752600"/>
          <a:ext cx="6242276" cy="419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342417"/>
              </p:ext>
            </p:extLst>
          </p:nvPr>
        </p:nvGraphicFramePr>
        <p:xfrm>
          <a:off x="2708694" y="19050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60469</TotalTime>
  <Words>562</Words>
  <Application>Microsoft Office PowerPoint</Application>
  <PresentationFormat>On-screen Show (4:3)</PresentationFormat>
  <Paragraphs>177</Paragraphs>
  <Slides>35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March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 March 2015 </vt:lpstr>
      <vt:lpstr>PowerPoint Presentation</vt:lpstr>
      <vt:lpstr>USCAUXILIARYSERVICESIT Website Reports    March 2015  </vt:lpstr>
      <vt:lpstr>USCAUXILIARYSERVICESIT Website Reports March 2015  </vt:lpstr>
      <vt:lpstr>USCAUXILIARYSERVICESIT Website Reports March 2015  </vt:lpstr>
      <vt:lpstr>USCAUXILIARYSERVICESIT Website Reports March 2015  </vt:lpstr>
      <vt:lpstr>USCAUXILIARYSERVICESIT Website Reports March 2015  </vt:lpstr>
      <vt:lpstr>USCAUXILIARYSERVICESIT Website Reports March 2015  </vt:lpstr>
      <vt:lpstr>USCAUXILIARYSERVICESIT Email Campaign Reports March 2015  </vt:lpstr>
      <vt:lpstr>USCAUXILIARYSERVICESIT Email Campaign Reports March 2015  </vt:lpstr>
      <vt:lpstr>USCAUXILIARYSERVICESIT Email Campaign Reports March 2015  </vt:lpstr>
      <vt:lpstr>USCAUXILIARYSERVICESIT Email Campaign Reports March 2015  </vt:lpstr>
      <vt:lpstr>USCAUXILIARYSERVICESIT Email Campaign Reports March 2015  </vt:lpstr>
      <vt:lpstr>USCAUXILIARYSERVICESIT Email Campaign Reports March 2015  </vt:lpstr>
      <vt:lpstr>USCAUXILIARYSERVICESIT Email Campaign Reports March 2015  </vt:lpstr>
      <vt:lpstr>USCAUXILIARYSERVICESIT Email Campaign Reports March 2015 </vt:lpstr>
      <vt:lpstr>USCAUXILIARYSERVICESIT Email Campaign Reports March 2015</vt:lpstr>
      <vt:lpstr>USCAUXILIARYSERVICESIT Email Campaign Reports March 2015 </vt:lpstr>
      <vt:lpstr>USCAUXILIARYSERVICESIT Email Campaign Reports March 2015 </vt:lpstr>
      <vt:lpstr>USCAUXILIARYSERVICESIT Customer Satisfaction Report March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Ramitha Somasekhara</cp:lastModifiedBy>
  <cp:revision>1119</cp:revision>
  <dcterms:created xsi:type="dcterms:W3CDTF">2005-12-19T17:55:46Z</dcterms:created>
  <dcterms:modified xsi:type="dcterms:W3CDTF">2015-04-09T19:20:57Z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