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notesSlides/notesSlide9.xml" ContentType="application/vnd.openxmlformats-officedocument.presentationml.notesSlide+xml"/>
  <Override PartName="/ppt/charts/chart7.xml" ContentType="application/vnd.openxmlformats-officedocument.drawingml.chart+xml"/>
  <Override PartName="/ppt/notesSlides/notesSlide10.xml" ContentType="application/vnd.openxmlformats-officedocument.presentationml.notesSlide+xml"/>
  <Override PartName="/ppt/charts/chart8.xml" ContentType="application/vnd.openxmlformats-officedocument.drawingml.chart+xml"/>
  <Override PartName="/ppt/notesSlides/notesSlide11.xml" ContentType="application/vnd.openxmlformats-officedocument.presentationml.notesSlide+xml"/>
  <Override PartName="/ppt/charts/chart9.xml" ContentType="application/vnd.openxmlformats-officedocument.drawingml.chart+xml"/>
  <Override PartName="/ppt/notesSlides/notesSlide12.xml" ContentType="application/vnd.openxmlformats-officedocument.presentationml.notesSlide+xml"/>
  <Override PartName="/ppt/charts/chart10.xml" ContentType="application/vnd.openxmlformats-officedocument.drawingml.chart+xml"/>
  <Override PartName="/ppt/notesSlides/notesSlide13.xml" ContentType="application/vnd.openxmlformats-officedocument.presentationml.notesSlide+xml"/>
  <Override PartName="/ppt/charts/chart11.xml" ContentType="application/vnd.openxmlformats-officedocument.drawingml.chart+xml"/>
  <Override PartName="/ppt/notesSlides/notesSlide14.xml" ContentType="application/vnd.openxmlformats-officedocument.presentationml.notesSlide+xml"/>
  <Override PartName="/ppt/charts/chart12.xml" ContentType="application/vnd.openxmlformats-officedocument.drawingml.chart+xml"/>
  <Override PartName="/ppt/drawings/drawing1.xml" ContentType="application/vnd.openxmlformats-officedocument.drawingml.chartshapes+xml"/>
  <Override PartName="/ppt/charts/chart13.xml" ContentType="application/vnd.openxmlformats-officedocument.drawingml.chart+xml"/>
  <Override PartName="/ppt/drawings/drawing2.xml" ContentType="application/vnd.openxmlformats-officedocument.drawingml.chartshapes+xml"/>
  <Override PartName="/ppt/notesSlides/notesSlide15.xml" ContentType="application/vnd.openxmlformats-officedocument.presentationml.notesSlide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drawings/drawing3.xml" ContentType="application/vnd.openxmlformats-officedocument.drawingml.chartshapes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drawings/drawing4.xml" ContentType="application/vnd.openxmlformats-officedocument.drawingml.chartshapes+xml"/>
  <Override PartName="/ppt/notesSlides/notesSlide16.xml" ContentType="application/vnd.openxmlformats-officedocument.presentationml.notesSlide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drawings/drawing5.xml" ContentType="application/vnd.openxmlformats-officedocument.drawingml.chartshapes+xml"/>
  <Override PartName="/ppt/charts/chart24.xml" ContentType="application/vnd.openxmlformats-officedocument.drawingml.chart+xml"/>
  <Override PartName="/ppt/drawings/drawing6.xml" ContentType="application/vnd.openxmlformats-officedocument.drawingml.chartshapes+xml"/>
  <Override PartName="/ppt/charts/chart25.xml" ContentType="application/vnd.openxmlformats-officedocument.drawingml.chart+xml"/>
  <Override PartName="/ppt/drawings/drawing7.xml" ContentType="application/vnd.openxmlformats-officedocument.drawingml.chartshapes+xml"/>
  <Override PartName="/ppt/charts/chart26.xml" ContentType="application/vnd.openxmlformats-officedocument.drawingml.chart+xml"/>
  <Override PartName="/ppt/drawings/drawing8.xml" ContentType="application/vnd.openxmlformats-officedocument.drawingml.chartshapes+xml"/>
  <Override PartName="/ppt/charts/chart27.xml" ContentType="application/vnd.openxmlformats-officedocument.drawingml.chart+xml"/>
  <Override PartName="/ppt/drawings/drawing9.xml" ContentType="application/vnd.openxmlformats-officedocument.drawingml.chartshapes+xml"/>
  <Override PartName="/ppt/charts/chart28.xml" ContentType="application/vnd.openxmlformats-officedocument.drawingml.chart+xml"/>
  <Override PartName="/ppt/drawings/drawing10.xml" ContentType="application/vnd.openxmlformats-officedocument.drawingml.chartshapes+xml"/>
  <Override PartName="/ppt/charts/chart29.xml" ContentType="application/vnd.openxmlformats-officedocument.drawingml.chart+xml"/>
  <Override PartName="/ppt/drawings/drawing11.xml" ContentType="application/vnd.openxmlformats-officedocument.drawingml.chartshapes+xml"/>
  <Override PartName="/ppt/charts/chart30.xml" ContentType="application/vnd.openxmlformats-officedocument.drawingml.chart+xml"/>
  <Override PartName="/ppt/drawings/drawing12.xml" ContentType="application/vnd.openxmlformats-officedocument.drawingml.chartshapes+xml"/>
  <Override PartName="/ppt/charts/chart3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351" r:id="rId2"/>
    <p:sldId id="281" r:id="rId3"/>
    <p:sldId id="275" r:id="rId4"/>
    <p:sldId id="295" r:id="rId5"/>
    <p:sldId id="330" r:id="rId6"/>
    <p:sldId id="324" r:id="rId7"/>
    <p:sldId id="325" r:id="rId8"/>
    <p:sldId id="378" r:id="rId9"/>
    <p:sldId id="381" r:id="rId10"/>
    <p:sldId id="284" r:id="rId11"/>
    <p:sldId id="286" r:id="rId12"/>
    <p:sldId id="314" r:id="rId13"/>
    <p:sldId id="304" r:id="rId14"/>
    <p:sldId id="371" r:id="rId15"/>
    <p:sldId id="407" r:id="rId16"/>
    <p:sldId id="288" r:id="rId17"/>
    <p:sldId id="344" r:id="rId18"/>
    <p:sldId id="343" r:id="rId19"/>
    <p:sldId id="359" r:id="rId20"/>
    <p:sldId id="373" r:id="rId21"/>
    <p:sldId id="372" r:id="rId22"/>
    <p:sldId id="336" r:id="rId23"/>
    <p:sldId id="311" r:id="rId24"/>
    <p:sldId id="312" r:id="rId25"/>
    <p:sldId id="319" r:id="rId26"/>
    <p:sldId id="382" r:id="rId27"/>
    <p:sldId id="383" r:id="rId28"/>
    <p:sldId id="404" r:id="rId29"/>
    <p:sldId id="384" r:id="rId30"/>
    <p:sldId id="396" r:id="rId31"/>
    <p:sldId id="405" r:id="rId32"/>
    <p:sldId id="400" r:id="rId33"/>
    <p:sldId id="401" r:id="rId34"/>
    <p:sldId id="397" r:id="rId35"/>
  </p:sldIdLst>
  <p:sldSz cx="9144000" cy="6858000" type="screen4x3"/>
  <p:notesSz cx="7315200" cy="9601200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1pPr>
    <a:lvl2pPr marL="4572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2pPr>
    <a:lvl3pPr marL="9144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3pPr>
    <a:lvl4pPr marL="13716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4pPr>
    <a:lvl5pPr marL="18288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1132"/>
    <a:srgbClr val="003399"/>
    <a:srgbClr val="AA0015"/>
    <a:srgbClr val="FFCC66"/>
    <a:srgbClr val="9C01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617" autoAdjust="0"/>
    <p:restoredTop sz="94660"/>
  </p:normalViewPr>
  <p:slideViewPr>
    <p:cSldViewPr>
      <p:cViewPr>
        <p:scale>
          <a:sx n="110" d="100"/>
          <a:sy n="110" d="100"/>
        </p:scale>
        <p:origin x="-15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193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80" d="100"/>
          <a:sy n="80" d="100"/>
        </p:scale>
        <p:origin x="-1944" y="-72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January%202015%20Monthly%20OPS%20Report\January%202015%20Monthly%20OPS%20Report\Jan_2015_Service_Desk_Report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January%202015%20Monthly%20OPS%20Report\January%202015%20Monthly%20OPS%20Report\Jan_2015_Website_Reports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January%202015%20Monthly%20OPS%20Report\January%202015%20Monthly%20OPS%20Report\Jan_2015_Website_Reports.xlsx" TargetMode="Externa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shwetach\Documents\OPS%20Reports\January%202015%20Monthly%20OPS%20Report\January%202015%20Monthly%20OPS%20Report\Jan_2015_Website_Reports.xlsx" TargetMode="Externa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shwetach\Documents\OPS%20Reports\January%202015%20Monthly%20OPS%20Report\January%202015%20Monthly%20OPS%20Report\Jan_2015_Website_Reports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January%202015%20Monthly%20OPS%20Report\January%202015%20Monthly%20OPS%20Report\Jan_2015_Website_Reports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January%202015%20Monthly%20OPS%20Report\January%202015%20Monthly%20OPS%20Report\Jan_2015_Website_Reports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January%202015%20Monthly%20OPS%20Report\January%202015%20Monthly%20OPS%20Report\Jan_2015_Website_Reports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January%202015%20Monthly%20OPS%20Report\January%202015%20Monthly%20OPS%20Report\Jan_2015_Website_Reports.xlsx" TargetMode="Externa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Users\shwetach\Documents\OPS%20Reports\January%202015%20Monthly%20OPS%20Report\January%202015%20Monthly%20OPS%20Report\Jan_2015_Website_Reports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January%202015%20Monthly%20OPS%20Report\January%202015%20Monthly%20OPS%20Report\Jan_2015_Website_Report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January%202015%20Monthly%20OPS%20Report\January%202015%20Monthly%20OPS%20Report\Jan_2015_Service_Desk_Report.xlsx" TargetMode="Externa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C:\Users\rsomas\Desktop\Monthly%20reports\January%202015%20Monthly%20OPS%20Report\Jan_2015_TSP%20stats.xlsx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January%202015%20Monthly%20OPS%20Report\January%202015%20Monthly%20OPS%20Report\Jan_2015%20Exact%20Target.xlsx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January%202015%20Monthly%20OPS%20Report\January%202015%20Monthly%20OPS%20Report\Jan_2015%20Exact%20Target.xlsx" TargetMode="External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C:\Users\shwetach\Documents\OPS%20Reports\January%202015%20Monthly%20OPS%20Report\January%202015%20Monthly%20OPS%20Report\Jan_2015%20Exact%20Target.xlsx" TargetMode="External"/></Relationships>
</file>

<file path=ppt/charts/_rels/chart2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C:\Users\shwetach\Documents\OPS%20Reports\January%202015%20Monthly%20OPS%20Report\January%202015%20Monthly%20OPS%20Report\Jan_2015%20Exact%20Target.xlsx" TargetMode="External"/></Relationships>
</file>

<file path=ppt/charts/_rels/chart2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oleObject" Target="file:///C:\Users\shwetach\Documents\OPS%20Reports\January%202015%20Monthly%20OPS%20Report\January%202015%20Monthly%20OPS%20Report\Jan_2015%20Exact%20Target.xlsx" TargetMode="External"/></Relationships>
</file>

<file path=ppt/charts/_rels/chart2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oleObject" Target="file:///C:\Users\shwetach\Documents\OPS%20Reports\January%202015%20Monthly%20OPS%20Report\January%202015%20Monthly%20OPS%20Report\Jan_2015%20Exact%20Target.xlsx" TargetMode="External"/></Relationships>
</file>

<file path=ppt/charts/_rels/chart2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9.xml"/><Relationship Id="rId1" Type="http://schemas.openxmlformats.org/officeDocument/2006/relationships/oleObject" Target="file:///C:\Users\shwetach\Documents\OPS%20Reports\January%202015%20Monthly%20OPS%20Report\January%202015%20Monthly%20OPS%20Report\Jan_2015%20Exact%20Target.xlsx" TargetMode="External"/></Relationships>
</file>

<file path=ppt/charts/_rels/chart2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0.xml"/><Relationship Id="rId1" Type="http://schemas.openxmlformats.org/officeDocument/2006/relationships/oleObject" Target="file:///C:\Users\shwetach\Documents\OPS%20Reports\January%202015%20Monthly%20OPS%20Report\January%202015%20Monthly%20OPS%20Report\Jan_2015%20Exact%20Target.xlsx" TargetMode="External"/></Relationships>
</file>

<file path=ppt/charts/_rels/chart2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1.xml"/><Relationship Id="rId1" Type="http://schemas.openxmlformats.org/officeDocument/2006/relationships/oleObject" Target="file:///C:\Users\shwetach\Documents\OPS%20Reports\January%202015%20Monthly%20OPS%20Report\January%202015%20Monthly%20OPS%20Report\Jan_2015%20Exact%20Target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January%202015%20Monthly%20OPS%20Report\January%202015%20Monthly%20OPS%20Report\Jan_2015_Service_Desk_Report.xlsx" TargetMode="External"/></Relationships>
</file>

<file path=ppt/charts/_rels/chart3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2.xml"/><Relationship Id="rId1" Type="http://schemas.openxmlformats.org/officeDocument/2006/relationships/oleObject" Target="file:///C:\Users\shwetach\Documents\OPS%20Reports\January%202015%20Monthly%20OPS%20Report\January%202015%20Monthly%20OPS%20Report\Jan_2015%20Exact%20Target.xlsx" TargetMode="External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somas\Desktop\Monthly%20reports\January%202015%20Monthly%20OPS%20Report\Jan_2015%20Customer%20Satisfaction%20Report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January%202015%20Monthly%20OPS%20Report\January%202015%20Monthly%20OPS%20Report\Jan_2015_Aging_Report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January%202015%20Monthly%20OPS%20Report\January%202015%20Monthly%20OPS%20Report\Jan_2015%20Web%20Req%20Unit%20And%20Status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January%202015%20Monthly%20OPS%20Report\January%202015%20Monthly%20OPS%20Report\Jan_2015%20Web%20Req%20Unit%20And%20Statu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January%202015%20Monthly%20OPS%20Report\January%202015%20Monthly%20OPS%20Report\Jan_2015%20Closed%20Web%20Tickets.xls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January%202015%20Monthly%20OPS%20Report\January%202015%20Monthly%20OPS%20Report\Jan_2015_Website_Reports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January%202015%20Monthly%20OPS%20Report\January%202015%20Monthly%20OPS%20Report\Jan_2015_Website_Repor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Total New Requests</a:t>
            </a:r>
          </a:p>
        </c:rich>
      </c:tx>
      <c:layout>
        <c:manualLayout>
          <c:xMode val="edge"/>
          <c:yMode val="edge"/>
          <c:x val="0.34749544327792359"/>
          <c:y val="5.6298222156192734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357425919960789"/>
          <c:y val="0.18285714285714302"/>
          <c:w val="0.81178782581896258"/>
          <c:h val="0.70000000000000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333399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'[Jan_2015_Service_Desk_Report.xlsx]Issue Counts'!$B$25:$G$25</c:f>
              <c:numCache>
                <c:formatCode>d\-mmm</c:formatCode>
                <c:ptCount val="6"/>
                <c:pt idx="0">
                  <c:v>41865</c:v>
                </c:pt>
                <c:pt idx="1">
                  <c:v>41896</c:v>
                </c:pt>
                <c:pt idx="2">
                  <c:v>41926</c:v>
                </c:pt>
                <c:pt idx="3">
                  <c:v>41957</c:v>
                </c:pt>
                <c:pt idx="4">
                  <c:v>41987</c:v>
                </c:pt>
                <c:pt idx="5">
                  <c:v>42019</c:v>
                </c:pt>
              </c:numCache>
            </c:numRef>
          </c:cat>
          <c:val>
            <c:numRef>
              <c:f>'[Jan_2015_Service_Desk_Report.xlsx]Issue Counts'!$B$26:$G$26</c:f>
              <c:numCache>
                <c:formatCode>0</c:formatCode>
                <c:ptCount val="6"/>
                <c:pt idx="0">
                  <c:v>1264</c:v>
                </c:pt>
                <c:pt idx="1">
                  <c:v>1253</c:v>
                </c:pt>
                <c:pt idx="2">
                  <c:v>1018</c:v>
                </c:pt>
                <c:pt idx="3">
                  <c:v>891</c:v>
                </c:pt>
                <c:pt idx="4">
                  <c:v>885</c:v>
                </c:pt>
                <c:pt idx="5">
                  <c:v>1343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1216000"/>
        <c:axId val="31217536"/>
      </c:barChart>
      <c:dateAx>
        <c:axId val="31216000"/>
        <c:scaling>
          <c:orientation val="minMax"/>
        </c:scaling>
        <c:delete val="0"/>
        <c:axPos val="b"/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1217536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31217536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5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Number of Requests</a:t>
                </a:r>
              </a:p>
            </c:rich>
          </c:tx>
          <c:layout>
            <c:manualLayout>
              <c:xMode val="edge"/>
              <c:yMode val="edge"/>
              <c:x val="3.0418250950570342E-2"/>
              <c:y val="0.36285714285714288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1216000"/>
        <c:crosses val="autoZero"/>
        <c:crossBetween val="between"/>
      </c:valAx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5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Other Sites</a:t>
            </a:r>
          </a:p>
        </c:rich>
      </c:tx>
      <c:layout>
        <c:manualLayout>
          <c:xMode val="edge"/>
          <c:yMode val="edge"/>
          <c:x val="0.24924169107954586"/>
          <c:y val="1.214378234926736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595718494694886"/>
          <c:y val="0.18082191780821918"/>
          <c:w val="0.83542112329243368"/>
          <c:h val="0.5424657534246575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'Web Visits'!$C$23</c:f>
              <c:strCache>
                <c:ptCount val="1"/>
                <c:pt idx="0">
                  <c:v>Aug-14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'Web Visits'!$B$24:$B$29</c:f>
              <c:strCache>
                <c:ptCount val="6"/>
                <c:pt idx="0">
                  <c:v>CampSark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'Web Visits'!$C$24:$C$29</c:f>
              <c:numCache>
                <c:formatCode>#,##0</c:formatCode>
                <c:ptCount val="6"/>
                <c:pt idx="0">
                  <c:v>612</c:v>
                </c:pt>
                <c:pt idx="1">
                  <c:v>87</c:v>
                </c:pt>
                <c:pt idx="2">
                  <c:v>385</c:v>
                </c:pt>
                <c:pt idx="3">
                  <c:v>127</c:v>
                </c:pt>
                <c:pt idx="4">
                  <c:v>858</c:v>
                </c:pt>
                <c:pt idx="5">
                  <c:v>2358</c:v>
                </c:pt>
              </c:numCache>
            </c:numRef>
          </c:val>
        </c:ser>
        <c:ser>
          <c:idx val="1"/>
          <c:order val="1"/>
          <c:tx>
            <c:strRef>
              <c:f>'Web Visits'!$D$23</c:f>
              <c:strCache>
                <c:ptCount val="1"/>
                <c:pt idx="0">
                  <c:v>Sep-14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'Web Visits'!$B$24:$B$29</c:f>
              <c:strCache>
                <c:ptCount val="6"/>
                <c:pt idx="0">
                  <c:v>CampSark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'Web Visits'!$D$24:$D$29</c:f>
              <c:numCache>
                <c:formatCode>#,##0</c:formatCode>
                <c:ptCount val="6"/>
                <c:pt idx="0">
                  <c:v>560</c:v>
                </c:pt>
                <c:pt idx="1">
                  <c:v>137</c:v>
                </c:pt>
                <c:pt idx="2">
                  <c:v>385</c:v>
                </c:pt>
                <c:pt idx="3">
                  <c:v>107</c:v>
                </c:pt>
                <c:pt idx="4">
                  <c:v>905</c:v>
                </c:pt>
                <c:pt idx="5">
                  <c:v>2056</c:v>
                </c:pt>
              </c:numCache>
            </c:numRef>
          </c:val>
        </c:ser>
        <c:ser>
          <c:idx val="2"/>
          <c:order val="2"/>
          <c:tx>
            <c:strRef>
              <c:f>'Web Visits'!$E$23</c:f>
              <c:strCache>
                <c:ptCount val="1"/>
                <c:pt idx="0">
                  <c:v>Oct-14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'Web Visits'!$B$24:$B$29</c:f>
              <c:strCache>
                <c:ptCount val="6"/>
                <c:pt idx="0">
                  <c:v>CampSark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'Web Visits'!$E$24:$E$29</c:f>
              <c:numCache>
                <c:formatCode>#,##0</c:formatCode>
                <c:ptCount val="6"/>
                <c:pt idx="0">
                  <c:v>799</c:v>
                </c:pt>
                <c:pt idx="1">
                  <c:v>211</c:v>
                </c:pt>
                <c:pt idx="2">
                  <c:v>355</c:v>
                </c:pt>
                <c:pt idx="3">
                  <c:v>117</c:v>
                </c:pt>
                <c:pt idx="4">
                  <c:v>729</c:v>
                </c:pt>
                <c:pt idx="5">
                  <c:v>662</c:v>
                </c:pt>
              </c:numCache>
            </c:numRef>
          </c:val>
        </c:ser>
        <c:ser>
          <c:idx val="3"/>
          <c:order val="3"/>
          <c:tx>
            <c:strRef>
              <c:f>'Web Visits'!$F$23</c:f>
              <c:strCache>
                <c:ptCount val="1"/>
                <c:pt idx="0">
                  <c:v>Nov-14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'Web Visits'!$B$24:$B$29</c:f>
              <c:strCache>
                <c:ptCount val="6"/>
                <c:pt idx="0">
                  <c:v>CampSark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'Web Visits'!$F$24:$F$29</c:f>
              <c:numCache>
                <c:formatCode>#,##0</c:formatCode>
                <c:ptCount val="6"/>
                <c:pt idx="0">
                  <c:v>1066</c:v>
                </c:pt>
                <c:pt idx="1">
                  <c:v>114</c:v>
                </c:pt>
                <c:pt idx="2">
                  <c:v>355</c:v>
                </c:pt>
                <c:pt idx="3">
                  <c:v>114</c:v>
                </c:pt>
                <c:pt idx="4">
                  <c:v>588</c:v>
                </c:pt>
                <c:pt idx="5">
                  <c:v>573</c:v>
                </c:pt>
              </c:numCache>
            </c:numRef>
          </c:val>
        </c:ser>
        <c:ser>
          <c:idx val="4"/>
          <c:order val="4"/>
          <c:tx>
            <c:strRef>
              <c:f>'Web Visits'!$G$23</c:f>
              <c:strCache>
                <c:ptCount val="1"/>
                <c:pt idx="0">
                  <c:v>Dec-14</c:v>
                </c:pt>
              </c:strCache>
            </c:strRef>
          </c:tx>
          <c:invertIfNegative val="0"/>
          <c:cat>
            <c:strRef>
              <c:f>'Web Visits'!$B$24:$B$29</c:f>
              <c:strCache>
                <c:ptCount val="6"/>
                <c:pt idx="0">
                  <c:v>CampSark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'Web Visits'!$G$24:$G$29</c:f>
              <c:numCache>
                <c:formatCode>#,##0</c:formatCode>
                <c:ptCount val="6"/>
                <c:pt idx="0">
                  <c:v>1338</c:v>
                </c:pt>
                <c:pt idx="1">
                  <c:v>132</c:v>
                </c:pt>
                <c:pt idx="2">
                  <c:v>391</c:v>
                </c:pt>
                <c:pt idx="3">
                  <c:v>119</c:v>
                </c:pt>
                <c:pt idx="4">
                  <c:v>540</c:v>
                </c:pt>
                <c:pt idx="5">
                  <c:v>1415</c:v>
                </c:pt>
              </c:numCache>
            </c:numRef>
          </c:val>
        </c:ser>
        <c:ser>
          <c:idx val="5"/>
          <c:order val="5"/>
          <c:tx>
            <c:strRef>
              <c:f>'Web Visits'!$H$23</c:f>
              <c:strCache>
                <c:ptCount val="1"/>
                <c:pt idx="0">
                  <c:v>Jan-15</c:v>
                </c:pt>
              </c:strCache>
            </c:strRef>
          </c:tx>
          <c:invertIfNegative val="0"/>
          <c:cat>
            <c:strRef>
              <c:f>'Web Visits'!$B$24:$B$29</c:f>
              <c:strCache>
                <c:ptCount val="6"/>
                <c:pt idx="0">
                  <c:v>CampSark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'Web Visits'!$H$24:$H$29</c:f>
              <c:numCache>
                <c:formatCode>#,##0</c:formatCode>
                <c:ptCount val="6"/>
                <c:pt idx="0">
                  <c:v>3411</c:v>
                </c:pt>
                <c:pt idx="1">
                  <c:v>109</c:v>
                </c:pt>
                <c:pt idx="2">
                  <c:v>375</c:v>
                </c:pt>
                <c:pt idx="3">
                  <c:v>133</c:v>
                </c:pt>
                <c:pt idx="4">
                  <c:v>805</c:v>
                </c:pt>
                <c:pt idx="5">
                  <c:v>2261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2926848"/>
        <c:axId val="62928384"/>
      </c:barChart>
      <c:catAx>
        <c:axId val="62926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2928384"/>
        <c:crosses val="autoZero"/>
        <c:auto val="1"/>
        <c:lblAlgn val="ctr"/>
        <c:lblOffset val="100"/>
        <c:noMultiLvlLbl val="0"/>
      </c:catAx>
      <c:valAx>
        <c:axId val="6292838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292684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 dirty="0" smtClean="0">
                <a:effectLst/>
              </a:rPr>
              <a:t>January </a:t>
            </a:r>
            <a:r>
              <a:rPr lang="en-US" dirty="0" smtClean="0"/>
              <a:t>2015 </a:t>
            </a:r>
            <a:r>
              <a:rPr lang="en-US" dirty="0"/>
              <a:t>Traffic Sources - BU Main Sites</a:t>
            </a:r>
          </a:p>
        </c:rich>
      </c:tx>
      <c:layout>
        <c:manualLayout>
          <c:xMode val="edge"/>
          <c:yMode val="edge"/>
          <c:x val="0.21875008867134896"/>
          <c:y val="1.8006686858192641E-3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6536661466458616"/>
          <c:y val="0.16666708400211341"/>
          <c:w val="0.8283931357254285"/>
          <c:h val="0.517950014898877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'Traffic Sources'!$C$1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Sources'!$C$2:$C$8</c:f>
              <c:numCache>
                <c:formatCode>#,##0</c:formatCode>
                <c:ptCount val="7"/>
                <c:pt idx="0">
                  <c:v>820</c:v>
                </c:pt>
                <c:pt idx="1">
                  <c:v>29651</c:v>
                </c:pt>
                <c:pt idx="2">
                  <c:v>27309</c:v>
                </c:pt>
                <c:pt idx="3">
                  <c:v>19368</c:v>
                </c:pt>
                <c:pt idx="4">
                  <c:v>29831</c:v>
                </c:pt>
                <c:pt idx="5">
                  <c:v>161</c:v>
                </c:pt>
                <c:pt idx="6">
                  <c:v>17389</c:v>
                </c:pt>
              </c:numCache>
            </c:numRef>
          </c:val>
        </c:ser>
        <c:ser>
          <c:idx val="1"/>
          <c:order val="1"/>
          <c:tx>
            <c:strRef>
              <c:f>'Traffic Sources'!$D$1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Sources'!$D$2:$D$8</c:f>
              <c:numCache>
                <c:formatCode>#,##0</c:formatCode>
                <c:ptCount val="7"/>
                <c:pt idx="0">
                  <c:v>165</c:v>
                </c:pt>
                <c:pt idx="1">
                  <c:v>3380</c:v>
                </c:pt>
                <c:pt idx="2">
                  <c:v>3757</c:v>
                </c:pt>
                <c:pt idx="3">
                  <c:v>2155</c:v>
                </c:pt>
                <c:pt idx="4">
                  <c:v>7033</c:v>
                </c:pt>
                <c:pt idx="5">
                  <c:v>97</c:v>
                </c:pt>
                <c:pt idx="6">
                  <c:v>1000</c:v>
                </c:pt>
              </c:numCache>
            </c:numRef>
          </c:val>
        </c:ser>
        <c:ser>
          <c:idx val="2"/>
          <c:order val="2"/>
          <c:tx>
            <c:strRef>
              <c:f>'Traffic Sources'!$E$1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Sources'!$E$2:$E$8</c:f>
              <c:numCache>
                <c:formatCode>#,##0</c:formatCode>
                <c:ptCount val="7"/>
                <c:pt idx="0">
                  <c:v>92</c:v>
                </c:pt>
                <c:pt idx="1">
                  <c:v>6314</c:v>
                </c:pt>
                <c:pt idx="2">
                  <c:v>4197</c:v>
                </c:pt>
                <c:pt idx="3">
                  <c:v>3755</c:v>
                </c:pt>
                <c:pt idx="4">
                  <c:v>9775</c:v>
                </c:pt>
                <c:pt idx="5">
                  <c:v>58</c:v>
                </c:pt>
                <c:pt idx="6">
                  <c:v>3017</c:v>
                </c:pt>
              </c:numCache>
            </c:numRef>
          </c:val>
        </c:ser>
        <c:ser>
          <c:idx val="3"/>
          <c:order val="3"/>
          <c:tx>
            <c:strRef>
              <c:f>'Traffic Sources'!$F$1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Sources'!$F$2:$F$8</c:f>
              <c:numCache>
                <c:formatCode>#,##0</c:formatCode>
                <c:ptCount val="7"/>
                <c:pt idx="0">
                  <c:v>0</c:v>
                </c:pt>
                <c:pt idx="1">
                  <c:v>1201</c:v>
                </c:pt>
                <c:pt idx="2">
                  <c:v>0</c:v>
                </c:pt>
                <c:pt idx="3">
                  <c:v>35</c:v>
                </c:pt>
                <c:pt idx="4">
                  <c:v>13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3402752"/>
        <c:axId val="63404288"/>
      </c:barChart>
      <c:catAx>
        <c:axId val="63402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3404288"/>
        <c:crosses val="autoZero"/>
        <c:auto val="1"/>
        <c:lblAlgn val="ctr"/>
        <c:lblOffset val="100"/>
        <c:noMultiLvlLbl val="0"/>
      </c:catAx>
      <c:valAx>
        <c:axId val="63404288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3402752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400" b="1" dirty="0" smtClean="0"/>
              <a:t>January 2015 </a:t>
            </a:r>
            <a:r>
              <a:rPr lang="en-US" sz="1400" b="1" dirty="0"/>
              <a:t>Traffic Sources - HSP Micro Sites </a:t>
            </a:r>
          </a:p>
        </c:rich>
      </c:tx>
      <c:layout>
        <c:manualLayout>
          <c:xMode val="edge"/>
          <c:yMode val="edge"/>
          <c:x val="0.21810784532402028"/>
          <c:y val="4.5280760359500509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8529862174578871"/>
          <c:y val="0.1982764184750429"/>
          <c:w val="0.78101071975497649"/>
          <c:h val="0.399426408232334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'Traffic Sources'!$C$13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Sources'!$C$14:$C$21</c:f>
              <c:numCache>
                <c:formatCode>#,##0</c:formatCode>
                <c:ptCount val="8"/>
                <c:pt idx="0">
                  <c:v>615</c:v>
                </c:pt>
                <c:pt idx="1">
                  <c:v>1405</c:v>
                </c:pt>
                <c:pt idx="2">
                  <c:v>776</c:v>
                </c:pt>
                <c:pt idx="3">
                  <c:v>324</c:v>
                </c:pt>
                <c:pt idx="4">
                  <c:v>417</c:v>
                </c:pt>
                <c:pt idx="5">
                  <c:v>423</c:v>
                </c:pt>
                <c:pt idx="6">
                  <c:v>637</c:v>
                </c:pt>
                <c:pt idx="7">
                  <c:v>21</c:v>
                </c:pt>
              </c:numCache>
            </c:numRef>
          </c:val>
        </c:ser>
        <c:ser>
          <c:idx val="1"/>
          <c:order val="1"/>
          <c:tx>
            <c:strRef>
              <c:f>'Traffic Sources'!$D$13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Sources'!$D$14:$D$21</c:f>
              <c:numCache>
                <c:formatCode>#,##0</c:formatCode>
                <c:ptCount val="8"/>
                <c:pt idx="0">
                  <c:v>507</c:v>
                </c:pt>
                <c:pt idx="1">
                  <c:v>899</c:v>
                </c:pt>
                <c:pt idx="2">
                  <c:v>809</c:v>
                </c:pt>
                <c:pt idx="3">
                  <c:v>395</c:v>
                </c:pt>
                <c:pt idx="4">
                  <c:v>233</c:v>
                </c:pt>
                <c:pt idx="5">
                  <c:v>479</c:v>
                </c:pt>
                <c:pt idx="6">
                  <c:v>361</c:v>
                </c:pt>
                <c:pt idx="7">
                  <c:v>37</c:v>
                </c:pt>
              </c:numCache>
            </c:numRef>
          </c:val>
        </c:ser>
        <c:ser>
          <c:idx val="2"/>
          <c:order val="2"/>
          <c:tx>
            <c:strRef>
              <c:f>'Traffic Sources'!$E$13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Sources'!$E$14:$E$21</c:f>
              <c:numCache>
                <c:formatCode>#,##0</c:formatCode>
                <c:ptCount val="8"/>
                <c:pt idx="0">
                  <c:v>134</c:v>
                </c:pt>
                <c:pt idx="1">
                  <c:v>194</c:v>
                </c:pt>
                <c:pt idx="2">
                  <c:v>125</c:v>
                </c:pt>
                <c:pt idx="3">
                  <c:v>85</c:v>
                </c:pt>
                <c:pt idx="4">
                  <c:v>87</c:v>
                </c:pt>
                <c:pt idx="5">
                  <c:v>67</c:v>
                </c:pt>
                <c:pt idx="6">
                  <c:v>67</c:v>
                </c:pt>
                <c:pt idx="7">
                  <c:v>73</c:v>
                </c:pt>
              </c:numCache>
            </c:numRef>
          </c:val>
        </c:ser>
        <c:ser>
          <c:idx val="3"/>
          <c:order val="3"/>
          <c:tx>
            <c:strRef>
              <c:f>'Traffic Sources'!$F$13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Sources'!$F$14:$F$21</c:f>
              <c:numCache>
                <c:formatCode>#,##0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3021824"/>
        <c:axId val="63023360"/>
      </c:barChart>
      <c:catAx>
        <c:axId val="63021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/>
            </a:pPr>
            <a:endParaRPr lang="en-US"/>
          </a:p>
        </c:txPr>
        <c:crossAx val="63023360"/>
        <c:crosses val="autoZero"/>
        <c:auto val="1"/>
        <c:lblAlgn val="ctr"/>
        <c:lblOffset val="100"/>
        <c:noMultiLvlLbl val="0"/>
      </c:catAx>
      <c:valAx>
        <c:axId val="63023360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/>
            </a:pPr>
            <a:endParaRPr lang="en-US"/>
          </a:p>
        </c:txPr>
        <c:crossAx val="63021824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txPr>
    <a:bodyPr/>
    <a:lstStyle/>
    <a:p>
      <a:pPr>
        <a:defRPr sz="8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 dirty="0" smtClean="0">
                <a:effectLst/>
              </a:rPr>
              <a:t>January </a:t>
            </a:r>
            <a:r>
              <a:rPr lang="en-US" dirty="0" smtClean="0"/>
              <a:t>2015 </a:t>
            </a:r>
            <a:r>
              <a:rPr lang="en-US" dirty="0"/>
              <a:t>Traffic Sources - Other Sites </a:t>
            </a:r>
          </a:p>
        </c:rich>
      </c:tx>
      <c:layout>
        <c:manualLayout>
          <c:xMode val="edge"/>
          <c:yMode val="edge"/>
          <c:x val="0.21875003631926138"/>
          <c:y val="3.819446987731184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4907749077490823"/>
          <c:y val="0.20639534883720997"/>
          <c:w val="0.7140221402214022"/>
          <c:h val="0.363372093023257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'Traffic Sources'!$C$23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'Traffic Sources'!$B$24:$B$29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Weddings at USC</c:v>
                </c:pt>
                <c:pt idx="4">
                  <c:v>USC Radisson Event</c:v>
                </c:pt>
                <c:pt idx="5">
                  <c:v>Custom-publishing</c:v>
                </c:pt>
              </c:strCache>
            </c:strRef>
          </c:cat>
          <c:val>
            <c:numRef>
              <c:f>'Traffic Sources'!$C$24:$C$29</c:f>
              <c:numCache>
                <c:formatCode>#,##0</c:formatCode>
                <c:ptCount val="6"/>
                <c:pt idx="0">
                  <c:v>2448</c:v>
                </c:pt>
                <c:pt idx="1">
                  <c:v>35</c:v>
                </c:pt>
                <c:pt idx="2">
                  <c:v>119</c:v>
                </c:pt>
                <c:pt idx="3">
                  <c:v>324</c:v>
                </c:pt>
                <c:pt idx="4">
                  <c:v>60</c:v>
                </c:pt>
                <c:pt idx="5">
                  <c:v>444</c:v>
                </c:pt>
              </c:numCache>
            </c:numRef>
          </c:val>
        </c:ser>
        <c:ser>
          <c:idx val="1"/>
          <c:order val="1"/>
          <c:tx>
            <c:strRef>
              <c:f>'Traffic Sources'!$D$23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'Traffic Sources'!$B$24:$B$29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Weddings at USC</c:v>
                </c:pt>
                <c:pt idx="4">
                  <c:v>USC Radisson Event</c:v>
                </c:pt>
                <c:pt idx="5">
                  <c:v>Custom-publishing</c:v>
                </c:pt>
              </c:strCache>
            </c:strRef>
          </c:cat>
          <c:val>
            <c:numRef>
              <c:f>'Traffic Sources'!$D$24:$D$29</c:f>
              <c:numCache>
                <c:formatCode>#,##0</c:formatCode>
                <c:ptCount val="6"/>
                <c:pt idx="0">
                  <c:v>597</c:v>
                </c:pt>
                <c:pt idx="1">
                  <c:v>59</c:v>
                </c:pt>
                <c:pt idx="2">
                  <c:v>202</c:v>
                </c:pt>
                <c:pt idx="3">
                  <c:v>395</c:v>
                </c:pt>
                <c:pt idx="4">
                  <c:v>56</c:v>
                </c:pt>
                <c:pt idx="5">
                  <c:v>592</c:v>
                </c:pt>
              </c:numCache>
            </c:numRef>
          </c:val>
        </c:ser>
        <c:ser>
          <c:idx val="2"/>
          <c:order val="2"/>
          <c:tx>
            <c:strRef>
              <c:f>'Traffic Sources'!$E$23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'Traffic Sources'!$B$24:$B$29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Weddings at USC</c:v>
                </c:pt>
                <c:pt idx="4">
                  <c:v>USC Radisson Event</c:v>
                </c:pt>
                <c:pt idx="5">
                  <c:v>Custom-publishing</c:v>
                </c:pt>
              </c:strCache>
            </c:strRef>
          </c:cat>
          <c:val>
            <c:numRef>
              <c:f>'Traffic Sources'!$E$24:$E$29</c:f>
              <c:numCache>
                <c:formatCode>#,##0</c:formatCode>
                <c:ptCount val="6"/>
                <c:pt idx="0">
                  <c:v>314</c:v>
                </c:pt>
                <c:pt idx="1">
                  <c:v>15</c:v>
                </c:pt>
                <c:pt idx="2">
                  <c:v>46</c:v>
                </c:pt>
                <c:pt idx="3">
                  <c:v>85</c:v>
                </c:pt>
                <c:pt idx="4">
                  <c:v>17</c:v>
                </c:pt>
                <c:pt idx="5">
                  <c:v>1208</c:v>
                </c:pt>
              </c:numCache>
            </c:numRef>
          </c:val>
        </c:ser>
        <c:ser>
          <c:idx val="3"/>
          <c:order val="3"/>
          <c:tx>
            <c:strRef>
              <c:f>'Traffic Sources'!$F$23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'Traffic Sources'!$B$24:$B$29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Weddings at USC</c:v>
                </c:pt>
                <c:pt idx="4">
                  <c:v>USC Radisson Event</c:v>
                </c:pt>
                <c:pt idx="5">
                  <c:v>Custom-publishing</c:v>
                </c:pt>
              </c:strCache>
            </c:strRef>
          </c:cat>
          <c:val>
            <c:numRef>
              <c:f>'Traffic Sources'!$F$24:$F$29</c:f>
              <c:numCache>
                <c:formatCode>#,##0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3485440"/>
        <c:axId val="63486976"/>
      </c:barChart>
      <c:catAx>
        <c:axId val="63485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3486976"/>
        <c:crosses val="autoZero"/>
        <c:auto val="1"/>
        <c:lblAlgn val="ctr"/>
        <c:lblOffset val="100"/>
        <c:noMultiLvlLbl val="0"/>
      </c:catAx>
      <c:valAx>
        <c:axId val="63486976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348544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BU Main Sites</a:t>
            </a:r>
          </a:p>
        </c:rich>
      </c:tx>
      <c:layout>
        <c:manualLayout>
          <c:xMode val="edge"/>
          <c:yMode val="edge"/>
          <c:x val="0.2307326683588295"/>
          <c:y val="4.319589596754951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980789545756879"/>
          <c:y val="0.17632263500009224"/>
          <c:w val="0.83653977072655428"/>
          <c:h val="0.4836277988573958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'Average Time on Site'!$C$7</c:f>
              <c:strCache>
                <c:ptCount val="1"/>
                <c:pt idx="0">
                  <c:v>Aug-14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Site'!$C$8:$C$14</c:f>
              <c:numCache>
                <c:formatCode>h:mm</c:formatCode>
                <c:ptCount val="7"/>
                <c:pt idx="0">
                  <c:v>0.17916666666666667</c:v>
                </c:pt>
                <c:pt idx="1">
                  <c:v>6.1805555555555558E-2</c:v>
                </c:pt>
                <c:pt idx="2">
                  <c:v>0.1076388888888889</c:v>
                </c:pt>
                <c:pt idx="3">
                  <c:v>6.9444444444444434E-2</c:v>
                </c:pt>
                <c:pt idx="4">
                  <c:v>0.11666666666666665</c:v>
                </c:pt>
                <c:pt idx="5">
                  <c:v>7.7777777777777779E-2</c:v>
                </c:pt>
                <c:pt idx="6">
                  <c:v>7.1527777777777787E-2</c:v>
                </c:pt>
              </c:numCache>
            </c:numRef>
          </c:val>
        </c:ser>
        <c:ser>
          <c:idx val="1"/>
          <c:order val="1"/>
          <c:tx>
            <c:strRef>
              <c:f>'Average Time on Site'!$D$7</c:f>
              <c:strCache>
                <c:ptCount val="1"/>
                <c:pt idx="0">
                  <c:v>Sep-14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Site'!$D$8:$D$14</c:f>
              <c:numCache>
                <c:formatCode>h:mm</c:formatCode>
                <c:ptCount val="7"/>
                <c:pt idx="0">
                  <c:v>6.5277777777777782E-2</c:v>
                </c:pt>
                <c:pt idx="1">
                  <c:v>0.17152777777777775</c:v>
                </c:pt>
                <c:pt idx="2">
                  <c:v>9.930555555555555E-2</c:v>
                </c:pt>
                <c:pt idx="3">
                  <c:v>5.5555555555555552E-2</c:v>
                </c:pt>
                <c:pt idx="4">
                  <c:v>8.7500000000000008E-2</c:v>
                </c:pt>
                <c:pt idx="5">
                  <c:v>9.0277777777777776E-2</c:v>
                </c:pt>
                <c:pt idx="6">
                  <c:v>7.1527777777777787E-2</c:v>
                </c:pt>
              </c:numCache>
            </c:numRef>
          </c:val>
        </c:ser>
        <c:ser>
          <c:idx val="2"/>
          <c:order val="2"/>
          <c:tx>
            <c:strRef>
              <c:f>'Average Time on Site'!$E$7</c:f>
              <c:strCache>
                <c:ptCount val="1"/>
                <c:pt idx="0">
                  <c:v>Oct-14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Site'!$E$8:$E$14</c:f>
              <c:numCache>
                <c:formatCode>h:mm</c:formatCode>
                <c:ptCount val="7"/>
                <c:pt idx="0">
                  <c:v>8.1944444444444445E-2</c:v>
                </c:pt>
                <c:pt idx="1">
                  <c:v>0.15555555555555556</c:v>
                </c:pt>
                <c:pt idx="2">
                  <c:v>0.13125000000000001</c:v>
                </c:pt>
                <c:pt idx="3">
                  <c:v>5.347222222222222E-2</c:v>
                </c:pt>
                <c:pt idx="4">
                  <c:v>8.4027777777777771E-2</c:v>
                </c:pt>
                <c:pt idx="5">
                  <c:v>8.0555555555555561E-2</c:v>
                </c:pt>
                <c:pt idx="6">
                  <c:v>6.5972222222222224E-2</c:v>
                </c:pt>
              </c:numCache>
            </c:numRef>
          </c:val>
        </c:ser>
        <c:ser>
          <c:idx val="3"/>
          <c:order val="3"/>
          <c:tx>
            <c:strRef>
              <c:f>'Average Time on Site'!$F$7</c:f>
              <c:strCache>
                <c:ptCount val="1"/>
                <c:pt idx="0">
                  <c:v>Nov-14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Site'!$F$8:$F$14</c:f>
              <c:numCache>
                <c:formatCode>h:mm</c:formatCode>
                <c:ptCount val="7"/>
                <c:pt idx="0">
                  <c:v>4.7222222222222221E-2</c:v>
                </c:pt>
                <c:pt idx="1">
                  <c:v>0.16319444444444445</c:v>
                </c:pt>
                <c:pt idx="2">
                  <c:v>0.15902777777777777</c:v>
                </c:pt>
                <c:pt idx="3">
                  <c:v>5.2083333333333336E-2</c:v>
                </c:pt>
                <c:pt idx="4">
                  <c:v>8.1944444444444445E-2</c:v>
                </c:pt>
                <c:pt idx="5">
                  <c:v>0.10347222222222223</c:v>
                </c:pt>
                <c:pt idx="6">
                  <c:v>6.9444444444444434E-2</c:v>
                </c:pt>
              </c:numCache>
            </c:numRef>
          </c:val>
        </c:ser>
        <c:ser>
          <c:idx val="4"/>
          <c:order val="4"/>
          <c:tx>
            <c:strRef>
              <c:f>'Average Time on Site'!$G$7</c:f>
              <c:strCache>
                <c:ptCount val="1"/>
                <c:pt idx="0">
                  <c:v>Dec-14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Site'!$G$8:$G$14</c:f>
              <c:numCache>
                <c:formatCode>h:mm</c:formatCode>
                <c:ptCount val="7"/>
                <c:pt idx="0">
                  <c:v>6.1111111111111116E-2</c:v>
                </c:pt>
                <c:pt idx="1">
                  <c:v>0.20833333333333334</c:v>
                </c:pt>
                <c:pt idx="2">
                  <c:v>0.15486111111111112</c:v>
                </c:pt>
                <c:pt idx="3">
                  <c:v>4.9305555555555554E-2</c:v>
                </c:pt>
                <c:pt idx="4">
                  <c:v>0.1111111111111111</c:v>
                </c:pt>
                <c:pt idx="5">
                  <c:v>3.9583333333333331E-2</c:v>
                </c:pt>
                <c:pt idx="6">
                  <c:v>6.1805555555555558E-2</c:v>
                </c:pt>
              </c:numCache>
            </c:numRef>
          </c:val>
        </c:ser>
        <c:ser>
          <c:idx val="5"/>
          <c:order val="5"/>
          <c:tx>
            <c:strRef>
              <c:f>'Average Time on Site'!$H$7</c:f>
              <c:strCache>
                <c:ptCount val="1"/>
                <c:pt idx="0">
                  <c:v>Jan-15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Site'!$H$8:$H$14</c:f>
              <c:numCache>
                <c:formatCode>h:mm</c:formatCode>
                <c:ptCount val="7"/>
                <c:pt idx="0">
                  <c:v>5.9722222222222225E-2</c:v>
                </c:pt>
                <c:pt idx="1">
                  <c:v>0.12986111111111112</c:v>
                </c:pt>
                <c:pt idx="2">
                  <c:v>0.17083333333333331</c:v>
                </c:pt>
                <c:pt idx="3">
                  <c:v>5.4166666666666669E-2</c:v>
                </c:pt>
                <c:pt idx="4">
                  <c:v>0.16805555555555554</c:v>
                </c:pt>
                <c:pt idx="5">
                  <c:v>6.5972222222222224E-2</c:v>
                </c:pt>
                <c:pt idx="6">
                  <c:v>7.013888888888889E-2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3150336"/>
        <c:axId val="63168512"/>
      </c:barChart>
      <c:catAx>
        <c:axId val="63150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3168512"/>
        <c:crosses val="autoZero"/>
        <c:auto val="1"/>
        <c:lblAlgn val="ctr"/>
        <c:lblOffset val="100"/>
        <c:noMultiLvlLbl val="0"/>
      </c:catAx>
      <c:valAx>
        <c:axId val="6316851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3150336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HSP Micro Sites </a:t>
            </a:r>
          </a:p>
        </c:rich>
      </c:tx>
      <c:layout>
        <c:manualLayout>
          <c:xMode val="edge"/>
          <c:yMode val="edge"/>
          <c:x val="0.13005276889114498"/>
          <c:y val="3.70371542753136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143936926022042"/>
          <c:y val="0.16582914572864318"/>
          <c:w val="0.84707708187684616"/>
          <c:h val="0.494974874371861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'Average Time on Site'!$C$18</c:f>
              <c:strCache>
                <c:ptCount val="1"/>
                <c:pt idx="0">
                  <c:v>Aug-14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Site'!$C$19:$C$27</c:f>
              <c:numCache>
                <c:formatCode>h:mm</c:formatCode>
                <c:ptCount val="9"/>
                <c:pt idx="0">
                  <c:v>6.5972222222222224E-2</c:v>
                </c:pt>
                <c:pt idx="1">
                  <c:v>6.458333333333334E-2</c:v>
                </c:pt>
                <c:pt idx="2">
                  <c:v>0.10069444444444443</c:v>
                </c:pt>
                <c:pt idx="3">
                  <c:v>5.1388888888888894E-2</c:v>
                </c:pt>
                <c:pt idx="4">
                  <c:v>6.5277777777777782E-2</c:v>
                </c:pt>
                <c:pt idx="5">
                  <c:v>4.6527777777777779E-2</c:v>
                </c:pt>
                <c:pt idx="6">
                  <c:v>7.013888888888889E-2</c:v>
                </c:pt>
                <c:pt idx="7">
                  <c:v>4.9305555555555554E-2</c:v>
                </c:pt>
              </c:numCache>
            </c:numRef>
          </c:val>
        </c:ser>
        <c:ser>
          <c:idx val="1"/>
          <c:order val="1"/>
          <c:tx>
            <c:strRef>
              <c:f>'Average Time on Site'!$D$18</c:f>
              <c:strCache>
                <c:ptCount val="1"/>
                <c:pt idx="0">
                  <c:v>Sep-14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Site'!$D$19:$D$27</c:f>
              <c:numCache>
                <c:formatCode>h:mm</c:formatCode>
                <c:ptCount val="9"/>
                <c:pt idx="0">
                  <c:v>8.3333333333333329E-2</c:v>
                </c:pt>
                <c:pt idx="1">
                  <c:v>9.9999999999999992E-2</c:v>
                </c:pt>
                <c:pt idx="2">
                  <c:v>0.1013888888888889</c:v>
                </c:pt>
                <c:pt idx="3">
                  <c:v>7.6388888888888895E-2</c:v>
                </c:pt>
                <c:pt idx="4">
                  <c:v>0.11805555555555557</c:v>
                </c:pt>
                <c:pt idx="5">
                  <c:v>5.8333333333333327E-2</c:v>
                </c:pt>
                <c:pt idx="6">
                  <c:v>8.3333333333333329E-2</c:v>
                </c:pt>
                <c:pt idx="7">
                  <c:v>8.3333333333333329E-2</c:v>
                </c:pt>
              </c:numCache>
            </c:numRef>
          </c:val>
        </c:ser>
        <c:ser>
          <c:idx val="2"/>
          <c:order val="2"/>
          <c:tx>
            <c:strRef>
              <c:f>'Average Time on Site'!$E$18</c:f>
              <c:strCache>
                <c:ptCount val="1"/>
                <c:pt idx="0">
                  <c:v>Oct-14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Site'!$E$19:$E$27</c:f>
              <c:numCache>
                <c:formatCode>h:mm</c:formatCode>
                <c:ptCount val="9"/>
                <c:pt idx="0">
                  <c:v>6.805555555555555E-2</c:v>
                </c:pt>
                <c:pt idx="1">
                  <c:v>5.7638888888888885E-2</c:v>
                </c:pt>
                <c:pt idx="2">
                  <c:v>8.4027777777777771E-2</c:v>
                </c:pt>
                <c:pt idx="3">
                  <c:v>3.4722222222222224E-2</c:v>
                </c:pt>
                <c:pt idx="4">
                  <c:v>6.805555555555555E-2</c:v>
                </c:pt>
                <c:pt idx="5">
                  <c:v>5.2083333333333336E-2</c:v>
                </c:pt>
                <c:pt idx="6">
                  <c:v>5.486111111111111E-2</c:v>
                </c:pt>
                <c:pt idx="7">
                  <c:v>4.4444444444444446E-2</c:v>
                </c:pt>
                <c:pt idx="8">
                  <c:v>4.3055555555555562E-2</c:v>
                </c:pt>
              </c:numCache>
            </c:numRef>
          </c:val>
        </c:ser>
        <c:ser>
          <c:idx val="3"/>
          <c:order val="3"/>
          <c:tx>
            <c:strRef>
              <c:f>'Average Time on Site'!$F$18</c:f>
              <c:strCache>
                <c:ptCount val="1"/>
                <c:pt idx="0">
                  <c:v>Nov-14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Site'!$F$19:$F$27</c:f>
              <c:numCache>
                <c:formatCode>h:mm</c:formatCode>
                <c:ptCount val="9"/>
                <c:pt idx="0">
                  <c:v>9.3055555555555558E-2</c:v>
                </c:pt>
                <c:pt idx="1">
                  <c:v>9.8611111111111108E-2</c:v>
                </c:pt>
                <c:pt idx="2">
                  <c:v>6.8749999999999992E-2</c:v>
                </c:pt>
                <c:pt idx="3">
                  <c:v>2.2916666666666669E-2</c:v>
                </c:pt>
                <c:pt idx="4">
                  <c:v>0.10902777777777778</c:v>
                </c:pt>
                <c:pt idx="5">
                  <c:v>4.9999999999999996E-2</c:v>
                </c:pt>
                <c:pt idx="6">
                  <c:v>8.7500000000000008E-2</c:v>
                </c:pt>
                <c:pt idx="7">
                  <c:v>4.3055555555555562E-2</c:v>
                </c:pt>
                <c:pt idx="8">
                  <c:v>9.8611111111111108E-2</c:v>
                </c:pt>
              </c:numCache>
            </c:numRef>
          </c:val>
        </c:ser>
        <c:ser>
          <c:idx val="4"/>
          <c:order val="4"/>
          <c:tx>
            <c:strRef>
              <c:f>'Average Time on Site'!$G$18</c:f>
              <c:strCache>
                <c:ptCount val="1"/>
                <c:pt idx="0">
                  <c:v>Dec-14</c:v>
                </c:pt>
              </c:strCache>
            </c:strRef>
          </c:tx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Site'!$G$19:$G$27</c:f>
              <c:numCache>
                <c:formatCode>h:mm</c:formatCode>
                <c:ptCount val="9"/>
                <c:pt idx="0">
                  <c:v>0.10277777777777779</c:v>
                </c:pt>
                <c:pt idx="1">
                  <c:v>9.7222222222222224E-2</c:v>
                </c:pt>
                <c:pt idx="2">
                  <c:v>0.10277777777777779</c:v>
                </c:pt>
                <c:pt idx="3">
                  <c:v>1.1805555555555555E-2</c:v>
                </c:pt>
                <c:pt idx="4">
                  <c:v>9.2361111111111116E-2</c:v>
                </c:pt>
                <c:pt idx="5">
                  <c:v>4.2361111111111106E-2</c:v>
                </c:pt>
                <c:pt idx="6">
                  <c:v>6.7361111111111108E-2</c:v>
                </c:pt>
                <c:pt idx="7">
                  <c:v>5.2083333333333336E-2</c:v>
                </c:pt>
                <c:pt idx="8">
                  <c:v>0.10972222222222222</c:v>
                </c:pt>
              </c:numCache>
            </c:numRef>
          </c:val>
        </c:ser>
        <c:ser>
          <c:idx val="5"/>
          <c:order val="5"/>
          <c:tx>
            <c:strRef>
              <c:f>'Average Time on Site'!$H$18</c:f>
              <c:strCache>
                <c:ptCount val="1"/>
                <c:pt idx="0">
                  <c:v>Jan-15</c:v>
                </c:pt>
              </c:strCache>
            </c:strRef>
          </c:tx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Site'!$H$19:$H$27</c:f>
              <c:numCache>
                <c:formatCode>h:mm</c:formatCode>
                <c:ptCount val="9"/>
                <c:pt idx="0">
                  <c:v>9.7916666666666666E-2</c:v>
                </c:pt>
                <c:pt idx="1">
                  <c:v>7.2916666666666671E-2</c:v>
                </c:pt>
                <c:pt idx="2">
                  <c:v>0.10625</c:v>
                </c:pt>
                <c:pt idx="3">
                  <c:v>3.7499999999999999E-2</c:v>
                </c:pt>
                <c:pt idx="4">
                  <c:v>8.1944444444444445E-2</c:v>
                </c:pt>
                <c:pt idx="5">
                  <c:v>4.5138888888888888E-2</c:v>
                </c:pt>
                <c:pt idx="6">
                  <c:v>9.8611111111111108E-2</c:v>
                </c:pt>
                <c:pt idx="7">
                  <c:v>7.2222222222222229E-2</c:v>
                </c:pt>
                <c:pt idx="8">
                  <c:v>8.7500000000000008E-2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3258624"/>
        <c:axId val="63260160"/>
      </c:barChart>
      <c:catAx>
        <c:axId val="63258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3260160"/>
        <c:crosses val="autoZero"/>
        <c:auto val="1"/>
        <c:lblAlgn val="ctr"/>
        <c:lblOffset val="100"/>
        <c:noMultiLvlLbl val="0"/>
      </c:catAx>
      <c:valAx>
        <c:axId val="6326016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3258624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Other Sites </a:t>
            </a:r>
          </a:p>
        </c:rich>
      </c:tx>
      <c:layout>
        <c:manualLayout>
          <c:xMode val="edge"/>
          <c:yMode val="edge"/>
          <c:x val="0.25437934576094551"/>
          <c:y val="2.997588199944731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210550662264687"/>
          <c:y val="0.17678123039303506"/>
          <c:w val="0.82280842723483461"/>
          <c:h val="0.569921578580531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'Average Time on Site'!$C$30</c:f>
              <c:strCache>
                <c:ptCount val="1"/>
                <c:pt idx="0">
                  <c:v>Aug-14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'Average Time on Site'!$C$31:$C$36</c:f>
              <c:numCache>
                <c:formatCode>h:mm</c:formatCode>
                <c:ptCount val="6"/>
                <c:pt idx="0">
                  <c:v>1.7361111111111112E-2</c:v>
                </c:pt>
                <c:pt idx="1">
                  <c:v>4.027777777777778E-2</c:v>
                </c:pt>
                <c:pt idx="2">
                  <c:v>0.10416666666666667</c:v>
                </c:pt>
                <c:pt idx="3">
                  <c:v>5.1388888888888894E-2</c:v>
                </c:pt>
                <c:pt idx="4">
                  <c:v>0.10069444444444443</c:v>
                </c:pt>
                <c:pt idx="5">
                  <c:v>0.27916666666666667</c:v>
                </c:pt>
              </c:numCache>
            </c:numRef>
          </c:val>
        </c:ser>
        <c:ser>
          <c:idx val="1"/>
          <c:order val="1"/>
          <c:tx>
            <c:strRef>
              <c:f>'Average Time on Site'!$D$30</c:f>
              <c:strCache>
                <c:ptCount val="1"/>
                <c:pt idx="0">
                  <c:v>Sep-14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'Average Time on Site'!$D$31:$D$36</c:f>
              <c:numCache>
                <c:formatCode>h:mm</c:formatCode>
                <c:ptCount val="6"/>
                <c:pt idx="0">
                  <c:v>1.8749999999999999E-2</c:v>
                </c:pt>
                <c:pt idx="1">
                  <c:v>0.15486111111111112</c:v>
                </c:pt>
                <c:pt idx="2">
                  <c:v>9.7222222222222224E-2</c:v>
                </c:pt>
                <c:pt idx="3">
                  <c:v>7.6388888888888895E-2</c:v>
                </c:pt>
                <c:pt idx="4">
                  <c:v>8.7500000000000008E-2</c:v>
                </c:pt>
                <c:pt idx="5">
                  <c:v>0.2590277777777778</c:v>
                </c:pt>
              </c:numCache>
            </c:numRef>
          </c:val>
        </c:ser>
        <c:ser>
          <c:idx val="2"/>
          <c:order val="2"/>
          <c:tx>
            <c:strRef>
              <c:f>'Average Time on Site'!$E$30</c:f>
              <c:strCache>
                <c:ptCount val="1"/>
                <c:pt idx="0">
                  <c:v>Oct-14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'Average Time on Site'!$E$31:$E$36</c:f>
              <c:numCache>
                <c:formatCode>h:mm</c:formatCode>
                <c:ptCount val="6"/>
                <c:pt idx="0">
                  <c:v>4.3055555555555562E-2</c:v>
                </c:pt>
                <c:pt idx="1">
                  <c:v>8.7500000000000008E-2</c:v>
                </c:pt>
                <c:pt idx="2">
                  <c:v>0.11944444444444445</c:v>
                </c:pt>
                <c:pt idx="3">
                  <c:v>3.4722222222222224E-2</c:v>
                </c:pt>
                <c:pt idx="4">
                  <c:v>8.4027777777777771E-2</c:v>
                </c:pt>
                <c:pt idx="5">
                  <c:v>0.15</c:v>
                </c:pt>
              </c:numCache>
            </c:numRef>
          </c:val>
        </c:ser>
        <c:ser>
          <c:idx val="3"/>
          <c:order val="3"/>
          <c:tx>
            <c:strRef>
              <c:f>'Average Time on Site'!$F$30</c:f>
              <c:strCache>
                <c:ptCount val="1"/>
                <c:pt idx="0">
                  <c:v>Nov-14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'Average Time on Site'!$F$31:$F$36</c:f>
              <c:numCache>
                <c:formatCode>h:mm</c:formatCode>
                <c:ptCount val="6"/>
                <c:pt idx="0">
                  <c:v>4.3750000000000004E-2</c:v>
                </c:pt>
                <c:pt idx="1">
                  <c:v>9.0972222222222218E-2</c:v>
                </c:pt>
                <c:pt idx="2">
                  <c:v>0.11041666666666666</c:v>
                </c:pt>
                <c:pt idx="3">
                  <c:v>2.2916666666666669E-2</c:v>
                </c:pt>
                <c:pt idx="4">
                  <c:v>6.8749999999999992E-2</c:v>
                </c:pt>
                <c:pt idx="5">
                  <c:v>9.6527777777777768E-2</c:v>
                </c:pt>
              </c:numCache>
            </c:numRef>
          </c:val>
        </c:ser>
        <c:ser>
          <c:idx val="4"/>
          <c:order val="4"/>
          <c:tx>
            <c:strRef>
              <c:f>'Average Time on Site'!$G$30</c:f>
              <c:strCache>
                <c:ptCount val="1"/>
                <c:pt idx="0">
                  <c:v>Dec-14</c:v>
                </c:pt>
              </c:strCache>
            </c:strRef>
          </c:tx>
          <c:invertIfNegative val="0"/>
          <c:cat>
            <c:strRef>
              <c:f>'Average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'Average Time on Site'!$G$31:$G$36</c:f>
              <c:numCache>
                <c:formatCode>h:mm</c:formatCode>
                <c:ptCount val="6"/>
                <c:pt idx="0">
                  <c:v>4.3750000000000004E-2</c:v>
                </c:pt>
                <c:pt idx="1">
                  <c:v>0.13819444444444443</c:v>
                </c:pt>
                <c:pt idx="2">
                  <c:v>0.1423611111111111</c:v>
                </c:pt>
                <c:pt idx="3">
                  <c:v>1.1805555555555555E-2</c:v>
                </c:pt>
                <c:pt idx="4">
                  <c:v>0.10972222222222222</c:v>
                </c:pt>
                <c:pt idx="5">
                  <c:v>0.25138888888888888</c:v>
                </c:pt>
              </c:numCache>
            </c:numRef>
          </c:val>
        </c:ser>
        <c:ser>
          <c:idx val="5"/>
          <c:order val="5"/>
          <c:tx>
            <c:strRef>
              <c:f>'Average Time on Site'!$H$30</c:f>
              <c:strCache>
                <c:ptCount val="1"/>
                <c:pt idx="0">
                  <c:v>Jan-15</c:v>
                </c:pt>
              </c:strCache>
            </c:strRef>
          </c:tx>
          <c:invertIfNegative val="0"/>
          <c:cat>
            <c:strRef>
              <c:f>'Average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'Average Time on Site'!$H$31:$H$36</c:f>
              <c:numCache>
                <c:formatCode>h:mm</c:formatCode>
                <c:ptCount val="6"/>
                <c:pt idx="0">
                  <c:v>5.9027777777777783E-2</c:v>
                </c:pt>
                <c:pt idx="1">
                  <c:v>2.4999999999999998E-2</c:v>
                </c:pt>
                <c:pt idx="2">
                  <c:v>0.11875000000000001</c:v>
                </c:pt>
                <c:pt idx="3">
                  <c:v>3.7499999999999999E-2</c:v>
                </c:pt>
                <c:pt idx="4">
                  <c:v>0.10625</c:v>
                </c:pt>
                <c:pt idx="5">
                  <c:v>0.25486111111111109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3307776"/>
        <c:axId val="63309312"/>
      </c:barChart>
      <c:catAx>
        <c:axId val="63307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3309312"/>
        <c:crosses val="autoZero"/>
        <c:auto val="1"/>
        <c:lblAlgn val="ctr"/>
        <c:lblOffset val="100"/>
        <c:noMultiLvlLbl val="0"/>
      </c:catAx>
      <c:valAx>
        <c:axId val="6330931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layout>
            <c:manualLayout>
              <c:xMode val="edge"/>
              <c:yMode val="edge"/>
              <c:x val="3.84153964819706E-2"/>
              <c:y val="0.35419265011426626"/>
            </c:manualLayout>
          </c:layout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3307776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Bookstore Charts
10 Most Searched Items - January 2015</a:t>
            </a:r>
          </a:p>
        </c:rich>
      </c:tx>
      <c:layout>
        <c:manualLayout>
          <c:xMode val="edge"/>
          <c:yMode val="edge"/>
          <c:x val="0.30110059754115981"/>
          <c:y val="3.391503201821537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077692148456697"/>
          <c:y val="0.22037914691943128"/>
          <c:w val="0.83657090123587563"/>
          <c:h val="0.518957345971562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'BKS Details'!$C$5</c:f>
              <c:strCache>
                <c:ptCount val="1"/>
                <c:pt idx="0">
                  <c:v>Number of Unique Searches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Details'!$B$6:$B$15</c:f>
              <c:strCache>
                <c:ptCount val="10"/>
                <c:pt idx="0">
                  <c:v>lanyard</c:v>
                </c:pt>
                <c:pt idx="1">
                  <c:v>license plate</c:v>
                </c:pt>
                <c:pt idx="2">
                  <c:v>backpack</c:v>
                </c:pt>
                <c:pt idx="3">
                  <c:v>microsoft office</c:v>
                </c:pt>
                <c:pt idx="4">
                  <c:v>Jersey</c:v>
                </c:pt>
                <c:pt idx="5">
                  <c:v>clicker</c:v>
                </c:pt>
                <c:pt idx="6">
                  <c:v>notebook</c:v>
                </c:pt>
                <c:pt idx="7">
                  <c:v>software</c:v>
                </c:pt>
                <c:pt idx="8">
                  <c:v>hello kitty</c:v>
                </c:pt>
                <c:pt idx="9">
                  <c:v>lab coat</c:v>
                </c:pt>
              </c:strCache>
            </c:strRef>
          </c:cat>
          <c:val>
            <c:numRef>
              <c:f>'BKS Details'!$C$6:$C$15</c:f>
              <c:numCache>
                <c:formatCode>General</c:formatCode>
                <c:ptCount val="10"/>
                <c:pt idx="0">
                  <c:v>39</c:v>
                </c:pt>
                <c:pt idx="1">
                  <c:v>35</c:v>
                </c:pt>
                <c:pt idx="2">
                  <c:v>33</c:v>
                </c:pt>
                <c:pt idx="3">
                  <c:v>24</c:v>
                </c:pt>
                <c:pt idx="4">
                  <c:v>20</c:v>
                </c:pt>
                <c:pt idx="5">
                  <c:v>19</c:v>
                </c:pt>
                <c:pt idx="6">
                  <c:v>19</c:v>
                </c:pt>
                <c:pt idx="7">
                  <c:v>19</c:v>
                </c:pt>
                <c:pt idx="8">
                  <c:v>17</c:v>
                </c:pt>
                <c:pt idx="9">
                  <c:v>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3344640"/>
        <c:axId val="63346176"/>
      </c:barChart>
      <c:catAx>
        <c:axId val="633446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334617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3346176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Number of Unique Searches</a:t>
                </a:r>
              </a:p>
            </c:rich>
          </c:tx>
          <c:layout>
            <c:manualLayout>
              <c:xMode val="edge"/>
              <c:yMode val="edge"/>
              <c:x val="2.5889967637540531E-2"/>
              <c:y val="0.26303317535545101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63344640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503508771929825"/>
          <c:y val="0.20083050694845028"/>
          <c:w val="0.85566666666666669"/>
          <c:h val="0.571608372304470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'BKS Details'!$C$33</c:f>
              <c:strCache>
                <c:ptCount val="1"/>
                <c:pt idx="0">
                  <c:v>Pageviews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Details'!$B$34:$B$43</c:f>
              <c:strCache>
                <c:ptCount val="10"/>
                <c:pt idx="0">
                  <c:v>Jackets/Fleece | Men's Apparel | USC Bookstores</c:v>
                </c:pt>
                <c:pt idx="1">
                  <c:v>Hats | Men's Apparel | USC Bookstores</c:v>
                </c:pt>
                <c:pt idx="2">
                  <c:v>Tops | Women's Apparel | USC Bookstores</c:v>
                </c:pt>
                <c:pt idx="3">
                  <c:v>T-Shirts | Tops | USC Bookstores</c:v>
                </c:pt>
                <c:pt idx="4">
                  <c:v>Jackets/Fleece | Women's Apparel | USC Bookstores</c:v>
                </c:pt>
                <c:pt idx="5">
                  <c:v>Auto Accessories | Gifts | USC Bookstores</c:v>
                </c:pt>
                <c:pt idx="6">
                  <c:v>Men's Nike | Nike | USC Bookstores</c:v>
                </c:pt>
                <c:pt idx="7">
                  <c:v>Glassware &amp; Mugs | Gifts | USC Bookstores</c:v>
                </c:pt>
                <c:pt idx="8">
                  <c:v>USC School Supplies | Gifts | USC Bookstores</c:v>
                </c:pt>
                <c:pt idx="9">
                  <c:v>Men's Apparel | USC Bookstores</c:v>
                </c:pt>
              </c:strCache>
            </c:strRef>
          </c:cat>
          <c:val>
            <c:numRef>
              <c:f>'BKS Details'!$C$34:$C$43</c:f>
              <c:numCache>
                <c:formatCode>#,##0</c:formatCode>
                <c:ptCount val="10"/>
                <c:pt idx="0">
                  <c:v>15110</c:v>
                </c:pt>
                <c:pt idx="1">
                  <c:v>9283</c:v>
                </c:pt>
                <c:pt idx="2">
                  <c:v>8712</c:v>
                </c:pt>
                <c:pt idx="3">
                  <c:v>8636</c:v>
                </c:pt>
                <c:pt idx="4">
                  <c:v>8443</c:v>
                </c:pt>
                <c:pt idx="5">
                  <c:v>6485</c:v>
                </c:pt>
                <c:pt idx="6">
                  <c:v>5722</c:v>
                </c:pt>
                <c:pt idx="7">
                  <c:v>4451</c:v>
                </c:pt>
                <c:pt idx="8" formatCode="General">
                  <c:v>4010</c:v>
                </c:pt>
                <c:pt idx="9">
                  <c:v>3967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3367424"/>
        <c:axId val="63594496"/>
      </c:barChart>
      <c:catAx>
        <c:axId val="633674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5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35944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3594496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Number</a:t>
                </a:r>
                <a:r>
                  <a:rPr lang="en-US" baseline="0"/>
                  <a:t> of Page views</a:t>
                </a:r>
                <a:endParaRPr lang="en-US"/>
              </a:p>
            </c:rich>
          </c:tx>
          <c:layout>
            <c:manualLayout>
              <c:xMode val="edge"/>
              <c:yMode val="edge"/>
              <c:x val="1.1380024865312888E-2"/>
              <c:y val="0.35799319663333101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63367424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75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Bookstore Charts</a:t>
            </a:r>
          </a:p>
          <a:p>
            <a:pPr>
              <a:defRPr sz="1075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10 Most Purchased Products </a:t>
            </a:r>
            <a:r>
              <a:rPr lang="en-US" baseline="0"/>
              <a:t>January 2015</a:t>
            </a:r>
          </a:p>
        </c:rich>
      </c:tx>
      <c:layout>
        <c:manualLayout>
          <c:xMode val="edge"/>
          <c:yMode val="edge"/>
          <c:x val="0.36655050159779967"/>
          <c:y val="3.8229711888188016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8599793566309903E-2"/>
          <c:y val="0.17060424033670304"/>
          <c:w val="0.6021953414772665"/>
          <c:h val="0.7840535300580396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'BKS Details'!$B$68</c:f>
              <c:strCache>
                <c:ptCount val="1"/>
                <c:pt idx="0">
                  <c:v>USC Alumni Heavy Chrome Shield License Frame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Details'!$C$68</c:f>
              <c:numCache>
                <c:formatCode>General</c:formatCode>
                <c:ptCount val="1"/>
                <c:pt idx="0">
                  <c:v>62</c:v>
                </c:pt>
              </c:numCache>
            </c:numRef>
          </c:val>
        </c:ser>
        <c:ser>
          <c:idx val="1"/>
          <c:order val="1"/>
          <c:tx>
            <c:strRef>
              <c:f>'BKS Details'!$B$69</c:f>
              <c:strCache>
                <c:ptCount val="1"/>
                <c:pt idx="0">
                  <c:v>USC Cardinal Tackle Twill Crew 02D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Details'!$C$69</c:f>
              <c:numCache>
                <c:formatCode>General</c:formatCode>
                <c:ptCount val="1"/>
                <c:pt idx="0">
                  <c:v>24</c:v>
                </c:pt>
              </c:numCache>
            </c:numRef>
          </c:val>
        </c:ser>
        <c:ser>
          <c:idx val="3"/>
          <c:order val="2"/>
          <c:tx>
            <c:strRef>
              <c:f>'BKS Details'!$B$70</c:f>
              <c:strCache>
                <c:ptCount val="1"/>
                <c:pt idx="0">
                  <c:v>USC Alumni Solid Brass Shield License Frame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Details'!$C$70</c:f>
              <c:numCache>
                <c:formatCode>General</c:formatCode>
                <c:ptCount val="1"/>
                <c:pt idx="0">
                  <c:v>21</c:v>
                </c:pt>
              </c:numCache>
            </c:numRef>
          </c:val>
        </c:ser>
        <c:ser>
          <c:idx val="4"/>
          <c:order val="3"/>
          <c:tx>
            <c:strRef>
              <c:f>'BKS Details'!$B$71</c:f>
              <c:strCache>
                <c:ptCount val="1"/>
                <c:pt idx="0">
                  <c:v>USC Top Center Shield Desk Pad Holder</c:v>
                </c:pt>
              </c:strCache>
            </c:strRef>
          </c:tx>
          <c:spPr>
            <a:solidFill>
              <a:srgbClr val="6600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Details'!$C$71</c:f>
              <c:numCache>
                <c:formatCode>General</c:formatCode>
                <c:ptCount val="1"/>
                <c:pt idx="0">
                  <c:v>19</c:v>
                </c:pt>
              </c:numCache>
            </c:numRef>
          </c:val>
        </c:ser>
        <c:ser>
          <c:idx val="5"/>
          <c:order val="4"/>
          <c:tx>
            <c:strRef>
              <c:f>'BKS Details'!$B$72</c:f>
              <c:strCache>
                <c:ptCount val="1"/>
                <c:pt idx="0">
                  <c:v>USC Black 16 oz Shield Java Mug</c:v>
                </c:pt>
              </c:strCache>
            </c:strRef>
          </c:tx>
          <c:spPr>
            <a:solidFill>
              <a:srgbClr val="FF8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Details'!$C$72</c:f>
              <c:numCache>
                <c:formatCode>General</c:formatCode>
                <c:ptCount val="1"/>
                <c:pt idx="0">
                  <c:v>17</c:v>
                </c:pt>
              </c:numCache>
            </c:numRef>
          </c:val>
        </c:ser>
        <c:ser>
          <c:idx val="6"/>
          <c:order val="5"/>
          <c:tx>
            <c:strRef>
              <c:f>'BKS Details'!$B$73</c:f>
              <c:strCache>
                <c:ptCount val="1"/>
                <c:pt idx="0">
                  <c:v>USC Cardinal Tackle Twill Pullover Hood</c:v>
                </c:pt>
              </c:strCache>
            </c:strRef>
          </c:tx>
          <c:spPr>
            <a:solidFill>
              <a:srgbClr val="0066CC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Details'!$C$73</c:f>
              <c:numCache>
                <c:formatCode>General</c:formatCode>
                <c:ptCount val="1"/>
                <c:pt idx="0">
                  <c:v>15</c:v>
                </c:pt>
              </c:numCache>
            </c:numRef>
          </c:val>
        </c:ser>
        <c:ser>
          <c:idx val="7"/>
          <c:order val="6"/>
          <c:tx>
            <c:strRef>
              <c:f>'BKS Details'!$B$74</c:f>
              <c:strCache>
                <c:ptCount val="1"/>
                <c:pt idx="0">
                  <c:v>USC Small SC Interlock Inside Decal</c:v>
                </c:pt>
              </c:strCache>
            </c:strRef>
          </c:tx>
          <c:spPr>
            <a:solidFill>
              <a:srgbClr val="CCCC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Details'!$C$74</c:f>
              <c:numCache>
                <c:formatCode>General</c:formatCode>
                <c:ptCount val="1"/>
                <c:pt idx="0">
                  <c:v>14</c:v>
                </c:pt>
              </c:numCache>
            </c:numRef>
          </c:val>
        </c:ser>
        <c:ser>
          <c:idx val="8"/>
          <c:order val="7"/>
          <c:tx>
            <c:strRef>
              <c:f>'BKS Details'!$B$75</c:f>
              <c:strCache>
                <c:ptCount val="1"/>
                <c:pt idx="0">
                  <c:v>USC Black Tackle Twill Pullover Hood</c:v>
                </c:pt>
              </c:strCache>
            </c:strRef>
          </c:tx>
          <c:spPr>
            <a:solidFill>
              <a:srgbClr val="000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Details'!$C$75</c:f>
              <c:numCache>
                <c:formatCode>General</c:formatCode>
                <c:ptCount val="1"/>
                <c:pt idx="0">
                  <c:v>13</c:v>
                </c:pt>
              </c:numCache>
            </c:numRef>
          </c:val>
        </c:ser>
        <c:ser>
          <c:idx val="9"/>
          <c:order val="8"/>
          <c:tx>
            <c:strRef>
              <c:f>'BKS Details'!$B$76</c:f>
              <c:strCache>
                <c:ptCount val="1"/>
                <c:pt idx="0">
                  <c:v>USC Trojans Heavy Chrome Shield License Frame</c:v>
                </c:pt>
              </c:strCache>
            </c:strRef>
          </c:tx>
          <c:spPr>
            <a:solidFill>
              <a:srgbClr val="FF00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Details'!$C$76</c:f>
              <c:numCache>
                <c:formatCode>General</c:formatCode>
                <c:ptCount val="1"/>
                <c:pt idx="0">
                  <c:v>13</c:v>
                </c:pt>
              </c:numCache>
            </c:numRef>
          </c:val>
        </c:ser>
        <c:ser>
          <c:idx val="2"/>
          <c:order val="9"/>
          <c:tx>
            <c:strRef>
              <c:f>'BKS Details'!$B$77</c:f>
              <c:strCache>
                <c:ptCount val="1"/>
                <c:pt idx="0">
                  <c:v>USC Black Tackle Twill Crew 02A</c:v>
                </c:pt>
              </c:strCache>
            </c:strRef>
          </c:tx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Details'!$C$77</c:f>
              <c:numCache>
                <c:formatCode>General</c:formatCode>
                <c:ptCount val="1"/>
                <c:pt idx="0">
                  <c:v>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3689088"/>
        <c:axId val="63690624"/>
      </c:barChart>
      <c:catAx>
        <c:axId val="6368908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63690624"/>
        <c:crosses val="autoZero"/>
        <c:auto val="1"/>
        <c:lblAlgn val="ctr"/>
        <c:lblOffset val="100"/>
        <c:noMultiLvlLbl val="0"/>
      </c:catAx>
      <c:valAx>
        <c:axId val="63690624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Quantity</a:t>
                </a:r>
              </a:p>
            </c:rich>
          </c:tx>
          <c:layout>
            <c:manualLayout>
              <c:xMode val="edge"/>
              <c:yMode val="edge"/>
              <c:x val="1.9347672230209476E-2"/>
              <c:y val="0.51544269307534352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63689088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69409667806034525"/>
          <c:y val="0.22686730401893956"/>
          <c:w val="0.30587496074733833"/>
          <c:h val="0.47697330135474486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92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Total New Vs Closed Requests</a:t>
            </a:r>
          </a:p>
        </c:rich>
      </c:tx>
      <c:layout>
        <c:manualLayout>
          <c:xMode val="edge"/>
          <c:yMode val="edge"/>
          <c:x val="0.33992566589979323"/>
          <c:y val="4.146036819086448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6951697323435847"/>
          <c:y val="0.17839195979899508"/>
          <c:w val="0.702602868155775"/>
          <c:h val="0.570351758793969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'[Jan_2015_Service_Desk_Report.xlsx]Issue Counts'!$B$4</c:f>
              <c:strCache>
                <c:ptCount val="1"/>
                <c:pt idx="0">
                  <c:v>Total Requests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'[Jan_2015_Service_Desk_Report.xlsx]Issue Counts'!$A$5:$A$17</c:f>
              <c:strCache>
                <c:ptCount val="13"/>
                <c:pt idx="0">
                  <c:v>BKS</c:v>
                </c:pt>
                <c:pt idx="1">
                  <c:v>HOU</c:v>
                </c:pt>
                <c:pt idx="2">
                  <c:v>RAD</c:v>
                </c:pt>
                <c:pt idx="3">
                  <c:v>HSP</c:v>
                </c:pt>
                <c:pt idx="4">
                  <c:v>TRX</c:v>
                </c:pt>
                <c:pt idx="5">
                  <c:v>EXEC</c:v>
                </c:pt>
                <c:pt idx="6">
                  <c:v>SS-HR</c:v>
                </c:pt>
                <c:pt idx="7">
                  <c:v>SS-FIN</c:v>
                </c:pt>
                <c:pt idx="8">
                  <c:v>OTHER</c:v>
                </c:pt>
                <c:pt idx="9">
                  <c:v>SS-IT</c:v>
                </c:pt>
                <c:pt idx="10">
                  <c:v>ATH</c:v>
                </c:pt>
                <c:pt idx="11">
                  <c:v>DES</c:v>
                </c:pt>
                <c:pt idx="12">
                  <c:v>Coli</c:v>
                </c:pt>
              </c:strCache>
            </c:strRef>
          </c:cat>
          <c:val>
            <c:numRef>
              <c:f>'[Jan_2015_Service_Desk_Report.xlsx]Issue Counts'!$B$5:$B$17</c:f>
              <c:numCache>
                <c:formatCode>0</c:formatCode>
                <c:ptCount val="13"/>
                <c:pt idx="0">
                  <c:v>62</c:v>
                </c:pt>
                <c:pt idx="1">
                  <c:v>44</c:v>
                </c:pt>
                <c:pt idx="2">
                  <c:v>8</c:v>
                </c:pt>
                <c:pt idx="3">
                  <c:v>118</c:v>
                </c:pt>
                <c:pt idx="4">
                  <c:v>20</c:v>
                </c:pt>
                <c:pt idx="5">
                  <c:v>9</c:v>
                </c:pt>
                <c:pt idx="6">
                  <c:v>62</c:v>
                </c:pt>
                <c:pt idx="7">
                  <c:v>18</c:v>
                </c:pt>
                <c:pt idx="8">
                  <c:v>868</c:v>
                </c:pt>
                <c:pt idx="9">
                  <c:v>126</c:v>
                </c:pt>
                <c:pt idx="10">
                  <c:v>0</c:v>
                </c:pt>
                <c:pt idx="11">
                  <c:v>1</c:v>
                </c:pt>
                <c:pt idx="12">
                  <c:v>7</c:v>
                </c:pt>
              </c:numCache>
            </c:numRef>
          </c:val>
        </c:ser>
        <c:ser>
          <c:idx val="3"/>
          <c:order val="1"/>
          <c:tx>
            <c:strRef>
              <c:f>'[Jan_2015_Service_Desk_Report.xlsx]Issue Counts'!$E$4</c:f>
              <c:strCache>
                <c:ptCount val="1"/>
                <c:pt idx="0">
                  <c:v>Closed Requests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'[Jan_2015_Service_Desk_Report.xlsx]Issue Counts'!$A$5:$A$17</c:f>
              <c:strCache>
                <c:ptCount val="13"/>
                <c:pt idx="0">
                  <c:v>BKS</c:v>
                </c:pt>
                <c:pt idx="1">
                  <c:v>HOU</c:v>
                </c:pt>
                <c:pt idx="2">
                  <c:v>RAD</c:v>
                </c:pt>
                <c:pt idx="3">
                  <c:v>HSP</c:v>
                </c:pt>
                <c:pt idx="4">
                  <c:v>TRX</c:v>
                </c:pt>
                <c:pt idx="5">
                  <c:v>EXEC</c:v>
                </c:pt>
                <c:pt idx="6">
                  <c:v>SS-HR</c:v>
                </c:pt>
                <c:pt idx="7">
                  <c:v>SS-FIN</c:v>
                </c:pt>
                <c:pt idx="8">
                  <c:v>OTHER</c:v>
                </c:pt>
                <c:pt idx="9">
                  <c:v>SS-IT</c:v>
                </c:pt>
                <c:pt idx="10">
                  <c:v>ATH</c:v>
                </c:pt>
                <c:pt idx="11">
                  <c:v>DES</c:v>
                </c:pt>
                <c:pt idx="12">
                  <c:v>Coli</c:v>
                </c:pt>
              </c:strCache>
            </c:strRef>
          </c:cat>
          <c:val>
            <c:numRef>
              <c:f>'[Jan_2015_Service_Desk_Report.xlsx]Issue Counts'!$E$5:$E$17</c:f>
              <c:numCache>
                <c:formatCode>0</c:formatCode>
                <c:ptCount val="13"/>
                <c:pt idx="0">
                  <c:v>54</c:v>
                </c:pt>
                <c:pt idx="1">
                  <c:v>33</c:v>
                </c:pt>
                <c:pt idx="2">
                  <c:v>7</c:v>
                </c:pt>
                <c:pt idx="3">
                  <c:v>89</c:v>
                </c:pt>
                <c:pt idx="4">
                  <c:v>14</c:v>
                </c:pt>
                <c:pt idx="5">
                  <c:v>6</c:v>
                </c:pt>
                <c:pt idx="6">
                  <c:v>44</c:v>
                </c:pt>
                <c:pt idx="7">
                  <c:v>12</c:v>
                </c:pt>
                <c:pt idx="8">
                  <c:v>862</c:v>
                </c:pt>
                <c:pt idx="9">
                  <c:v>48</c:v>
                </c:pt>
                <c:pt idx="10">
                  <c:v>0</c:v>
                </c:pt>
                <c:pt idx="11">
                  <c:v>1</c:v>
                </c:pt>
                <c:pt idx="12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0836608"/>
        <c:axId val="30838144"/>
      </c:barChart>
      <c:catAx>
        <c:axId val="30836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30838144"/>
        <c:crosses val="autoZero"/>
        <c:auto val="1"/>
        <c:lblAlgn val="ctr"/>
        <c:lblOffset val="100"/>
        <c:noMultiLvlLbl val="0"/>
      </c:catAx>
      <c:valAx>
        <c:axId val="30838144"/>
        <c:scaling>
          <c:orientation val="minMax"/>
          <c:max val="200"/>
          <c:min val="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Number of Requests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0" sourceLinked="1"/>
        <c:majorTickMark val="none"/>
        <c:minorTickMark val="none"/>
        <c:tickLblPos val="nextTo"/>
        <c:crossAx val="30836608"/>
        <c:crosses val="autoZero"/>
        <c:crossBetween val="between"/>
        <c:majorUnit val="30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600"/>
            </a:pPr>
            <a:endParaRPr lang="en-US"/>
          </a:p>
        </c:txPr>
      </c:dTable>
    </c:plotArea>
    <c:plotVisOnly val="1"/>
    <c:dispBlanksAs val="gap"/>
    <c:showDLblsOverMax val="0"/>
  </c:chart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234898959308408"/>
          <c:y val="0.20707876212935089"/>
          <c:w val="0.68668243818574848"/>
          <c:h val="0.701636083043267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'[Jan_2015_TSP stats.xlsx]Sheet1'!$A$2</c:f>
              <c:strCache>
                <c:ptCount val="1"/>
                <c:pt idx="0">
                  <c:v>Usage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c:spPr>
          <c:invertIfNegative val="0"/>
          <c:dPt>
            <c:idx val="0"/>
            <c:invertIfNegative val="0"/>
            <c:bubble3D val="0"/>
          </c:dPt>
          <c:dLbls>
            <c:dLbl>
              <c:idx val="5"/>
              <c:layout>
                <c:manualLayout>
                  <c:x val="0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'[Jan_2015_TSP stats.xlsx]Sheet1'!$B$1:$G$1</c:f>
              <c:strCache>
                <c:ptCount val="6"/>
                <c:pt idx="0">
                  <c:v>Aug-14</c:v>
                </c:pt>
                <c:pt idx="1">
                  <c:v>Sep-14</c:v>
                </c:pt>
                <c:pt idx="2">
                  <c:v>Oct-14</c:v>
                </c:pt>
                <c:pt idx="3">
                  <c:v>Nov-14</c:v>
                </c:pt>
                <c:pt idx="4">
                  <c:v>Dec-14</c:v>
                </c:pt>
                <c:pt idx="5">
                  <c:v>Jan-15</c:v>
                </c:pt>
              </c:strCache>
            </c:strRef>
          </c:cat>
          <c:val>
            <c:numRef>
              <c:f>'[Jan_2015_TSP stats.xlsx]Sheet1'!$B$2:$G$2</c:f>
              <c:numCache>
                <c:formatCode>General</c:formatCode>
                <c:ptCount val="6"/>
                <c:pt idx="0">
                  <c:v>11533</c:v>
                </c:pt>
                <c:pt idx="1">
                  <c:v>14538</c:v>
                </c:pt>
                <c:pt idx="2">
                  <c:v>2830</c:v>
                </c:pt>
                <c:pt idx="3">
                  <c:v>1429</c:v>
                </c:pt>
                <c:pt idx="4">
                  <c:v>439</c:v>
                </c:pt>
                <c:pt idx="5">
                  <c:v>527</c:v>
                </c:pt>
              </c:numCache>
            </c:numRef>
          </c:val>
        </c:ser>
        <c:ser>
          <c:idx val="1"/>
          <c:order val="1"/>
          <c:tx>
            <c:strRef>
              <c:f>'[Jan_2015_TSP stats.xlsx]Sheet1'!$A$3</c:f>
              <c:strCache>
                <c:ptCount val="1"/>
                <c:pt idx="0">
                  <c:v># of Downloads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1655011655011656E-2"/>
                  <c:y val="-3.003002292922302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6.993006993006993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3986013986013901E-2"/>
                  <c:y val="3.003002292922411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3986013986013986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1655011655011569E-2"/>
                  <c:y val="-1.1010881208742455E-1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'[Jan_2015_TSP stats.xlsx]Sheet1'!$B$1:$G$1</c:f>
              <c:strCache>
                <c:ptCount val="6"/>
                <c:pt idx="0">
                  <c:v>Aug-14</c:v>
                </c:pt>
                <c:pt idx="1">
                  <c:v>Sep-14</c:v>
                </c:pt>
                <c:pt idx="2">
                  <c:v>Oct-14</c:v>
                </c:pt>
                <c:pt idx="3">
                  <c:v>Nov-14</c:v>
                </c:pt>
                <c:pt idx="4">
                  <c:v>Dec-14</c:v>
                </c:pt>
                <c:pt idx="5">
                  <c:v>Jan-15</c:v>
                </c:pt>
              </c:strCache>
            </c:strRef>
          </c:cat>
          <c:val>
            <c:numRef>
              <c:f>'[Jan_2015_TSP stats.xlsx]Sheet1'!$B$3:$G$3</c:f>
              <c:numCache>
                <c:formatCode>General</c:formatCode>
                <c:ptCount val="6"/>
                <c:pt idx="0">
                  <c:v>2269</c:v>
                </c:pt>
                <c:pt idx="1">
                  <c:v>823</c:v>
                </c:pt>
                <c:pt idx="2">
                  <c:v>553</c:v>
                </c:pt>
                <c:pt idx="3">
                  <c:v>468</c:v>
                </c:pt>
                <c:pt idx="4">
                  <c:v>425</c:v>
                </c:pt>
                <c:pt idx="5">
                  <c:v>777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5801856"/>
        <c:axId val="26423680"/>
      </c:barChart>
      <c:catAx>
        <c:axId val="25801856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crossAx val="26423680"/>
        <c:crosses val="autoZero"/>
        <c:auto val="1"/>
        <c:lblAlgn val="ctr"/>
        <c:lblOffset val="100"/>
        <c:noMultiLvlLbl val="1"/>
      </c:catAx>
      <c:valAx>
        <c:axId val="264236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5801856"/>
        <c:crosses val="autoZero"/>
        <c:crossBetween val="between"/>
      </c:valAx>
    </c:plotArea>
    <c:legend>
      <c:legendPos val="r"/>
      <c:layout/>
      <c:overlay val="0"/>
      <c:spPr>
        <a:noFill/>
      </c:sp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Colleagues &amp; Cocktails at USC - Driving Directions</a:t>
            </a:r>
            <a:r>
              <a:rPr lang="en-US" sz="1200" b="0" i="0" u="none" strike="noStrike" baseline="0"/>
              <a:t> </a:t>
            </a:r>
            <a:endParaRPr lang="en-US" b="0" u="none" baseline="0"/>
          </a:p>
        </c:rich>
      </c:tx>
      <c:layout>
        <c:manualLayout>
          <c:xMode val="edge"/>
          <c:yMode val="edge"/>
          <c:x val="0.28651650416915914"/>
          <c:y val="4.1225804208592939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'[Jan_2015 Exact Target.xlsx]E-Mail Blast reports'!$E$5</c:f>
              <c:strCache>
                <c:ptCount val="1"/>
                <c:pt idx="0">
                  <c:v>Colleagues &amp; Cocktails at USC - RSVP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'[Jan_2015 Exact Target.xlsx]E-Mail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'[Jan_2015 Exact Target.xlsx]E-Mail Blast reports'!$F$5:$J$5</c:f>
              <c:numCache>
                <c:formatCode>General</c:formatCode>
                <c:ptCount val="5"/>
                <c:pt idx="0">
                  <c:v>127</c:v>
                </c:pt>
                <c:pt idx="1">
                  <c:v>122</c:v>
                </c:pt>
                <c:pt idx="2">
                  <c:v>56</c:v>
                </c:pt>
                <c:pt idx="3">
                  <c:v>9</c:v>
                </c:pt>
                <c:pt idx="4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4430464"/>
        <c:axId val="64432000"/>
      </c:barChart>
      <c:catAx>
        <c:axId val="64430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44320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443200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443046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USC Valentine's Day Gifts</a:t>
            </a:r>
            <a:r>
              <a:rPr lang="en-US" sz="1200" b="1" i="0" u="none" strike="noStrike" baseline="0"/>
              <a:t> </a:t>
            </a:r>
            <a:endParaRPr lang="en-US" sz="1200" b="1" u="sng"/>
          </a:p>
        </c:rich>
      </c:tx>
      <c:layout>
        <c:manualLayout>
          <c:xMode val="edge"/>
          <c:yMode val="edge"/>
          <c:x val="0.37307655297504427"/>
          <c:y val="6.658348091054819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962709554483274"/>
          <c:y val="0.22841947950157049"/>
          <c:w val="0.83398886798400163"/>
          <c:h val="0.60726154306514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'[Jan_2015 Exact Target.xlsx]E-Mail Blast reports'!$E$8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'[Jan_2015 Exact Target.xlsx]E-Mail Blast reports'!$F$7:$J$7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'[Jan_2015 Exact Target.xlsx]E-Mail Blast reports'!$F$8:$J$8</c:f>
              <c:numCache>
                <c:formatCode>General</c:formatCode>
                <c:ptCount val="5"/>
                <c:pt idx="0">
                  <c:v>19079</c:v>
                </c:pt>
                <c:pt idx="1">
                  <c:v>18954</c:v>
                </c:pt>
                <c:pt idx="2">
                  <c:v>3890</c:v>
                </c:pt>
                <c:pt idx="3">
                  <c:v>665</c:v>
                </c:pt>
                <c:pt idx="4">
                  <c:v>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4468864"/>
        <c:axId val="64470400"/>
      </c:barChart>
      <c:catAx>
        <c:axId val="64468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44704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447040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446886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Let's have the best hair day with T3</a:t>
            </a:r>
            <a:r>
              <a:rPr lang="en-US" sz="1200" b="1" i="0" u="none" strike="noStrike" baseline="0"/>
              <a:t> </a:t>
            </a:r>
            <a:endParaRPr lang="en-US" b="0" u="none"/>
          </a:p>
        </c:rich>
      </c:tx>
      <c:layout>
        <c:manualLayout>
          <c:xMode val="edge"/>
          <c:yMode val="edge"/>
          <c:x val="0.30871353324685208"/>
          <c:y val="4.9143066418186075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3672288683244047"/>
          <c:y val="0.17894872629972364"/>
          <c:w val="0.70545846148582481"/>
          <c:h val="0.562501634875008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'[Jan_2015 Exact Target.xlsx]E-Mail Blast reports'!$E$11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'[Jan_2015 Exact Target.xlsx]E-Mail Blast reports'!$F$10:$J$10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'[Jan_2015 Exact Target.xlsx]E-Mail Blast reports'!$F$11:$J$11</c:f>
              <c:numCache>
                <c:formatCode>General</c:formatCode>
                <c:ptCount val="5"/>
                <c:pt idx="0">
                  <c:v>1648</c:v>
                </c:pt>
                <c:pt idx="1">
                  <c:v>1642</c:v>
                </c:pt>
                <c:pt idx="2">
                  <c:v>281</c:v>
                </c:pt>
                <c:pt idx="3">
                  <c:v>10</c:v>
                </c:pt>
                <c:pt idx="4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64050688"/>
        <c:axId val="64052224"/>
      </c:barChart>
      <c:catAx>
        <c:axId val="64050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40522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4052224"/>
        <c:scaling>
          <c:orientation val="minMax"/>
          <c:min val="0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4050688"/>
        <c:crosses val="autoZero"/>
        <c:crossBetween val="between"/>
        <c:minorUnit val="41.149500000000003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Let's have the best hair day with T3</a:t>
            </a:r>
            <a:r>
              <a:rPr lang="en-US" sz="1200" b="1" i="0" u="none" strike="noStrike" baseline="0"/>
              <a:t> </a:t>
            </a:r>
            <a:endParaRPr lang="en-US" b="1" u="sng"/>
          </a:p>
        </c:rich>
      </c:tx>
      <c:layout>
        <c:manualLayout>
          <c:xMode val="edge"/>
          <c:yMode val="edge"/>
          <c:x val="0.29384623797025372"/>
          <c:y val="4.179860947769648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3672288683244058"/>
          <c:y val="0.17894872629972369"/>
          <c:w val="0.70545846148582481"/>
          <c:h val="0.562501634875008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'[Jan_2015 Exact Target.xlsx]E-Mail Blast reports'!$E$14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'[Jan_2015 Exact Target.xlsx]E-Mail Blast reports'!$F$13:$J$13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'[Jan_2015 Exact Target.xlsx]E-Mail Blast reports'!$F$14:$J$14</c:f>
              <c:numCache>
                <c:formatCode>General</c:formatCode>
                <c:ptCount val="5"/>
                <c:pt idx="0">
                  <c:v>1653</c:v>
                </c:pt>
                <c:pt idx="1">
                  <c:v>1641</c:v>
                </c:pt>
                <c:pt idx="2">
                  <c:v>326</c:v>
                </c:pt>
                <c:pt idx="3">
                  <c:v>8</c:v>
                </c:pt>
                <c:pt idx="4">
                  <c:v>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64231296"/>
        <c:axId val="64232832"/>
      </c:barChart>
      <c:catAx>
        <c:axId val="64231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423283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4232832"/>
        <c:scaling>
          <c:orientation val="minMax"/>
          <c:min val="0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4231296"/>
        <c:crosses val="autoZero"/>
        <c:crossBetween val="between"/>
        <c:minorUnit val="41.149500000000003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Return of The Trojans</a:t>
            </a:r>
            <a:r>
              <a:rPr lang="en-US" sz="1200" b="1" i="0" u="none" strike="noStrike" baseline="0"/>
              <a:t> </a:t>
            </a:r>
            <a:endParaRPr lang="en-US" b="1" u="sng"/>
          </a:p>
        </c:rich>
      </c:tx>
      <c:layout>
        <c:manualLayout>
          <c:xMode val="edge"/>
          <c:yMode val="edge"/>
          <c:x val="0.38976930701837254"/>
          <c:y val="5.3214475719662119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42219055224408"/>
          <c:y val="0.15942339481191517"/>
          <c:w val="0.76940086623287063"/>
          <c:h val="0.6345385470036574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'[Jan_2015 Exact Target.xlsx]E-Mail Blast reports'!$E$17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'[Jan_2015 Exact Target.xlsx]E-Mail Blast reports'!$F$16:$J$16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'[Jan_2015 Exact Target.xlsx]E-Mail Blast reports'!$F$17:$J$17</c:f>
              <c:numCache>
                <c:formatCode>General</c:formatCode>
                <c:ptCount val="5"/>
                <c:pt idx="0">
                  <c:v>7706</c:v>
                </c:pt>
                <c:pt idx="1">
                  <c:v>7694</c:v>
                </c:pt>
                <c:pt idx="2">
                  <c:v>3040</c:v>
                </c:pt>
                <c:pt idx="3">
                  <c:v>64</c:v>
                </c:pt>
                <c:pt idx="4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64261120"/>
        <c:axId val="64271104"/>
      </c:barChart>
      <c:catAx>
        <c:axId val="64261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42711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427110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426112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900"/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You're Invited - Colleagues &amp; Cocktails at USC!</a:t>
            </a:r>
            <a:r>
              <a:rPr lang="en-US" sz="1200" b="1" i="0" u="none" strike="noStrike" baseline="0"/>
              <a:t> </a:t>
            </a:r>
            <a:endParaRPr lang="en-US" b="1" u="sng"/>
          </a:p>
        </c:rich>
      </c:tx>
      <c:layout>
        <c:manualLayout>
          <c:xMode val="edge"/>
          <c:yMode val="edge"/>
          <c:x val="0.30537498982806865"/>
          <c:y val="8.9052811601247159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4648666910982192"/>
          <c:y val="0.2521574493981481"/>
          <c:w val="0.72889629293904501"/>
          <c:h val="0.5129111754803240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'[Jan_2015 Exact Target.xlsx]E-Mail Blast reports'!$E$19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'[Jan_2015 Exact Target.xlsx]E-Mail Blast reports'!$F$18:$J$18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'[Jan_2015 Exact Target.xlsx]E-Mail Blast reports'!$F$19:$J$19</c:f>
              <c:numCache>
                <c:formatCode>General</c:formatCode>
                <c:ptCount val="5"/>
                <c:pt idx="0">
                  <c:v>905</c:v>
                </c:pt>
                <c:pt idx="1">
                  <c:v>862</c:v>
                </c:pt>
                <c:pt idx="2">
                  <c:v>334</c:v>
                </c:pt>
                <c:pt idx="3">
                  <c:v>50</c:v>
                </c:pt>
                <c:pt idx="4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64163200"/>
        <c:axId val="64193664"/>
      </c:barChart>
      <c:catAx>
        <c:axId val="64163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419366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419366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416320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Return of The Trojans</a:t>
            </a:r>
            <a:r>
              <a:rPr lang="en-US" sz="1200" b="1" i="0" u="none" strike="noStrike" baseline="0"/>
              <a:t> </a:t>
            </a:r>
            <a:endParaRPr lang="en-US" b="1" u="sng"/>
          </a:p>
        </c:rich>
      </c:tx>
      <c:layout>
        <c:manualLayout>
          <c:xMode val="edge"/>
          <c:yMode val="edge"/>
          <c:x val="0.37966343383906281"/>
          <c:y val="7.694066650759563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4648666910982192"/>
          <c:y val="0.2521574493981481"/>
          <c:w val="0.72889629293904501"/>
          <c:h val="0.5129111754803240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'[Jan_2015 Exact Target.xlsx]E-Mail Blast reports'!$E$22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'[Jan_2015 Exact Target.xlsx]E-Mail Blast reports'!$F$21:$J$21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'[Jan_2015 Exact Target.xlsx]E-Mail Blast reports'!$F$22:$J$22</c:f>
              <c:numCache>
                <c:formatCode>General</c:formatCode>
                <c:ptCount val="5"/>
                <c:pt idx="0">
                  <c:v>7640</c:v>
                </c:pt>
                <c:pt idx="1">
                  <c:v>7626</c:v>
                </c:pt>
                <c:pt idx="2">
                  <c:v>3210</c:v>
                </c:pt>
                <c:pt idx="3">
                  <c:v>96</c:v>
                </c:pt>
                <c:pt idx="4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64303104"/>
        <c:axId val="64304640"/>
      </c:barChart>
      <c:catAx>
        <c:axId val="64303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43046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430464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430310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We've got your textbooks!</a:t>
            </a:r>
            <a:r>
              <a:rPr lang="en-US" sz="1200" b="1" i="0" u="none" strike="noStrike" baseline="0"/>
              <a:t> </a:t>
            </a:r>
            <a:endParaRPr lang="en-US" b="1" u="sng"/>
          </a:p>
        </c:rich>
      </c:tx>
      <c:layout>
        <c:manualLayout>
          <c:xMode val="edge"/>
          <c:yMode val="edge"/>
          <c:x val="0.35650314269926781"/>
          <c:y val="8.121466374080289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4648666910982192"/>
          <c:y val="0.2521574493981481"/>
          <c:w val="0.72889629293904501"/>
          <c:h val="0.5129111754803240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'[Jan_2015 Exact Target.xlsx]E-Mail Blast reports'!$E$25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'[Jan_2015 Exact Target.xlsx]E-Mail Blast reports'!$F$24:$J$24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'[Jan_2015 Exact Target.xlsx]E-Mail Blast reports'!$F$25:$J$25</c:f>
              <c:numCache>
                <c:formatCode>General</c:formatCode>
                <c:ptCount val="5"/>
                <c:pt idx="0">
                  <c:v>4638</c:v>
                </c:pt>
                <c:pt idx="1">
                  <c:v>4637</c:v>
                </c:pt>
                <c:pt idx="2">
                  <c:v>2989</c:v>
                </c:pt>
                <c:pt idx="3">
                  <c:v>332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64348544"/>
        <c:axId val="64350080"/>
      </c:barChart>
      <c:catAx>
        <c:axId val="64348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43500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4350080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434854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AAA 2015 Spring Parking Permit Giveaway!</a:t>
            </a:r>
            <a:r>
              <a:rPr lang="en-US" sz="1200" b="1" i="0" u="none" strike="noStrike" baseline="0"/>
              <a:t> </a:t>
            </a:r>
            <a:endParaRPr lang="en-US" b="1" u="sng"/>
          </a:p>
        </c:rich>
      </c:tx>
      <c:layout>
        <c:manualLayout>
          <c:xMode val="edge"/>
          <c:yMode val="edge"/>
          <c:x val="0.29891342129531101"/>
          <c:y val="6.6355578503506735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7295027310775344"/>
          <c:y val="0.23029947076287596"/>
          <c:w val="0.72889629293904501"/>
          <c:h val="0.5129111754803240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'[Jan_2015 Exact Target.xlsx]E-Mail Blast reports'!$E$31</c:f>
              <c:strCache>
                <c:ptCount val="1"/>
                <c:pt idx="0">
                  <c:v>TSP AAA fall 2014 for IT (1/5/2015)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'[Jan_2015 Exact Target.xlsx]E-Mail Blast reports'!$F$30:$J$30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'[Jan_2015 Exact Target.xlsx]E-Mail Blast reports'!$F$31:$J$31</c:f>
              <c:numCache>
                <c:formatCode>General</c:formatCode>
                <c:ptCount val="5"/>
                <c:pt idx="0">
                  <c:v>10681</c:v>
                </c:pt>
                <c:pt idx="1">
                  <c:v>10419</c:v>
                </c:pt>
                <c:pt idx="2">
                  <c:v>6372</c:v>
                </c:pt>
                <c:pt idx="3">
                  <c:v>313</c:v>
                </c:pt>
                <c:pt idx="4">
                  <c:v>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64398080"/>
        <c:axId val="64399616"/>
      </c:barChart>
      <c:catAx>
        <c:axId val="64398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439961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439961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439808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Requests By BU System</a:t>
            </a:r>
          </a:p>
        </c:rich>
      </c:tx>
      <c:layout>
        <c:manualLayout>
          <c:xMode val="edge"/>
          <c:yMode val="edge"/>
          <c:x val="0.33122061802496594"/>
          <c:y val="3.409090909090908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9.6463098233315336E-2"/>
          <c:y val="0.18990384615384628"/>
          <c:w val="0.85852157427650755"/>
          <c:h val="0.564903846153846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'[Jan_2015_Service_Desk_Report.xlsx]BU Systems'!$A$60</c:f>
              <c:strCache>
                <c:ptCount val="1"/>
                <c:pt idx="0">
                  <c:v># Tickets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'[Jan_2015_Service_Desk_Report.xlsx]BU Systems'!$B$59:$F$59</c:f>
              <c:strCache>
                <c:ptCount val="5"/>
                <c:pt idx="0">
                  <c:v>Other</c:v>
                </c:pt>
                <c:pt idx="1">
                  <c:v>Delphi</c:v>
                </c:pt>
                <c:pt idx="2">
                  <c:v>Kronos</c:v>
                </c:pt>
                <c:pt idx="3">
                  <c:v>StarRez</c:v>
                </c:pt>
                <c:pt idx="4">
                  <c:v>VisualRatex</c:v>
                </c:pt>
              </c:strCache>
            </c:strRef>
          </c:cat>
          <c:val>
            <c:numRef>
              <c:f>'[Jan_2015_Service_Desk_Report.xlsx]BU Systems'!$B$60:$F$60</c:f>
              <c:numCache>
                <c:formatCode>General</c:formatCode>
                <c:ptCount val="5"/>
                <c:pt idx="0">
                  <c:v>4</c:v>
                </c:pt>
                <c:pt idx="1">
                  <c:v>1</c:v>
                </c:pt>
                <c:pt idx="2">
                  <c:v>12</c:v>
                </c:pt>
                <c:pt idx="3">
                  <c:v>4</c:v>
                </c:pt>
                <c:pt idx="4">
                  <c:v>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1895936"/>
        <c:axId val="31897472"/>
      </c:barChart>
      <c:catAx>
        <c:axId val="31895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270000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1897472"/>
        <c:crosses val="autoZero"/>
        <c:auto val="1"/>
        <c:lblAlgn val="ctr"/>
        <c:lblOffset val="100"/>
        <c:noMultiLvlLbl val="0"/>
      </c:catAx>
      <c:valAx>
        <c:axId val="31897472"/>
        <c:scaling>
          <c:orientation val="minMax"/>
          <c:max val="10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Requests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1895936"/>
        <c:crosses val="autoZero"/>
        <c:crossBetween val="between"/>
        <c:majorUnit val="10"/>
      </c:valAx>
    </c:plotArea>
    <c:plotVisOnly val="1"/>
    <c:dispBlanksAs val="gap"/>
    <c:showDLblsOverMax val="0"/>
  </c:chart>
  <c:txPr>
    <a:bodyPr/>
    <a:lstStyle/>
    <a:p>
      <a:pPr>
        <a:defRPr sz="12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You're Invited - Colleagues &amp; Cocktails at USC!</a:t>
            </a:r>
            <a:r>
              <a:rPr lang="en-US" sz="1200" b="1" i="0" u="none" strike="noStrike" baseline="0"/>
              <a:t> </a:t>
            </a:r>
            <a:endParaRPr lang="en-US" b="1" u="sng"/>
          </a:p>
        </c:rich>
      </c:tx>
      <c:layout>
        <c:manualLayout>
          <c:xMode val="edge"/>
          <c:yMode val="edge"/>
          <c:x val="0.29079949347185885"/>
          <c:y val="6.37275080390299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4648666910982192"/>
          <c:y val="0.2521574493981481"/>
          <c:w val="0.72889629293904501"/>
          <c:h val="0.5129111754803240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'[Jan_2015 Exact Target.xlsx]E-Mail Blast reports'!$E$28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'[Jan_2015 Exact Target.xlsx]E-Mail Blast reports'!$F$27:$J$27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'[Jan_2015 Exact Target.xlsx]E-Mail Blast reports'!$F$28:$J$28</c:f>
              <c:numCache>
                <c:formatCode>General</c:formatCode>
                <c:ptCount val="5"/>
                <c:pt idx="0">
                  <c:v>962</c:v>
                </c:pt>
                <c:pt idx="1">
                  <c:v>868</c:v>
                </c:pt>
                <c:pt idx="2">
                  <c:v>371</c:v>
                </c:pt>
                <c:pt idx="3">
                  <c:v>91</c:v>
                </c:pt>
                <c:pt idx="4">
                  <c:v>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64496768"/>
        <c:axId val="64498304"/>
      </c:barChart>
      <c:catAx>
        <c:axId val="64496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44983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449830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449676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9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5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Customer Satisfaction</a:t>
            </a:r>
          </a:p>
        </c:rich>
      </c:tx>
      <c:layout>
        <c:manualLayout>
          <c:xMode val="edge"/>
          <c:yMode val="edge"/>
          <c:x val="0.37216887289023476"/>
          <c:y val="3.1413652719103735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26862938130402"/>
          <c:y val="0.17015728556181181"/>
          <c:w val="0.84466152890740187"/>
          <c:h val="0.59162379287645317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'[Jan_2015 Customer Satisfaction Report.xlsx]Sheet1'!$A$24:$A$32</c:f>
              <c:numCache>
                <c:formatCode>d\-mmm</c:formatCode>
                <c:ptCount val="9"/>
                <c:pt idx="0">
                  <c:v>41773</c:v>
                </c:pt>
                <c:pt idx="1">
                  <c:v>41804</c:v>
                </c:pt>
                <c:pt idx="2">
                  <c:v>41834</c:v>
                </c:pt>
                <c:pt idx="3">
                  <c:v>41865</c:v>
                </c:pt>
                <c:pt idx="4">
                  <c:v>41896</c:v>
                </c:pt>
                <c:pt idx="5">
                  <c:v>41926</c:v>
                </c:pt>
                <c:pt idx="6">
                  <c:v>41957</c:v>
                </c:pt>
                <c:pt idx="7">
                  <c:v>41987</c:v>
                </c:pt>
                <c:pt idx="8">
                  <c:v>42019</c:v>
                </c:pt>
              </c:numCache>
            </c:numRef>
          </c:cat>
          <c:val>
            <c:numRef>
              <c:f>'[Jan_2015 Customer Satisfaction Report.xlsx]Sheet1'!$B$24:$B$32</c:f>
              <c:numCache>
                <c:formatCode>General</c:formatCode>
                <c:ptCount val="9"/>
                <c:pt idx="0">
                  <c:v>93</c:v>
                </c:pt>
                <c:pt idx="1">
                  <c:v>92</c:v>
                </c:pt>
                <c:pt idx="2">
                  <c:v>93</c:v>
                </c:pt>
                <c:pt idx="3">
                  <c:v>92</c:v>
                </c:pt>
                <c:pt idx="4">
                  <c:v>92</c:v>
                </c:pt>
                <c:pt idx="5">
                  <c:v>92</c:v>
                </c:pt>
                <c:pt idx="6">
                  <c:v>94</c:v>
                </c:pt>
                <c:pt idx="7">
                  <c:v>92</c:v>
                </c:pt>
                <c:pt idx="8">
                  <c:v>92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6940544"/>
        <c:axId val="26942464"/>
      </c:barChart>
      <c:dateAx>
        <c:axId val="2694054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87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Month</a:t>
                </a:r>
              </a:p>
            </c:rich>
          </c:tx>
          <c:layout>
            <c:manualLayout>
              <c:xMode val="edge"/>
              <c:yMode val="edge"/>
              <c:x val="0.52427267311493908"/>
              <c:y val="0.90314251567423154"/>
            </c:manualLayout>
          </c:layout>
          <c:overlay val="0"/>
          <c:spPr>
            <a:noFill/>
            <a:ln w="25400">
              <a:noFill/>
            </a:ln>
          </c:spPr>
        </c:title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9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6942464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26942464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7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Percentage</a:t>
                </a:r>
              </a:p>
            </c:rich>
          </c:tx>
          <c:layout>
            <c:manualLayout>
              <c:xMode val="edge"/>
              <c:yMode val="edge"/>
              <c:x val="2.589000854888588E-2"/>
              <c:y val="0.37434602823598595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6940544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Open Requests Aging Report</a:t>
            </a:r>
          </a:p>
        </c:rich>
      </c:tx>
      <c:layout>
        <c:manualLayout>
          <c:xMode val="edge"/>
          <c:yMode val="edge"/>
          <c:x val="0.26977008582073714"/>
          <c:y val="4.618997176200864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9366213831266016"/>
          <c:y val="0.14868825831396101"/>
          <c:w val="0.76584572878188339"/>
          <c:h val="0.676385802526254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[Jan_2015_Aging_Reports.xlsx]Summary!$B$1</c:f>
              <c:strCache>
                <c:ptCount val="1"/>
                <c:pt idx="0">
                  <c:v># of requests</c:v>
                </c:pt>
              </c:strCache>
            </c:strRef>
          </c:tx>
          <c:spPr>
            <a:solidFill>
              <a:srgbClr val="000090"/>
            </a:solidFill>
            <a:ln w="3175">
              <a:solidFill>
                <a:srgbClr val="808080"/>
              </a:solidFill>
              <a:prstDash val="solid"/>
            </a:ln>
          </c:spPr>
          <c:invertIfNegative val="0"/>
          <c:cat>
            <c:strRef>
              <c:f>[Jan_2015_Aging_Reports.xlsx]Summary!$A$2:$A$5</c:f>
              <c:strCache>
                <c:ptCount val="4"/>
                <c:pt idx="0">
                  <c:v>0-7  Days</c:v>
                </c:pt>
                <c:pt idx="1">
                  <c:v>8-14 Days</c:v>
                </c:pt>
                <c:pt idx="2">
                  <c:v>15-21 Days</c:v>
                </c:pt>
                <c:pt idx="3">
                  <c:v>21+ Days</c:v>
                </c:pt>
              </c:strCache>
            </c:strRef>
          </c:cat>
          <c:val>
            <c:numRef>
              <c:f>[Jan_2015_Aging_Reports.xlsx]Summary!$B$2:$B$5</c:f>
              <c:numCache>
                <c:formatCode>General</c:formatCode>
                <c:ptCount val="4"/>
                <c:pt idx="0">
                  <c:v>33</c:v>
                </c:pt>
                <c:pt idx="1">
                  <c:v>22</c:v>
                </c:pt>
                <c:pt idx="2">
                  <c:v>26</c:v>
                </c:pt>
                <c:pt idx="3">
                  <c:v>296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5322624"/>
        <c:axId val="45324160"/>
      </c:barChart>
      <c:catAx>
        <c:axId val="45322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5324160"/>
        <c:crosses val="autoZero"/>
        <c:auto val="1"/>
        <c:lblAlgn val="ctr"/>
        <c:lblOffset val="100"/>
        <c:noMultiLvlLbl val="0"/>
      </c:catAx>
      <c:valAx>
        <c:axId val="4532416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# of Requests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532262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Opened By Status</a:t>
            </a:r>
          </a:p>
        </c:rich>
      </c:tx>
      <c:layout>
        <c:manualLayout>
          <c:xMode val="edge"/>
          <c:yMode val="edge"/>
          <c:x val="0.26169866166819694"/>
          <c:y val="2.027027027027027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8476939924495693E-2"/>
          <c:y val="0.1924755248446795"/>
          <c:w val="0.75736632549007987"/>
          <c:h val="0.6891891891891891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'Copy (25) of IssueList.xls'!$J$23:$J$26</c:f>
              <c:strCache>
                <c:ptCount val="4"/>
                <c:pt idx="0">
                  <c:v>Completed</c:v>
                </c:pt>
                <c:pt idx="1">
                  <c:v>Assigned to Level 2</c:v>
                </c:pt>
                <c:pt idx="2">
                  <c:v>Assigned to Vendor</c:v>
                </c:pt>
                <c:pt idx="3">
                  <c:v>Waiting for User</c:v>
                </c:pt>
              </c:strCache>
            </c:strRef>
          </c:cat>
          <c:val>
            <c:numRef>
              <c:f>'Copy (25) of IssueList.xls'!$K$23:$K$26</c:f>
              <c:numCache>
                <c:formatCode>General</c:formatCode>
                <c:ptCount val="4"/>
                <c:pt idx="0">
                  <c:v>56</c:v>
                </c:pt>
                <c:pt idx="1">
                  <c:v>3</c:v>
                </c:pt>
                <c:pt idx="2">
                  <c:v>0</c:v>
                </c:pt>
                <c:pt idx="3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4553216"/>
        <c:axId val="54555008"/>
      </c:barChart>
      <c:catAx>
        <c:axId val="545532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54555008"/>
        <c:crosses val="autoZero"/>
        <c:auto val="1"/>
        <c:lblAlgn val="ctr"/>
        <c:lblOffset val="100"/>
        <c:noMultiLvlLbl val="0"/>
      </c:catAx>
      <c:valAx>
        <c:axId val="5455500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54553216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Opened By Unit</a:t>
            </a:r>
          </a:p>
        </c:rich>
      </c:tx>
      <c:layout>
        <c:manualLayout>
          <c:xMode val="edge"/>
          <c:yMode val="edge"/>
          <c:x val="0.28849270664505677"/>
          <c:y val="3.087889567122513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7911014024391984E-2"/>
          <c:y val="0.19189828922937366"/>
          <c:w val="0.89141004862236617"/>
          <c:h val="0.5463189234139829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'Copy (25) of IssueList.xls'!$K$1</c:f>
              <c:strCache>
                <c:ptCount val="1"/>
                <c:pt idx="0">
                  <c:v>#Tickets</c:v>
                </c:pt>
              </c:strCache>
            </c:strRef>
          </c:tx>
          <c:spPr>
            <a:solidFill>
              <a:srgbClr val="00009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'Copy (25) of IssueList.xls'!$J$2:$J$19</c:f>
              <c:strCache>
                <c:ptCount val="18"/>
                <c:pt idx="0">
                  <c:v>Bookstore</c:v>
                </c:pt>
                <c:pt idx="1">
                  <c:v>Custom Publishing</c:v>
                </c:pt>
                <c:pt idx="2">
                  <c:v>Accounting</c:v>
                </c:pt>
                <c:pt idx="3">
                  <c:v>Housing</c:v>
                </c:pt>
                <c:pt idx="4">
                  <c:v>Human Resources</c:v>
                </c:pt>
                <c:pt idx="5">
                  <c:v>Design Studio</c:v>
                </c:pt>
                <c:pt idx="6">
                  <c:v>Executive</c:v>
                </c:pt>
                <c:pt idx="7">
                  <c:v>Hospitality</c:v>
                </c:pt>
                <c:pt idx="8">
                  <c:v>Weddings</c:v>
                </c:pt>
                <c:pt idx="9">
                  <c:v>Transportation</c:v>
                </c:pt>
                <c:pt idx="10">
                  <c:v>Other</c:v>
                </c:pt>
                <c:pt idx="11">
                  <c:v>Athletics</c:v>
                </c:pt>
                <c:pt idx="12">
                  <c:v>Information Technology</c:v>
                </c:pt>
                <c:pt idx="13">
                  <c:v>Auxiliary Services</c:v>
                </c:pt>
                <c:pt idx="14">
                  <c:v>Flower Shop</c:v>
                </c:pt>
                <c:pt idx="15">
                  <c:v>Radisson</c:v>
                </c:pt>
                <c:pt idx="16">
                  <c:v>Coliseum</c:v>
                </c:pt>
                <c:pt idx="17">
                  <c:v>Figueroa Press</c:v>
                </c:pt>
              </c:strCache>
            </c:strRef>
          </c:cat>
          <c:val>
            <c:numRef>
              <c:f>'Copy (25) of IssueList.xls'!$K$2:$K$19</c:f>
              <c:numCache>
                <c:formatCode>General</c:formatCode>
                <c:ptCount val="18"/>
                <c:pt idx="0">
                  <c:v>19</c:v>
                </c:pt>
                <c:pt idx="1">
                  <c:v>0</c:v>
                </c:pt>
                <c:pt idx="2">
                  <c:v>1</c:v>
                </c:pt>
                <c:pt idx="3">
                  <c:v>5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15</c:v>
                </c:pt>
                <c:pt idx="8">
                  <c:v>2</c:v>
                </c:pt>
                <c:pt idx="9">
                  <c:v>13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2</c:v>
                </c:pt>
                <c:pt idx="14">
                  <c:v>0</c:v>
                </c:pt>
                <c:pt idx="15">
                  <c:v>0</c:v>
                </c:pt>
                <c:pt idx="16">
                  <c:v>6</c:v>
                </c:pt>
                <c:pt idx="17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7682560"/>
        <c:axId val="57688448"/>
      </c:barChart>
      <c:catAx>
        <c:axId val="576825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576884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7688448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5768256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Closed By Unit</a:t>
            </a:r>
          </a:p>
        </c:rich>
      </c:tx>
      <c:layout>
        <c:manualLayout>
          <c:xMode val="edge"/>
          <c:yMode val="edge"/>
          <c:x val="0.30867946936497193"/>
          <c:y val="3.087891040646946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579894145244627E-2"/>
          <c:y val="0.17988626421697287"/>
          <c:w val="0.89141004862236617"/>
          <c:h val="0.5463189234139829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009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'[Jan_2015 Closed Web Tickets.xls]closed Web'!$J$4:$J$22</c:f>
              <c:strCache>
                <c:ptCount val="19"/>
                <c:pt idx="0">
                  <c:v>Bookstore</c:v>
                </c:pt>
                <c:pt idx="1">
                  <c:v>Custom Publishing</c:v>
                </c:pt>
                <c:pt idx="2">
                  <c:v>Accounting</c:v>
                </c:pt>
                <c:pt idx="3">
                  <c:v>Housing</c:v>
                </c:pt>
                <c:pt idx="4">
                  <c:v>Human Resources</c:v>
                </c:pt>
                <c:pt idx="5">
                  <c:v>Design Studio</c:v>
                </c:pt>
                <c:pt idx="6">
                  <c:v>Executive</c:v>
                </c:pt>
                <c:pt idx="7">
                  <c:v>Hospitality</c:v>
                </c:pt>
                <c:pt idx="8">
                  <c:v>Weddings</c:v>
                </c:pt>
                <c:pt idx="9">
                  <c:v>Transportation</c:v>
                </c:pt>
                <c:pt idx="10">
                  <c:v>Other</c:v>
                </c:pt>
                <c:pt idx="11">
                  <c:v>Athletics</c:v>
                </c:pt>
                <c:pt idx="12">
                  <c:v>Information Technology</c:v>
                </c:pt>
                <c:pt idx="13">
                  <c:v>Auxiliary Services</c:v>
                </c:pt>
                <c:pt idx="14">
                  <c:v>Flower Shop</c:v>
                </c:pt>
                <c:pt idx="15">
                  <c:v>Radisson</c:v>
                </c:pt>
                <c:pt idx="16">
                  <c:v>Coliseum</c:v>
                </c:pt>
                <c:pt idx="17">
                  <c:v>Figueroa Press</c:v>
                </c:pt>
                <c:pt idx="18">
                  <c:v>CAPS Website</c:v>
                </c:pt>
              </c:strCache>
            </c:strRef>
          </c:cat>
          <c:val>
            <c:numRef>
              <c:f>'[Jan_2015 Closed Web Tickets.xls]closed Web'!$K$4:$K$22</c:f>
              <c:numCache>
                <c:formatCode>General</c:formatCode>
                <c:ptCount val="19"/>
                <c:pt idx="0">
                  <c:v>15</c:v>
                </c:pt>
                <c:pt idx="1">
                  <c:v>1</c:v>
                </c:pt>
                <c:pt idx="2">
                  <c:v>0</c:v>
                </c:pt>
                <c:pt idx="3">
                  <c:v>7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15</c:v>
                </c:pt>
                <c:pt idx="8">
                  <c:v>2</c:v>
                </c:pt>
                <c:pt idx="9">
                  <c:v>13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3</c:v>
                </c:pt>
                <c:pt idx="14">
                  <c:v>0</c:v>
                </c:pt>
                <c:pt idx="15">
                  <c:v>0</c:v>
                </c:pt>
                <c:pt idx="16">
                  <c:v>6</c:v>
                </c:pt>
                <c:pt idx="17">
                  <c:v>1</c:v>
                </c:pt>
                <c:pt idx="18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7715328"/>
        <c:axId val="63062400"/>
      </c:barChart>
      <c:catAx>
        <c:axId val="577153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30624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3062400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5771532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BU Main Sites</a:t>
            </a:r>
          </a:p>
        </c:rich>
      </c:tx>
      <c:layout>
        <c:manualLayout>
          <c:xMode val="edge"/>
          <c:yMode val="edge"/>
          <c:x val="0.24396249189063279"/>
          <c:y val="1.922953948938200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548994706985598"/>
          <c:y val="0.10709676456208314"/>
          <c:w val="0.83460949464012546"/>
          <c:h val="0.4987146529562983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'Web Visits'!$C$1</c:f>
              <c:strCache>
                <c:ptCount val="1"/>
                <c:pt idx="0">
                  <c:v>Aug-14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Visits'!$C$2:$C$8</c:f>
              <c:numCache>
                <c:formatCode>#,##0</c:formatCode>
                <c:ptCount val="7"/>
                <c:pt idx="0">
                  <c:v>1001</c:v>
                </c:pt>
                <c:pt idx="1">
                  <c:v>62568</c:v>
                </c:pt>
                <c:pt idx="2">
                  <c:v>45516</c:v>
                </c:pt>
                <c:pt idx="3">
                  <c:v>19622</c:v>
                </c:pt>
                <c:pt idx="4">
                  <c:v>58314</c:v>
                </c:pt>
                <c:pt idx="5">
                  <c:v>281</c:v>
                </c:pt>
                <c:pt idx="6">
                  <c:v>17507</c:v>
                </c:pt>
              </c:numCache>
            </c:numRef>
          </c:val>
        </c:ser>
        <c:ser>
          <c:idx val="2"/>
          <c:order val="1"/>
          <c:tx>
            <c:strRef>
              <c:f>'Web Visits'!$D$1</c:f>
              <c:strCache>
                <c:ptCount val="1"/>
                <c:pt idx="0">
                  <c:v>Sep-14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Visits'!$D$2:$D$8</c:f>
              <c:numCache>
                <c:formatCode>#,##0</c:formatCode>
                <c:ptCount val="7"/>
                <c:pt idx="0">
                  <c:v>1096</c:v>
                </c:pt>
                <c:pt idx="1">
                  <c:v>53693</c:v>
                </c:pt>
                <c:pt idx="2">
                  <c:v>25419</c:v>
                </c:pt>
                <c:pt idx="3">
                  <c:v>30941</c:v>
                </c:pt>
                <c:pt idx="4">
                  <c:v>48026</c:v>
                </c:pt>
                <c:pt idx="5">
                  <c:v>392</c:v>
                </c:pt>
                <c:pt idx="6">
                  <c:v>19076</c:v>
                </c:pt>
              </c:numCache>
            </c:numRef>
          </c:val>
        </c:ser>
        <c:ser>
          <c:idx val="0"/>
          <c:order val="2"/>
          <c:tx>
            <c:strRef>
              <c:f>'Web Visits'!$E$1</c:f>
              <c:strCache>
                <c:ptCount val="1"/>
                <c:pt idx="0">
                  <c:v>Oct-14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Visits'!$E$2:$E$8</c:f>
              <c:numCache>
                <c:formatCode>#,##0</c:formatCode>
                <c:ptCount val="7"/>
                <c:pt idx="0">
                  <c:v>1009</c:v>
                </c:pt>
                <c:pt idx="1">
                  <c:v>40654</c:v>
                </c:pt>
                <c:pt idx="2">
                  <c:v>22264</c:v>
                </c:pt>
                <c:pt idx="3">
                  <c:v>30685</c:v>
                </c:pt>
                <c:pt idx="4">
                  <c:v>42996</c:v>
                </c:pt>
                <c:pt idx="5">
                  <c:v>362</c:v>
                </c:pt>
                <c:pt idx="6">
                  <c:v>13825</c:v>
                </c:pt>
              </c:numCache>
            </c:numRef>
          </c:val>
        </c:ser>
        <c:ser>
          <c:idx val="3"/>
          <c:order val="3"/>
          <c:tx>
            <c:strRef>
              <c:f>'Web Visits'!$F$1</c:f>
              <c:strCache>
                <c:ptCount val="1"/>
                <c:pt idx="0">
                  <c:v>Nov-14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Visits'!$F$2:$F$8</c:f>
              <c:numCache>
                <c:formatCode>#,##0</c:formatCode>
                <c:ptCount val="7"/>
                <c:pt idx="0">
                  <c:v>975</c:v>
                </c:pt>
                <c:pt idx="1">
                  <c:v>43773</c:v>
                </c:pt>
                <c:pt idx="2">
                  <c:v>26083</c:v>
                </c:pt>
                <c:pt idx="3">
                  <c:v>28182</c:v>
                </c:pt>
                <c:pt idx="4">
                  <c:v>38194</c:v>
                </c:pt>
                <c:pt idx="5">
                  <c:v>401</c:v>
                </c:pt>
                <c:pt idx="6">
                  <c:v>21038</c:v>
                </c:pt>
              </c:numCache>
            </c:numRef>
          </c:val>
        </c:ser>
        <c:ser>
          <c:idx val="4"/>
          <c:order val="4"/>
          <c:tx>
            <c:strRef>
              <c:f>'Web Visits'!$G$1</c:f>
              <c:strCache>
                <c:ptCount val="1"/>
                <c:pt idx="0">
                  <c:v>Dec-14</c:v>
                </c:pt>
              </c:strCache>
            </c:strRef>
          </c:tx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Visits'!$G$2:$G$8</c:f>
              <c:numCache>
                <c:formatCode>#,##0</c:formatCode>
                <c:ptCount val="7"/>
                <c:pt idx="0">
                  <c:v>798</c:v>
                </c:pt>
                <c:pt idx="1">
                  <c:v>58119</c:v>
                </c:pt>
                <c:pt idx="2">
                  <c:v>20156</c:v>
                </c:pt>
                <c:pt idx="3">
                  <c:v>22222</c:v>
                </c:pt>
                <c:pt idx="4" formatCode="General">
                  <c:v>33660</c:v>
                </c:pt>
                <c:pt idx="5">
                  <c:v>283</c:v>
                </c:pt>
                <c:pt idx="6">
                  <c:v>12071</c:v>
                </c:pt>
              </c:numCache>
            </c:numRef>
          </c:val>
        </c:ser>
        <c:ser>
          <c:idx val="5"/>
          <c:order val="5"/>
          <c:tx>
            <c:strRef>
              <c:f>'Web Visits'!$H$1</c:f>
              <c:strCache>
                <c:ptCount val="1"/>
                <c:pt idx="0">
                  <c:v>Jan-15</c:v>
                </c:pt>
              </c:strCache>
            </c:strRef>
          </c:tx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Visits'!$H$2:$H$8</c:f>
              <c:numCache>
                <c:formatCode>#,##0</c:formatCode>
                <c:ptCount val="7"/>
                <c:pt idx="0">
                  <c:v>1090</c:v>
                </c:pt>
                <c:pt idx="1">
                  <c:v>40846</c:v>
                </c:pt>
                <c:pt idx="2">
                  <c:v>35519</c:v>
                </c:pt>
                <c:pt idx="3">
                  <c:v>25379</c:v>
                </c:pt>
                <c:pt idx="4" formatCode="General">
                  <c:v>47646</c:v>
                </c:pt>
                <c:pt idx="5">
                  <c:v>344</c:v>
                </c:pt>
                <c:pt idx="6">
                  <c:v>21579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775616"/>
        <c:axId val="59781504"/>
      </c:barChart>
      <c:catAx>
        <c:axId val="59775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59781504"/>
        <c:crosses val="autoZero"/>
        <c:auto val="1"/>
        <c:lblAlgn val="ctr"/>
        <c:lblOffset val="100"/>
        <c:noMultiLvlLbl val="0"/>
      </c:catAx>
      <c:valAx>
        <c:axId val="5978150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5977561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HSP Micro Sites</a:t>
            </a:r>
          </a:p>
        </c:rich>
      </c:tx>
      <c:layout>
        <c:manualLayout>
          <c:xMode val="edge"/>
          <c:yMode val="edge"/>
          <c:x val="0.23822689362966487"/>
          <c:y val="1.88450562544695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3201459224527898"/>
          <c:y val="0.10470107317765368"/>
          <c:w val="0.70143946492758769"/>
          <c:h val="0.470086451001708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'Web Visits'!$B$13</c:f>
              <c:strCache>
                <c:ptCount val="1"/>
                <c:pt idx="0">
                  <c:v>McKays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'Web Visits'!$C$12:$H$12</c:f>
              <c:strCache>
                <c:ptCount val="6"/>
                <c:pt idx="0">
                  <c:v>Aug-14</c:v>
                </c:pt>
                <c:pt idx="1">
                  <c:v>Sep-14</c:v>
                </c:pt>
                <c:pt idx="2">
                  <c:v>Oct-14</c:v>
                </c:pt>
                <c:pt idx="3">
                  <c:v>Nov-14</c:v>
                </c:pt>
                <c:pt idx="4">
                  <c:v>Dec-14</c:v>
                </c:pt>
                <c:pt idx="5">
                  <c:v>Jan-15</c:v>
                </c:pt>
              </c:strCache>
            </c:strRef>
          </c:cat>
          <c:val>
            <c:numRef>
              <c:f>'Web Visits'!$C$13:$H$13</c:f>
              <c:numCache>
                <c:formatCode>#,##0</c:formatCode>
                <c:ptCount val="6"/>
                <c:pt idx="0">
                  <c:v>1119</c:v>
                </c:pt>
                <c:pt idx="1">
                  <c:v>1466</c:v>
                </c:pt>
                <c:pt idx="2">
                  <c:v>1038</c:v>
                </c:pt>
                <c:pt idx="3">
                  <c:v>1446</c:v>
                </c:pt>
                <c:pt idx="4">
                  <c:v>972</c:v>
                </c:pt>
                <c:pt idx="5" formatCode="General">
                  <c:v>1278</c:v>
                </c:pt>
              </c:numCache>
            </c:numRef>
          </c:val>
        </c:ser>
        <c:ser>
          <c:idx val="1"/>
          <c:order val="1"/>
          <c:tx>
            <c:strRef>
              <c:f>'Web Visits'!$B$14</c:f>
              <c:strCache>
                <c:ptCount val="1"/>
                <c:pt idx="0">
                  <c:v>The Lab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'Web Visits'!$C$12:$H$12</c:f>
              <c:strCache>
                <c:ptCount val="6"/>
                <c:pt idx="0">
                  <c:v>Aug-14</c:v>
                </c:pt>
                <c:pt idx="1">
                  <c:v>Sep-14</c:v>
                </c:pt>
                <c:pt idx="2">
                  <c:v>Oct-14</c:v>
                </c:pt>
                <c:pt idx="3">
                  <c:v>Nov-14</c:v>
                </c:pt>
                <c:pt idx="4">
                  <c:v>Dec-14</c:v>
                </c:pt>
                <c:pt idx="5">
                  <c:v>Jan-15</c:v>
                </c:pt>
              </c:strCache>
            </c:strRef>
          </c:cat>
          <c:val>
            <c:numRef>
              <c:f>'Web Visits'!$C$14:$H$14</c:f>
              <c:numCache>
                <c:formatCode>#,##0</c:formatCode>
                <c:ptCount val="6"/>
                <c:pt idx="0">
                  <c:v>1296</c:v>
                </c:pt>
                <c:pt idx="1">
                  <c:v>2576</c:v>
                </c:pt>
                <c:pt idx="2">
                  <c:v>2187</c:v>
                </c:pt>
                <c:pt idx="3">
                  <c:v>3035</c:v>
                </c:pt>
                <c:pt idx="4">
                  <c:v>1936</c:v>
                </c:pt>
                <c:pt idx="5" formatCode="General">
                  <c:v>2545</c:v>
                </c:pt>
              </c:numCache>
            </c:numRef>
          </c:val>
        </c:ser>
        <c:ser>
          <c:idx val="3"/>
          <c:order val="2"/>
          <c:tx>
            <c:strRef>
              <c:f>'Web Visits'!$B$15</c:f>
              <c:strCache>
                <c:ptCount val="1"/>
                <c:pt idx="0">
                  <c:v>Moreton Fig</c:v>
                </c:pt>
              </c:strCache>
            </c:strRef>
          </c:tx>
          <c:spPr>
            <a:solidFill>
              <a:srgbClr val="CCFFFF"/>
            </a:solidFill>
            <a:ln w="25400">
              <a:noFill/>
            </a:ln>
          </c:spPr>
          <c:invertIfNegative val="0"/>
          <c:cat>
            <c:strRef>
              <c:f>'Web Visits'!$C$12:$H$12</c:f>
              <c:strCache>
                <c:ptCount val="6"/>
                <c:pt idx="0">
                  <c:v>Aug-14</c:v>
                </c:pt>
                <c:pt idx="1">
                  <c:v>Sep-14</c:v>
                </c:pt>
                <c:pt idx="2">
                  <c:v>Oct-14</c:v>
                </c:pt>
                <c:pt idx="3">
                  <c:v>Nov-14</c:v>
                </c:pt>
                <c:pt idx="4">
                  <c:v>Dec-14</c:v>
                </c:pt>
                <c:pt idx="5">
                  <c:v>Jan-15</c:v>
                </c:pt>
              </c:strCache>
            </c:strRef>
          </c:cat>
          <c:val>
            <c:numRef>
              <c:f>'Web Visits'!$C$15:$H$15</c:f>
              <c:numCache>
                <c:formatCode>#,##0</c:formatCode>
                <c:ptCount val="6"/>
                <c:pt idx="0">
                  <c:v>1486</c:v>
                </c:pt>
                <c:pt idx="1">
                  <c:v>2112</c:v>
                </c:pt>
                <c:pt idx="2">
                  <c:v>1886</c:v>
                </c:pt>
                <c:pt idx="3">
                  <c:v>1871</c:v>
                </c:pt>
                <c:pt idx="4">
                  <c:v>1475</c:v>
                </c:pt>
                <c:pt idx="5" formatCode="General">
                  <c:v>1735</c:v>
                </c:pt>
              </c:numCache>
            </c:numRef>
          </c:val>
        </c:ser>
        <c:ser>
          <c:idx val="4"/>
          <c:order val="3"/>
          <c:tx>
            <c:strRef>
              <c:f>'Web Visits'!$B$16</c:f>
              <c:strCache>
                <c:ptCount val="1"/>
                <c:pt idx="0">
                  <c:v>Rosso Oro's Pizzeria</c:v>
                </c:pt>
              </c:strCache>
            </c:strRef>
          </c:tx>
          <c:spPr>
            <a:solidFill>
              <a:srgbClr val="660066"/>
            </a:solidFill>
            <a:ln w="25400">
              <a:noFill/>
            </a:ln>
          </c:spPr>
          <c:invertIfNegative val="0"/>
          <c:cat>
            <c:strRef>
              <c:f>'Web Visits'!$C$12:$H$12</c:f>
              <c:strCache>
                <c:ptCount val="6"/>
                <c:pt idx="0">
                  <c:v>Aug-14</c:v>
                </c:pt>
                <c:pt idx="1">
                  <c:v>Sep-14</c:v>
                </c:pt>
                <c:pt idx="2">
                  <c:v>Oct-14</c:v>
                </c:pt>
                <c:pt idx="3">
                  <c:v>Nov-14</c:v>
                </c:pt>
                <c:pt idx="4">
                  <c:v>Dec-14</c:v>
                </c:pt>
                <c:pt idx="5">
                  <c:v>Jan-15</c:v>
                </c:pt>
              </c:strCache>
            </c:strRef>
          </c:cat>
          <c:val>
            <c:numRef>
              <c:f>'Web Visits'!$C$16:$H$16</c:f>
              <c:numCache>
                <c:formatCode>#,##0</c:formatCode>
                <c:ptCount val="6"/>
                <c:pt idx="0">
                  <c:v>681</c:v>
                </c:pt>
                <c:pt idx="1">
                  <c:v>795</c:v>
                </c:pt>
                <c:pt idx="2">
                  <c:v>884</c:v>
                </c:pt>
                <c:pt idx="3">
                  <c:v>843</c:v>
                </c:pt>
                <c:pt idx="4">
                  <c:v>626</c:v>
                </c:pt>
                <c:pt idx="5">
                  <c:v>740</c:v>
                </c:pt>
              </c:numCache>
            </c:numRef>
          </c:val>
        </c:ser>
        <c:ser>
          <c:idx val="6"/>
          <c:order val="4"/>
          <c:tx>
            <c:strRef>
              <c:f>'Web Visits'!$B$17</c:f>
              <c:strCache>
                <c:ptCount val="1"/>
                <c:pt idx="0">
                  <c:v>Seeds Marketplace</c:v>
                </c:pt>
              </c:strCache>
            </c:strRef>
          </c:tx>
          <c:invertIfNegative val="0"/>
          <c:cat>
            <c:strRef>
              <c:f>'Web Visits'!$C$12:$H$12</c:f>
              <c:strCache>
                <c:ptCount val="6"/>
                <c:pt idx="0">
                  <c:v>Aug-14</c:v>
                </c:pt>
                <c:pt idx="1">
                  <c:v>Sep-14</c:v>
                </c:pt>
                <c:pt idx="2">
                  <c:v>Oct-14</c:v>
                </c:pt>
                <c:pt idx="3">
                  <c:v>Nov-14</c:v>
                </c:pt>
                <c:pt idx="4">
                  <c:v>Dec-14</c:v>
                </c:pt>
                <c:pt idx="5">
                  <c:v>Jan-15</c:v>
                </c:pt>
              </c:strCache>
            </c:strRef>
          </c:cat>
          <c:val>
            <c:numRef>
              <c:f>'Web Visits'!$C$17:$H$17</c:f>
              <c:numCache>
                <c:formatCode>#,##0</c:formatCode>
                <c:ptCount val="6"/>
                <c:pt idx="0">
                  <c:v>572</c:v>
                </c:pt>
                <c:pt idx="1">
                  <c:v>892</c:v>
                </c:pt>
                <c:pt idx="2">
                  <c:v>898</c:v>
                </c:pt>
                <c:pt idx="3">
                  <c:v>1123</c:v>
                </c:pt>
                <c:pt idx="4">
                  <c:v>915</c:v>
                </c:pt>
                <c:pt idx="5" formatCode="General">
                  <c:v>977</c:v>
                </c:pt>
              </c:numCache>
            </c:numRef>
          </c:val>
        </c:ser>
        <c:ser>
          <c:idx val="5"/>
          <c:order val="5"/>
          <c:tx>
            <c:strRef>
              <c:f>'Web Visits'!$B$18</c:f>
              <c:strCache>
                <c:ptCount val="1"/>
                <c:pt idx="0">
                  <c:v>Traditions</c:v>
                </c:pt>
              </c:strCache>
            </c:strRef>
          </c:tx>
          <c:spPr>
            <a:solidFill>
              <a:srgbClr val="FF8080"/>
            </a:solidFill>
            <a:ln w="25400">
              <a:noFill/>
            </a:ln>
          </c:spPr>
          <c:invertIfNegative val="0"/>
          <c:cat>
            <c:strRef>
              <c:f>'Web Visits'!$C$12:$H$12</c:f>
              <c:strCache>
                <c:ptCount val="6"/>
                <c:pt idx="0">
                  <c:v>Aug-14</c:v>
                </c:pt>
                <c:pt idx="1">
                  <c:v>Sep-14</c:v>
                </c:pt>
                <c:pt idx="2">
                  <c:v>Oct-14</c:v>
                </c:pt>
                <c:pt idx="3">
                  <c:v>Nov-14</c:v>
                </c:pt>
                <c:pt idx="4">
                  <c:v>Dec-14</c:v>
                </c:pt>
                <c:pt idx="5">
                  <c:v>Jan-15</c:v>
                </c:pt>
              </c:strCache>
            </c:strRef>
          </c:cat>
          <c:val>
            <c:numRef>
              <c:f>'Web Visits'!$C$18:$H$18</c:f>
              <c:numCache>
                <c:formatCode>#,##0</c:formatCode>
                <c:ptCount val="6"/>
                <c:pt idx="0">
                  <c:v>938</c:v>
                </c:pt>
                <c:pt idx="1">
                  <c:v>841</c:v>
                </c:pt>
                <c:pt idx="2">
                  <c:v>1123</c:v>
                </c:pt>
                <c:pt idx="3">
                  <c:v>1677</c:v>
                </c:pt>
                <c:pt idx="4">
                  <c:v>819</c:v>
                </c:pt>
                <c:pt idx="5" formatCode="General">
                  <c:v>1090</c:v>
                </c:pt>
              </c:numCache>
            </c:numRef>
          </c:val>
        </c:ser>
        <c:ser>
          <c:idx val="2"/>
          <c:order val="6"/>
          <c:tx>
            <c:strRef>
              <c:f>'Web Visits'!$B$19</c:f>
              <c:strCache>
                <c:ptCount val="1"/>
                <c:pt idx="0">
                  <c:v>The Edmondson</c:v>
                </c:pt>
              </c:strCache>
            </c:strRef>
          </c:tx>
          <c:invertIfNegative val="0"/>
          <c:cat>
            <c:strRef>
              <c:f>'Web Visits'!$C$12:$H$12</c:f>
              <c:strCache>
                <c:ptCount val="6"/>
                <c:pt idx="0">
                  <c:v>Aug-14</c:v>
                </c:pt>
                <c:pt idx="1">
                  <c:v>Sep-14</c:v>
                </c:pt>
                <c:pt idx="2">
                  <c:v>Oct-14</c:v>
                </c:pt>
                <c:pt idx="3">
                  <c:v>Nov-14</c:v>
                </c:pt>
                <c:pt idx="4">
                  <c:v>Dec-14</c:v>
                </c:pt>
                <c:pt idx="5">
                  <c:v>Jan-15</c:v>
                </c:pt>
              </c:strCache>
            </c:strRef>
          </c:cat>
          <c:val>
            <c:numRef>
              <c:f>'Web Visits'!$C$19:$H$19</c:f>
              <c:numCache>
                <c:formatCode>General</c:formatCode>
                <c:ptCount val="6"/>
                <c:pt idx="2" formatCode="#,##0">
                  <c:v>22</c:v>
                </c:pt>
                <c:pt idx="3" formatCode="#,##0">
                  <c:v>220</c:v>
                </c:pt>
                <c:pt idx="4" formatCode="#,##0">
                  <c:v>152</c:v>
                </c:pt>
                <c:pt idx="5" formatCode="#,##0">
                  <c:v>135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2912384"/>
        <c:axId val="62913920"/>
      </c:barChart>
      <c:dateAx>
        <c:axId val="62912384"/>
        <c:scaling>
          <c:orientation val="minMax"/>
        </c:scaling>
        <c:delete val="0"/>
        <c:axPos val="b"/>
        <c:numFmt formatCode="mmm\-yy" sourceLinked="0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2913920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6291392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>
            <c:manualLayout>
              <c:xMode val="edge"/>
              <c:yMode val="edge"/>
              <c:x val="0.13521065916891481"/>
              <c:y val="0.23218413691831313"/>
            </c:manualLayout>
          </c:layout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291238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0.47319</cdr:x>
      <cdr:y>0.44614</cdr:y>
    </cdr:from>
    <cdr:to>
      <cdr:x>0.48937</cdr:x>
      <cdr:y>0.48889</cdr:y>
    </cdr:to>
    <cdr:sp macro="" textlink="">
      <cdr:nvSpPr>
        <cdr:cNvPr id="614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79675" y="1604151"/>
          <a:ext cx="75295" cy="1808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IN" sz="1000" b="0" i="0" u="none" strike="noStrike" baseline="0">
              <a:solidFill>
                <a:srgbClr val="000000"/>
              </a:solidFill>
              <a:latin typeface="Calibri"/>
            </a:rPr>
            <a:t>       </a:t>
          </a: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12.xml><?xml version="1.0" encoding="utf-8"?>
<c:userShapes xmlns:c="http://schemas.openxmlformats.org/drawingml/2006/chart"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0.4958</cdr:x>
      <cdr:y>0.42996</cdr:y>
    </cdr:from>
    <cdr:to>
      <cdr:x>0.51125</cdr:x>
      <cdr:y>0.46858</cdr:y>
    </cdr:to>
    <cdr:sp macro="" textlink="">
      <cdr:nvSpPr>
        <cdr:cNvPr id="614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79675" y="1604151"/>
          <a:ext cx="75295" cy="1808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IN" sz="1000" b="0" i="0" u="none" strike="noStrike" baseline="0">
              <a:solidFill>
                <a:srgbClr val="000000"/>
              </a:solidFill>
              <a:latin typeface="Calibri"/>
            </a:rPr>
            <a:t>       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0.26692</cdr:x>
      <cdr:y>0.08678</cdr:y>
    </cdr:from>
    <cdr:to>
      <cdr:x>0.80263</cdr:x>
      <cdr:y>0.16529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932214" y="571500"/>
          <a:ext cx="3878036" cy="5170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0.19925</cdr:x>
      <cdr:y>0.09504</cdr:y>
    </cdr:from>
    <cdr:to>
      <cdr:x>0.80639</cdr:x>
      <cdr:y>0.19628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442357" y="625929"/>
          <a:ext cx="4395107" cy="666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100" b="1" i="0"/>
            <a:t>Bookstore Charts</a:t>
          </a:r>
        </a:p>
        <a:p xmlns:a="http://schemas.openxmlformats.org/drawingml/2006/main"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b="1" i="0"/>
            <a:t>10 Most Viewed Pages - </a:t>
          </a:r>
          <a:r>
            <a:rPr lang="en-US" sz="1100" b="1" i="0" baseline="0">
              <a:effectLst/>
              <a:latin typeface="+mn-lt"/>
              <a:ea typeface="+mn-ea"/>
              <a:cs typeface="+mn-cs"/>
            </a:rPr>
            <a:t>January 2015</a:t>
          </a:r>
          <a:endParaRPr lang="en-US">
            <a:effectLst/>
          </a:endParaRPr>
        </a:p>
        <a:p xmlns:a="http://schemas.openxmlformats.org/drawingml/2006/main">
          <a:pPr algn="ctr"/>
          <a:endParaRPr lang="en-US" sz="1100" b="1" i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0.09771</cdr:x>
      <cdr:y>0.03646</cdr:y>
    </cdr:from>
    <cdr:to>
      <cdr:x>0.17604</cdr:x>
      <cdr:y>0.12484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47689" y="132135"/>
          <a:ext cx="439107" cy="3203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0.0899</cdr:x>
      <cdr:y>0.22479</cdr:y>
    </cdr:from>
    <cdr:to>
      <cdr:x>0.19695</cdr:x>
      <cdr:y>0.30419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89819" y="950654"/>
          <a:ext cx="583240" cy="3357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0.22203</cdr:x>
      <cdr:y>0.33108</cdr:y>
    </cdr:from>
    <cdr:to>
      <cdr:x>0.46154</cdr:x>
      <cdr:y>0.42342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209674" y="1400176"/>
          <a:ext cx="1304925" cy="390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0.31875</cdr:x>
      <cdr:y>0.48423</cdr:y>
    </cdr:from>
    <cdr:to>
      <cdr:x>0.4411</cdr:x>
      <cdr:y>0.5518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1736646" y="2047876"/>
          <a:ext cx="666599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0.42984</cdr:x>
      <cdr:y>0.66216</cdr:y>
    </cdr:from>
    <cdr:to>
      <cdr:x>0.54879</cdr:x>
      <cdr:y>0.76802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2341897" y="2800350"/>
          <a:ext cx="648076" cy="4476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0.54021</cdr:x>
      <cdr:y>0.69369</cdr:y>
    </cdr:from>
    <cdr:to>
      <cdr:x>0.69755</cdr:x>
      <cdr:y>0.78827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2943224" y="2933701"/>
          <a:ext cx="857249" cy="3999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0.67832</cdr:x>
      <cdr:y>0.72128</cdr:y>
    </cdr:from>
    <cdr:to>
      <cdr:x>0.81818</cdr:x>
      <cdr:y>0.78435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3695699" y="3050366"/>
          <a:ext cx="762000" cy="2667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0.15035</cdr:x>
      <cdr:y>0.84459</cdr:y>
    </cdr:from>
    <cdr:to>
      <cdr:x>0.23832</cdr:x>
      <cdr:y>0.90561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819149" y="3571877"/>
          <a:ext cx="479290" cy="258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0.26049</cdr:x>
      <cdr:y>0.84234</cdr:y>
    </cdr:from>
    <cdr:to>
      <cdr:x>0.35259</cdr:x>
      <cdr:y>0.91327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1419224" y="3562352"/>
          <a:ext cx="501792" cy="2999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0.39336</cdr:x>
      <cdr:y>0.84009</cdr:y>
    </cdr:from>
    <cdr:to>
      <cdr:x>0.50874</cdr:x>
      <cdr:y>0.90388</cdr:y>
    </cdr:to>
    <cdr:sp macro="" textlink="">
      <cdr:nvSpPr>
        <cdr:cNvPr id="11" name="TextBox 10"/>
        <cdr:cNvSpPr txBox="1"/>
      </cdr:nvSpPr>
      <cdr:spPr>
        <a:xfrm xmlns:a="http://schemas.openxmlformats.org/drawingml/2006/main">
          <a:off x="2143147" y="3552839"/>
          <a:ext cx="628625" cy="2697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0.4965</cdr:x>
      <cdr:y>0.84009</cdr:y>
    </cdr:from>
    <cdr:to>
      <cdr:x>0.58916</cdr:x>
      <cdr:y>0.91327</cdr:y>
    </cdr:to>
    <cdr:sp macro="" textlink="">
      <cdr:nvSpPr>
        <cdr:cNvPr id="12" name="TextBox 11"/>
        <cdr:cNvSpPr txBox="1"/>
      </cdr:nvSpPr>
      <cdr:spPr>
        <a:xfrm xmlns:a="http://schemas.openxmlformats.org/drawingml/2006/main">
          <a:off x="2705099" y="3552826"/>
          <a:ext cx="504824" cy="3094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0.60489</cdr:x>
      <cdr:y>0.84795</cdr:y>
    </cdr:from>
    <cdr:to>
      <cdr:x>0.68602</cdr:x>
      <cdr:y>0.90577</cdr:y>
    </cdr:to>
    <cdr:sp macro="" textlink="">
      <cdr:nvSpPr>
        <cdr:cNvPr id="13" name="TextBox 12"/>
        <cdr:cNvSpPr txBox="1"/>
      </cdr:nvSpPr>
      <cdr:spPr>
        <a:xfrm xmlns:a="http://schemas.openxmlformats.org/drawingml/2006/main">
          <a:off x="3295649" y="3586066"/>
          <a:ext cx="441994" cy="2445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0.73252</cdr:x>
      <cdr:y>0.84512</cdr:y>
    </cdr:from>
    <cdr:to>
      <cdr:x>0.8514</cdr:x>
      <cdr:y>0.90315</cdr:y>
    </cdr:to>
    <cdr:sp macro="" textlink="">
      <cdr:nvSpPr>
        <cdr:cNvPr id="14" name="TextBox 13"/>
        <cdr:cNvSpPr txBox="1"/>
      </cdr:nvSpPr>
      <cdr:spPr>
        <a:xfrm xmlns:a="http://schemas.openxmlformats.org/drawingml/2006/main">
          <a:off x="3990974" y="3574098"/>
          <a:ext cx="647699" cy="245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0.26547</cdr:x>
      <cdr:y>0.08154</cdr:y>
    </cdr:from>
    <cdr:to>
      <cdr:x>0.72476</cdr:x>
      <cdr:y>0.17811</cdr:y>
    </cdr:to>
    <cdr:sp macro="" textlink="">
      <cdr:nvSpPr>
        <cdr:cNvPr id="15" name="TextBox 14"/>
        <cdr:cNvSpPr txBox="1"/>
      </cdr:nvSpPr>
      <cdr:spPr>
        <a:xfrm xmlns:a="http://schemas.openxmlformats.org/drawingml/2006/main">
          <a:off x="1552575" y="361949"/>
          <a:ext cx="2686050" cy="4286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>
              <a:latin typeface="Arial" panose="020B0604020202020204" pitchFamily="34" charset="0"/>
              <a:cs typeface="Arial" panose="020B0604020202020204" pitchFamily="34" charset="0"/>
            </a:rPr>
            <a:t>TSP</a:t>
          </a:r>
          <a:r>
            <a:rPr lang="en-US" sz="1400" b="1" baseline="0">
              <a:latin typeface="Arial" panose="020B0604020202020204" pitchFamily="34" charset="0"/>
              <a:cs typeface="Arial" panose="020B0604020202020204" pitchFamily="34" charset="0"/>
            </a:rPr>
            <a:t> Mobile App Stats</a:t>
          </a:r>
          <a:endParaRPr lang="en-US" sz="1400" b="1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0.7763</cdr:x>
      <cdr:y>0.48467</cdr:y>
    </cdr:from>
    <cdr:to>
      <cdr:x>0.89259</cdr:x>
      <cdr:y>0.53731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0.7763</cdr:x>
      <cdr:y>0.48467</cdr:y>
    </cdr:from>
    <cdr:to>
      <cdr:x>0.89259</cdr:x>
      <cdr:y>0.53731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0.7763</cdr:x>
      <cdr:y>0.48467</cdr:y>
    </cdr:from>
    <cdr:to>
      <cdr:x>0.89259</cdr:x>
      <cdr:y>0.53731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0.7763</cdr:x>
      <cdr:y>0.48467</cdr:y>
    </cdr:from>
    <cdr:to>
      <cdr:x>0.89259</cdr:x>
      <cdr:y>0.53731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0.7763</cdr:x>
      <cdr:y>0.48467</cdr:y>
    </cdr:from>
    <cdr:to>
      <cdr:x>0.89259</cdr:x>
      <cdr:y>0.53731</cdr:y>
    </cdr:to>
    <cdr:sp macro="" textlink="">
      <cdr:nvSpPr>
        <cdr:cNvPr id="4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0.7763</cdr:x>
      <cdr:y>0.48467</cdr:y>
    </cdr:from>
    <cdr:to>
      <cdr:x>0.89259</cdr:x>
      <cdr:y>0.53731</cdr:y>
    </cdr:to>
    <cdr:sp macro="" textlink="">
      <cdr:nvSpPr>
        <cdr:cNvPr id="5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0.83614</cdr:x>
      <cdr:y>0.47895</cdr:y>
    </cdr:from>
    <cdr:to>
      <cdr:x>0.92777</cdr:x>
      <cdr:y>0.544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0.83614</cdr:x>
      <cdr:y>0.47895</cdr:y>
    </cdr:from>
    <cdr:to>
      <cdr:x>0.92777</cdr:x>
      <cdr:y>0.544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USC Auxiliary Services Central IT - Individual Accomplishments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January </a:t>
            </a:r>
            <a:r>
              <a:rPr lang="en-US" dirty="0"/>
              <a:t>4, 2008</a:t>
            </a: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7B7D305-36A4-46D6-878E-DA5676E219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498011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USC Auxiliary Services Central IT - Individual Accomplishments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January </a:t>
            </a:r>
            <a:r>
              <a:rPr lang="en-US" dirty="0" smtClean="0"/>
              <a:t>4, 2008</a:t>
            </a:r>
            <a:endParaRPr lang="en-US" dirty="0"/>
          </a:p>
        </p:txBody>
      </p:sp>
      <p:sp>
        <p:nvSpPr>
          <p:cNvPr id="512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59300"/>
            <a:ext cx="5365750" cy="432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4AEAE91-1B8F-4D37-B433-D64624B42C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823030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A72DE2C-2929-4C14-B938-3E69CE3A4360}" type="slidenum">
              <a:rPr lang="en-US" sz="1300">
                <a:latin typeface="Arial" pitchFamily="34" charset="0"/>
              </a:rPr>
              <a:pPr/>
              <a:t>1</a:t>
            </a:fld>
            <a:endParaRPr lang="en-US" sz="1300">
              <a:latin typeface="Arial" pitchFamily="34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  <a:ea typeface="ＭＳ Ｐゴシック" pitchFamily="34" charset="-128"/>
              </a:rPr>
              <a:t>Boo</a:t>
            </a:r>
          </a:p>
        </p:txBody>
      </p:sp>
      <p:sp>
        <p:nvSpPr>
          <p:cNvPr id="52229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January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2230" name="Header Placeholder 5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</p:spTree>
    <p:extLst>
      <p:ext uri="{BB962C8B-B14F-4D97-AF65-F5344CB8AC3E}">
        <p14:creationId xmlns:p14="http://schemas.microsoft.com/office/powerpoint/2010/main" val="10676931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734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734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January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735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6337E290-DBD1-4F9B-BADE-7166859055DF}" type="slidenum">
              <a:rPr lang="en-US" sz="1300">
                <a:latin typeface="Arial" pitchFamily="34" charset="0"/>
              </a:rPr>
              <a:pPr/>
              <a:t>10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6260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837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837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January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837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8A6FE89-75AF-43E2-81B2-D3EEC14A037E}" type="slidenum">
              <a:rPr lang="en-US" sz="1300">
                <a:latin typeface="Arial" pitchFamily="34" charset="0"/>
              </a:rPr>
              <a:pPr/>
              <a:t>11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094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9396" name="Header Placeholder 3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9397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January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9398" name="Slide Number Placeholder 5"/>
          <p:cNvSpPr txBox="1">
            <a:spLocks noGrp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648A77B-72DF-4781-B5E0-6CD0D051394F}" type="slidenum">
              <a:rPr lang="en-US" sz="1300">
                <a:latin typeface="Arial" pitchFamily="34" charset="0"/>
              </a:rPr>
              <a:pPr/>
              <a:t>12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5155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January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0320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January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2413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246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246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January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247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9139013-2669-4446-8429-F080AC4C8B3C}" type="slidenum">
              <a:rPr lang="en-US" sz="1300">
                <a:latin typeface="Arial" pitchFamily="34" charset="0"/>
              </a:rPr>
              <a:pPr/>
              <a:t>16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8058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January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325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325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January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325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B0ED52AC-BB1A-4BD6-89A2-C7EBF9A5C10A}" type="slidenum">
              <a:rPr lang="en-US" sz="1300">
                <a:latin typeface="Arial" pitchFamily="34" charset="0"/>
              </a:rPr>
              <a:pPr/>
              <a:t>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5091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427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427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January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427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226C652-33B3-4DE2-BA9B-618EA08E59DD}" type="slidenum">
              <a:rPr lang="en-US" sz="1300">
                <a:latin typeface="Arial" pitchFamily="34" charset="0"/>
              </a:rPr>
              <a:pPr/>
              <a:t>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961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5300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5301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January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5302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1705871-E69E-4384-9750-4C90976FADE4}" type="slidenum">
              <a:rPr lang="en-US" sz="1300">
                <a:latin typeface="Arial" pitchFamily="34" charset="0"/>
              </a:rPr>
              <a:pPr/>
              <a:t>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735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January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137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January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2156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January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9839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January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497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January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726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latin typeface="Verdana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55338179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18606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58050" y="609600"/>
            <a:ext cx="150495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43200" y="609600"/>
            <a:ext cx="436245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197912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743200" y="609600"/>
            <a:ext cx="6019800" cy="5562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48250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609600"/>
            <a:ext cx="6019800" cy="762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0" y="1676400"/>
            <a:ext cx="6019800" cy="4495800"/>
          </a:xfrm>
        </p:spPr>
        <p:txBody>
          <a:bodyPr/>
          <a:lstStyle>
            <a:lvl1pPr>
              <a:defRPr>
                <a:latin typeface="Verdana" pitchFamily="34" charset="0"/>
              </a:defRPr>
            </a:lvl1pPr>
            <a:lvl2pPr>
              <a:defRPr>
                <a:latin typeface="Verdana" pitchFamily="34" charset="0"/>
              </a:defRPr>
            </a:lvl2pPr>
            <a:lvl3pPr>
              <a:defRPr>
                <a:latin typeface="Verdana" pitchFamily="34" charset="0"/>
              </a:defRPr>
            </a:lvl3pPr>
            <a:lvl4pPr>
              <a:defRPr>
                <a:latin typeface="Verdana" pitchFamily="34" charset="0"/>
              </a:defRPr>
            </a:lvl4pPr>
            <a:lvl5pPr>
              <a:defRPr>
                <a:latin typeface="Verdana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01794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671896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432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93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196121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65799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159850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838963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5980111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9826222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43200" y="6096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43200" y="2362200"/>
            <a:ext cx="60198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695" r:id="rId12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ＭＳ Ｐゴシック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2743200" y="1600200"/>
            <a:ext cx="5867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sz="4800" dirty="0">
              <a:latin typeface="Bombardier" charset="0"/>
            </a:endParaRPr>
          </a:p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4800" b="1" dirty="0" smtClean="0">
                <a:latin typeface="Bombardier" charset="0"/>
              </a:rPr>
              <a:t/>
            </a:r>
            <a:br>
              <a:rPr lang="en-US" sz="4800" b="1" dirty="0" smtClean="0">
                <a:latin typeface="Bombardier" charset="0"/>
              </a:rPr>
            </a:br>
            <a:r>
              <a:rPr lang="en-US" sz="4800" b="1" dirty="0" smtClean="0">
                <a:latin typeface="Bombardier" charset="0"/>
              </a:rPr>
              <a:t>AS </a:t>
            </a:r>
            <a:r>
              <a:rPr lang="en-US" sz="4800" b="1" dirty="0">
                <a:latin typeface="Bombardier" charset="0"/>
              </a:rPr>
              <a:t>IT MONTHLY REPORTS</a:t>
            </a:r>
          </a:p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3600" dirty="0">
                <a:latin typeface="Bombardier" charset="0"/>
              </a:rPr>
              <a:t>For </a:t>
            </a:r>
            <a:r>
              <a:rPr lang="en-US" sz="3600" dirty="0" smtClean="0">
                <a:latin typeface="Bombardier" charset="0"/>
              </a:rPr>
              <a:t>January 2015</a:t>
            </a:r>
            <a:endParaRPr lang="en-US" sz="3600" dirty="0">
              <a:latin typeface="Bombardier" charset="0"/>
            </a:endParaRPr>
          </a:p>
          <a:p>
            <a:pPr algn="ctr"/>
            <a:r>
              <a:rPr lang="en-US" sz="3600" dirty="0">
                <a:latin typeface="Bombardier" charset="0"/>
              </a:rPr>
              <a:t/>
            </a:r>
            <a:br>
              <a:rPr lang="en-US" sz="3600" dirty="0">
                <a:latin typeface="Bombardier" charset="0"/>
              </a:rPr>
            </a:br>
            <a:endParaRPr lang="en-US" dirty="0">
              <a:latin typeface="Bombardier" charset="0"/>
            </a:endParaRP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>
                <a:solidFill>
                  <a:srgbClr val="FFCC66"/>
                </a:solidFill>
                <a:latin typeface="Impact" pitchFamily="34" charset="0"/>
              </a:rPr>
              <a:t>AUXILIARY</a:t>
            </a:r>
            <a:r>
              <a:rPr lang="en-US" sz="4400" dirty="0">
                <a:latin typeface="Impact" pitchFamily="34" charset="0"/>
              </a:rPr>
              <a:t>SERVICES</a:t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 smtClean="0">
                <a:latin typeface="Impact" pitchFamily="34" charset="0"/>
              </a:rPr>
              <a:t>I </a:t>
            </a:r>
            <a:r>
              <a:rPr lang="en-US" sz="3200" dirty="0">
                <a:latin typeface="Impact" pitchFamily="34" charset="0"/>
              </a:rPr>
              <a:t>T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January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4790015"/>
              </p:ext>
            </p:extLst>
          </p:nvPr>
        </p:nvGraphicFramePr>
        <p:xfrm>
          <a:off x="2391007" y="1676400"/>
          <a:ext cx="6752993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 </a:t>
            </a:r>
            <a:r>
              <a:rPr lang="en-US" sz="2800" dirty="0" smtClean="0">
                <a:latin typeface="Impact" pitchFamily="34" charset="0"/>
              </a:rPr>
              <a:t>January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8475396"/>
              </p:ext>
            </p:extLst>
          </p:nvPr>
        </p:nvGraphicFramePr>
        <p:xfrm>
          <a:off x="2426253" y="1828800"/>
          <a:ext cx="6717747" cy="44496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 </a:t>
            </a:r>
            <a:r>
              <a:rPr lang="en-US" sz="2800" dirty="0" smtClean="0">
                <a:latin typeface="Impact" pitchFamily="34" charset="0"/>
              </a:rPr>
              <a:t>January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3276600" y="2286000"/>
            <a:ext cx="54864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</a:pPr>
            <a:endParaRPr lang="en-US" sz="1800">
              <a:latin typeface="Verdana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3022702"/>
              </p:ext>
            </p:extLst>
          </p:nvPr>
        </p:nvGraphicFramePr>
        <p:xfrm>
          <a:off x="2396948" y="1600200"/>
          <a:ext cx="6712304" cy="47410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6670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</a:t>
            </a:r>
            <a:r>
              <a:rPr lang="en-US" sz="2800" dirty="0" smtClean="0">
                <a:latin typeface="Impact" pitchFamily="34" charset="0"/>
              </a:rPr>
              <a:t>January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8974046"/>
              </p:ext>
            </p:extLst>
          </p:nvPr>
        </p:nvGraphicFramePr>
        <p:xfrm>
          <a:off x="2590800" y="1905000"/>
          <a:ext cx="6480326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</a:t>
            </a:r>
            <a:r>
              <a:rPr lang="en-US" sz="2800" dirty="0" smtClean="0">
                <a:latin typeface="Impact" pitchFamily="34" charset="0"/>
              </a:rPr>
              <a:t>January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</a:pPr>
            <a:endParaRPr lang="en-US" sz="180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>
              <a:latin typeface="Verdana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1151768"/>
              </p:ext>
            </p:extLst>
          </p:nvPr>
        </p:nvGraphicFramePr>
        <p:xfrm>
          <a:off x="2514600" y="1295400"/>
          <a:ext cx="6491816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628264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50838" indent="-341313">
              <a:spcBef>
                <a:spcPct val="20000"/>
              </a:spcBef>
            </a:pPr>
            <a: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  <a:t/>
            </a:r>
            <a:b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</a:b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      </a:t>
            </a:r>
            <a:r>
              <a:rPr lang="en-US" sz="2800" dirty="0" smtClean="0">
                <a:latin typeface="Impact" pitchFamily="34" charset="0"/>
              </a:rPr>
              <a:t>January 2015</a:t>
            </a:r>
            <a:r>
              <a:rPr lang="en-US" dirty="0">
                <a:latin typeface="Impact" pitchFamily="34" charset="0"/>
              </a:rPr>
              <a:t/>
            </a:r>
            <a:br>
              <a:rPr lang="en-US" dirty="0">
                <a:latin typeface="Impact" pitchFamily="34" charset="0"/>
              </a:rPr>
            </a:b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4011290"/>
              </p:ext>
            </p:extLst>
          </p:nvPr>
        </p:nvGraphicFramePr>
        <p:xfrm>
          <a:off x="1905000" y="1524000"/>
          <a:ext cx="7418917" cy="45825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21182579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</a:t>
            </a:r>
            <a:r>
              <a:rPr lang="en-US" sz="2800" dirty="0" smtClean="0">
                <a:latin typeface="Impact" pitchFamily="34" charset="0"/>
              </a:rPr>
              <a:t>January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>
              <a:latin typeface="Verdana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3954572"/>
              </p:ext>
            </p:extLst>
          </p:nvPr>
        </p:nvGraphicFramePr>
        <p:xfrm>
          <a:off x="2736011" y="1828800"/>
          <a:ext cx="6357938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533400"/>
            <a:ext cx="6019800" cy="10668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/>
              <a:t>   </a:t>
            </a:r>
            <a:r>
              <a:rPr lang="en-US" sz="2800" dirty="0" smtClean="0">
                <a:latin typeface="Impact" pitchFamily="34" charset="0"/>
              </a:rPr>
              <a:t>January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2863524"/>
              </p:ext>
            </p:extLst>
          </p:nvPr>
        </p:nvGraphicFramePr>
        <p:xfrm>
          <a:off x="2590800" y="1447800"/>
          <a:ext cx="6477000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3810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January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686666"/>
              </p:ext>
            </p:extLst>
          </p:nvPr>
        </p:nvGraphicFramePr>
        <p:xfrm>
          <a:off x="2438400" y="1143000"/>
          <a:ext cx="6569189" cy="5471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5334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January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4409623"/>
              </p:ext>
            </p:extLst>
          </p:nvPr>
        </p:nvGraphicFramePr>
        <p:xfrm>
          <a:off x="2667000" y="1981200"/>
          <a:ext cx="6261326" cy="40409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ChangeArrowheads="1"/>
          </p:cNvSpPr>
          <p:nvPr/>
        </p:nvSpPr>
        <p:spPr bwMode="auto">
          <a:xfrm>
            <a:off x="2971800" y="2133600"/>
            <a:ext cx="60198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Service Desk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Aging Report</a:t>
            </a:r>
          </a:p>
          <a:p>
            <a:pPr marL="350838" indent="-341313" algn="l" eaLnBrk="0" hangingPunct="0">
              <a:spcBef>
                <a:spcPct val="20000"/>
              </a:spcBef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Website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Email Campaign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Customer Satisfaction Report</a:t>
            </a:r>
          </a:p>
        </p:txBody>
      </p:sp>
      <p:sp>
        <p:nvSpPr>
          <p:cNvPr id="14339" name="Rectangle 2"/>
          <p:cNvSpPr>
            <a:spLocks noChangeArrowheads="1"/>
          </p:cNvSpPr>
          <p:nvPr/>
        </p:nvSpPr>
        <p:spPr bwMode="auto">
          <a:xfrm>
            <a:off x="2743200" y="228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4400" dirty="0" smtClean="0">
                <a:latin typeface="Impact" pitchFamily="34" charset="0"/>
              </a:rPr>
              <a:t>AUXILIARY SERVICES</a:t>
            </a:r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4400" dirty="0">
                <a:latin typeface="Impact" pitchFamily="34" charset="0"/>
              </a:rPr>
              <a:t/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>
                <a:latin typeface="Impact" pitchFamily="34" charset="0"/>
              </a:rPr>
              <a:t>AGENDA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January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9798243"/>
              </p:ext>
            </p:extLst>
          </p:nvPr>
        </p:nvGraphicFramePr>
        <p:xfrm>
          <a:off x="2590800" y="1447800"/>
          <a:ext cx="6438900" cy="4991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789184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January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2246091"/>
              </p:ext>
            </p:extLst>
          </p:nvPr>
        </p:nvGraphicFramePr>
        <p:xfrm>
          <a:off x="2743200" y="1676400"/>
          <a:ext cx="6096000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463035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895600" y="838200"/>
            <a:ext cx="6019800" cy="12192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January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9481537"/>
              </p:ext>
            </p:extLst>
          </p:nvPr>
        </p:nvGraphicFramePr>
        <p:xfrm>
          <a:off x="2895600" y="1828800"/>
          <a:ext cx="58674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January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3594163"/>
              </p:ext>
            </p:extLst>
          </p:nvPr>
        </p:nvGraphicFramePr>
        <p:xfrm>
          <a:off x="2626178" y="2057400"/>
          <a:ext cx="6517822" cy="35977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3810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January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56381965"/>
              </p:ext>
            </p:extLst>
          </p:nvPr>
        </p:nvGraphicFramePr>
        <p:xfrm>
          <a:off x="2667000" y="1600200"/>
          <a:ext cx="6349603" cy="46450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762000"/>
            <a:ext cx="6019800" cy="10668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January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1603769"/>
              </p:ext>
            </p:extLst>
          </p:nvPr>
        </p:nvGraphicFramePr>
        <p:xfrm>
          <a:off x="2819400" y="1828800"/>
          <a:ext cx="6199414" cy="44998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Email Campaign </a:t>
            </a:r>
            <a:r>
              <a:rPr lang="en-US" sz="3200" dirty="0" smtClean="0"/>
              <a:t>Reports</a:t>
            </a:r>
            <a:br>
              <a:rPr lang="en-US" sz="3200" dirty="0" smtClean="0"/>
            </a:br>
            <a:r>
              <a:rPr lang="en-US" sz="3200" dirty="0" smtClean="0">
                <a:latin typeface="Impact" pitchFamily="34" charset="0"/>
              </a:rPr>
              <a:t>January 2015</a:t>
            </a:r>
            <a:r>
              <a:rPr lang="en-US" sz="3200" dirty="0">
                <a:latin typeface="Impact" pitchFamily="34" charset="0"/>
              </a:rPr>
              <a:t/>
            </a:r>
            <a:br>
              <a:rPr lang="en-US" sz="3200" dirty="0">
                <a:latin typeface="Impact" pitchFamily="34" charset="0"/>
              </a:rPr>
            </a:br>
            <a:endParaRPr lang="en-US" sz="3200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5436158"/>
              </p:ext>
            </p:extLst>
          </p:nvPr>
        </p:nvGraphicFramePr>
        <p:xfrm>
          <a:off x="2819400" y="1676400"/>
          <a:ext cx="6172200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9656700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457200"/>
            <a:ext cx="6019800" cy="762000"/>
          </a:xfrm>
        </p:spPr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Email Campaign Reports</a:t>
            </a:r>
            <a:br>
              <a:rPr lang="en-US" sz="3200" dirty="0"/>
            </a:br>
            <a:r>
              <a:rPr lang="en-US" sz="3200" dirty="0" smtClean="0">
                <a:latin typeface="Impact" pitchFamily="34" charset="0"/>
              </a:rPr>
              <a:t>January 2015</a:t>
            </a:r>
            <a:endParaRPr lang="en-US" sz="3200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0197722"/>
              </p:ext>
            </p:extLst>
          </p:nvPr>
        </p:nvGraphicFramePr>
        <p:xfrm>
          <a:off x="2590800" y="1981200"/>
          <a:ext cx="6425293" cy="43175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7720176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Email Campaign </a:t>
            </a:r>
            <a:r>
              <a:rPr lang="en-US" sz="3200" dirty="0" smtClean="0"/>
              <a:t>Reports</a:t>
            </a:r>
            <a:br>
              <a:rPr lang="en-US" sz="3200" dirty="0" smtClean="0"/>
            </a:br>
            <a:r>
              <a:rPr lang="en-US" sz="3200" dirty="0" smtClean="0">
                <a:latin typeface="Impact" pitchFamily="34" charset="0"/>
              </a:rPr>
              <a:t>January 2015</a:t>
            </a:r>
            <a:r>
              <a:rPr lang="en-US" sz="3200" dirty="0">
                <a:latin typeface="Impact" pitchFamily="34" charset="0"/>
              </a:rPr>
              <a:t/>
            </a:r>
            <a:br>
              <a:rPr lang="en-US" sz="3200" dirty="0">
                <a:latin typeface="Impact" pitchFamily="34" charset="0"/>
              </a:rPr>
            </a:br>
            <a:endParaRPr lang="en-US" sz="3200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3717835"/>
              </p:ext>
            </p:extLst>
          </p:nvPr>
        </p:nvGraphicFramePr>
        <p:xfrm>
          <a:off x="2743200" y="1676400"/>
          <a:ext cx="6027964" cy="44141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379513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609600"/>
            <a:ext cx="6019800" cy="762000"/>
          </a:xfrm>
        </p:spPr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Email Campaign </a:t>
            </a:r>
            <a:r>
              <a:rPr lang="en-US" sz="3200" dirty="0" smtClean="0"/>
              <a:t>Reports</a:t>
            </a:r>
            <a:br>
              <a:rPr lang="en-US" sz="3200" dirty="0" smtClean="0"/>
            </a:br>
            <a:r>
              <a:rPr lang="en-US" sz="3200" dirty="0" smtClean="0">
                <a:latin typeface="Impact" pitchFamily="34" charset="0"/>
              </a:rPr>
              <a:t>January 2015</a:t>
            </a:r>
            <a:r>
              <a:rPr lang="en-US" sz="3200" dirty="0">
                <a:latin typeface="Impact" pitchFamily="34" charset="0"/>
              </a:rPr>
              <a:t/>
            </a:r>
            <a:br>
              <a:rPr lang="en-US" sz="3200" dirty="0">
                <a:latin typeface="Impact" pitchFamily="34" charset="0"/>
              </a:rPr>
            </a:br>
            <a:endParaRPr lang="en-US" sz="3200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1702628"/>
              </p:ext>
            </p:extLst>
          </p:nvPr>
        </p:nvGraphicFramePr>
        <p:xfrm>
          <a:off x="2667000" y="1524000"/>
          <a:ext cx="62484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3604422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January 2015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971800" y="2057400"/>
            <a:ext cx="57912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>
              <a:latin typeface="Verdana" pitchFamily="34" charset="0"/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8203990"/>
              </p:ext>
            </p:extLst>
          </p:nvPr>
        </p:nvGraphicFramePr>
        <p:xfrm>
          <a:off x="3124200" y="1828800"/>
          <a:ext cx="54864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Email Campaign Reports</a:t>
            </a:r>
            <a:br>
              <a:rPr lang="en-US" sz="3200" dirty="0"/>
            </a:br>
            <a:r>
              <a:rPr lang="en-US" sz="3200" dirty="0" smtClean="0"/>
              <a:t>January 2015</a:t>
            </a:r>
            <a:endParaRPr lang="en-US" sz="3200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7834655"/>
              </p:ext>
            </p:extLst>
          </p:nvPr>
        </p:nvGraphicFramePr>
        <p:xfrm>
          <a:off x="2895600" y="1828800"/>
          <a:ext cx="57912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541370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dirty="0"/>
              <a:t/>
            </a:r>
            <a:br>
              <a:rPr lang="en-US" dirty="0"/>
            </a:br>
            <a:r>
              <a:rPr lang="en-US" sz="3200" dirty="0"/>
              <a:t>Email Campaign Reports</a:t>
            </a:r>
            <a:br>
              <a:rPr lang="en-US" sz="3200" dirty="0"/>
            </a:br>
            <a:r>
              <a:rPr lang="en-US" sz="3200" dirty="0" smtClean="0"/>
              <a:t>January 2015</a:t>
            </a:r>
            <a:endParaRPr lang="en-US" sz="3200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0382907"/>
              </p:ext>
            </p:extLst>
          </p:nvPr>
        </p:nvGraphicFramePr>
        <p:xfrm>
          <a:off x="2971800" y="1981200"/>
          <a:ext cx="56388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7959937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600" dirty="0">
                <a:latin typeface="Impact" pitchFamily="34" charset="0"/>
              </a:rPr>
              <a:t>AUXILIARYSERVICES</a:t>
            </a:r>
            <a:r>
              <a:rPr lang="en-US" sz="36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Email Campaign Reports</a:t>
            </a:r>
            <a:br>
              <a:rPr lang="en-US" sz="3600" dirty="0"/>
            </a:br>
            <a:r>
              <a:rPr lang="en-US" sz="3600" dirty="0" smtClean="0"/>
              <a:t>January 2015</a:t>
            </a:r>
            <a:endParaRPr lang="en-US" sz="3600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7053190"/>
              </p:ext>
            </p:extLst>
          </p:nvPr>
        </p:nvGraphicFramePr>
        <p:xfrm>
          <a:off x="2743200" y="1905000"/>
          <a:ext cx="6072811" cy="43884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888333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dirty="0">
                <a:latin typeface="Impact" pitchFamily="34" charset="0"/>
              </a:rPr>
              <a:t>AUXILIARYSERVICES</a:t>
            </a:r>
            <a:r>
              <a:rPr lang="en-US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dirty="0"/>
              <a:t/>
            </a:r>
            <a:br>
              <a:rPr lang="en-US" dirty="0"/>
            </a:br>
            <a:r>
              <a:rPr lang="en-US" sz="3600" dirty="0" smtClean="0"/>
              <a:t>Customer Satisfaction Report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January 2015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6703658"/>
              </p:ext>
            </p:extLst>
          </p:nvPr>
        </p:nvGraphicFramePr>
        <p:xfrm>
          <a:off x="2819400" y="2057400"/>
          <a:ext cx="6019800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869843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43200" y="2590800"/>
            <a:ext cx="6019800" cy="1295400"/>
          </a:xfrm>
        </p:spPr>
        <p:txBody>
          <a:bodyPr/>
          <a:lstStyle/>
          <a:p>
            <a:r>
              <a:rPr lang="en-US" sz="7200" dirty="0" smtClean="0"/>
              <a:t>Thank You !!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11144824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January 2015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819400" y="1676400"/>
            <a:ext cx="62484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>
              <a:latin typeface="Verdana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2835815"/>
              </p:ext>
            </p:extLst>
          </p:nvPr>
        </p:nvGraphicFramePr>
        <p:xfrm>
          <a:off x="1981200" y="1905000"/>
          <a:ext cx="705497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>
                <a:latin typeface="Impact" pitchFamily="34" charset="0"/>
              </a:rPr>
              <a:t>January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5424410"/>
              </p:ext>
            </p:extLst>
          </p:nvPr>
        </p:nvGraphicFramePr>
        <p:xfrm>
          <a:off x="2743200" y="1905000"/>
          <a:ext cx="5900737" cy="4081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January 2015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9883991"/>
              </p:ext>
            </p:extLst>
          </p:nvPr>
        </p:nvGraphicFramePr>
        <p:xfrm>
          <a:off x="2971800" y="1981200"/>
          <a:ext cx="5442857" cy="33323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January 2015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53042879"/>
              </p:ext>
            </p:extLst>
          </p:nvPr>
        </p:nvGraphicFramePr>
        <p:xfrm>
          <a:off x="2728823" y="2209800"/>
          <a:ext cx="6255884" cy="3832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January 2015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24890828"/>
              </p:ext>
            </p:extLst>
          </p:nvPr>
        </p:nvGraphicFramePr>
        <p:xfrm>
          <a:off x="2737449" y="1981200"/>
          <a:ext cx="6242276" cy="41974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450900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January 2015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7457696"/>
              </p:ext>
            </p:extLst>
          </p:nvPr>
        </p:nvGraphicFramePr>
        <p:xfrm>
          <a:off x="2581955" y="1905000"/>
          <a:ext cx="6342289" cy="4229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534658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Impact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60380</TotalTime>
  <Words>513</Words>
  <Application>Microsoft Office PowerPoint</Application>
  <PresentationFormat>On-screen Show (4:3)</PresentationFormat>
  <Paragraphs>166</Paragraphs>
  <Slides>34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Blank Presentation</vt:lpstr>
      <vt:lpstr>PowerPoint Presentation</vt:lpstr>
      <vt:lpstr>PowerPoint Presentation</vt:lpstr>
      <vt:lpstr>PowerPoint Presentation</vt:lpstr>
      <vt:lpstr>PowerPoint Presentation</vt:lpstr>
      <vt:lpstr>USCAUXILIARYSERVICESIT Service Desk Reports January 2015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USCAUXILIARYSERVICESIT Website Reports       January 2015 </vt:lpstr>
      <vt:lpstr>PowerPoint Presentation</vt:lpstr>
      <vt:lpstr>USCAUXILIARYSERVICESIT Website Reports    January 2015  </vt:lpstr>
      <vt:lpstr>USCAUXILIARYSERVICESIT Website Reports January 2015  </vt:lpstr>
      <vt:lpstr>USCAUXILIARYSERVICESIT Website Reports January 2015  </vt:lpstr>
      <vt:lpstr>USCAUXILIARYSERVICESIT Website Reports January 2015  </vt:lpstr>
      <vt:lpstr>USCAUXILIARYSERVICESIT Website Reports January 2015  </vt:lpstr>
      <vt:lpstr>USCAUXILIARYSERVICESIT Website Reports January 2015  </vt:lpstr>
      <vt:lpstr>USCAUXILIARYSERVICESIT Email Campaign Reports January 2015  </vt:lpstr>
      <vt:lpstr>USCAUXILIARYSERVICESIT Email Campaign Reports January 2015  </vt:lpstr>
      <vt:lpstr>USCAUXILIARYSERVICESIT Email Campaign Reports January 2015  </vt:lpstr>
      <vt:lpstr>USCAUXILIARYSERVICESIT Email Campaign Reports January 2015 </vt:lpstr>
      <vt:lpstr>USCAUXILIARYSERVICESIT Email Campaign Reports January 2015</vt:lpstr>
      <vt:lpstr>USCAUXILIARYSERVICESIT Email Campaign Reports January 2015 </vt:lpstr>
      <vt:lpstr>USCAUXILIARYSERVICESIT Email Campaign Reports January 2015 </vt:lpstr>
      <vt:lpstr>USCAUXILIARYSERVICESIT Email Campaign Reports January 2015</vt:lpstr>
      <vt:lpstr>USCAUXILIARYSERVICESIT Email Campaign Reports January 2015</vt:lpstr>
      <vt:lpstr>USCAUXILIARYSERVICESIT Email Campaign Reports January 2015</vt:lpstr>
      <vt:lpstr>USCAUXILIARYSERVICESIT Customer Satisfaction Report January 2015</vt:lpstr>
      <vt:lpstr>Thank You !!</vt:lpstr>
    </vt:vector>
  </TitlesOfParts>
  <Company>University of Southern California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Headline</dc:title>
  <dc:creator>Sachin Chachada</dc:creator>
  <cp:lastModifiedBy>Ramitha Somasekhara</cp:lastModifiedBy>
  <cp:revision>1106</cp:revision>
  <dcterms:created xsi:type="dcterms:W3CDTF">2005-12-19T17:55:46Z</dcterms:created>
  <dcterms:modified xsi:type="dcterms:W3CDTF">2015-02-05T19:11:54Z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0x0101003A82F1B946FE1A4A886DCC46C43CCB96</vt:lpwstr>
  </property>
</Properties>
</file>