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drawings/drawing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drawings/drawing8.xml" ContentType="application/vnd.openxmlformats-officedocument.drawingml.chartshapes+xml"/>
  <Override PartName="/ppt/charts/chart27.xml" ContentType="application/vnd.openxmlformats-officedocument.drawingml.chart+xml"/>
  <Override PartName="/ppt/drawings/drawing9.xml" ContentType="application/vnd.openxmlformats-officedocument.drawingml.chartshapes+xml"/>
  <Override PartName="/ppt/charts/chart28.xml" ContentType="application/vnd.openxmlformats-officedocument.drawingml.chart+xml"/>
  <Override PartName="/ppt/drawings/drawing10.xml" ContentType="application/vnd.openxmlformats-officedocument.drawingml.chartshapes+xml"/>
  <Override PartName="/ppt/charts/chart29.xml" ContentType="application/vnd.openxmlformats-officedocument.drawingml.chart+xml"/>
  <Override PartName="/ppt/drawings/drawing11.xml" ContentType="application/vnd.openxmlformats-officedocument.drawingml.chartshapes+xml"/>
  <Override PartName="/ppt/charts/chart30.xml" ContentType="application/vnd.openxmlformats-officedocument.drawingml.chart+xml"/>
  <Override PartName="/ppt/drawings/drawing12.xml" ContentType="application/vnd.openxmlformats-officedocument.drawingml.chartshapes+xml"/>
  <Override PartName="/ppt/charts/chart31.xml" ContentType="application/vnd.openxmlformats-officedocument.drawingml.chart+xml"/>
  <Override PartName="/ppt/drawings/drawing13.xml" ContentType="application/vnd.openxmlformats-officedocument.drawingml.chartshapes+xml"/>
  <Override PartName="/ppt/charts/chart32.xml" ContentType="application/vnd.openxmlformats-officedocument.drawingml.chart+xml"/>
  <Override PartName="/ppt/drawings/drawing14.xml" ContentType="application/vnd.openxmlformats-officedocument.drawingml.chartshapes+xml"/>
  <Override PartName="/ppt/charts/chart33.xml" ContentType="application/vnd.openxmlformats-officedocument.drawingml.chart+xml"/>
  <Override PartName="/ppt/drawings/drawing15.xml" ContentType="application/vnd.openxmlformats-officedocument.drawingml.chartshapes+xml"/>
  <Override PartName="/ppt/charts/chart34.xml" ContentType="application/vnd.openxmlformats-officedocument.drawingml.chart+xml"/>
  <Override PartName="/ppt/drawings/drawing16.xml" ContentType="application/vnd.openxmlformats-officedocument.drawingml.chartshapes+xml"/>
  <Override PartName="/ppt/charts/chart35.xml" ContentType="application/vnd.openxmlformats-officedocument.drawingml.chart+xml"/>
  <Override PartName="/ppt/drawings/drawing17.xml" ContentType="application/vnd.openxmlformats-officedocument.drawingml.chartshapes+xml"/>
  <Override PartName="/ppt/charts/chart36.xml" ContentType="application/vnd.openxmlformats-officedocument.drawingml.chart+xml"/>
  <Override PartName="/ppt/drawings/drawing18.xml" ContentType="application/vnd.openxmlformats-officedocument.drawingml.chartshapes+xml"/>
  <Override PartName="/ppt/charts/chart37.xml" ContentType="application/vnd.openxmlformats-officedocument.drawingml.chart+xml"/>
  <Override PartName="/ppt/drawings/drawing19.xml" ContentType="application/vnd.openxmlformats-officedocument.drawingml.chartshapes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319" r:id="rId30"/>
    <p:sldId id="382" r:id="rId31"/>
    <p:sldId id="383" r:id="rId32"/>
    <p:sldId id="404" r:id="rId33"/>
    <p:sldId id="384" r:id="rId34"/>
    <p:sldId id="413" r:id="rId35"/>
    <p:sldId id="414" r:id="rId36"/>
    <p:sldId id="415" r:id="rId37"/>
    <p:sldId id="416" r:id="rId38"/>
    <p:sldId id="417" r:id="rId39"/>
    <p:sldId id="418" r:id="rId40"/>
    <p:sldId id="419" r:id="rId41"/>
    <p:sldId id="420" r:id="rId42"/>
    <p:sldId id="421" r:id="rId43"/>
    <p:sldId id="422" r:id="rId44"/>
    <p:sldId id="423" r:id="rId45"/>
    <p:sldId id="401" r:id="rId46"/>
    <p:sldId id="397" r:id="rId47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7" autoAdjust="0"/>
    <p:restoredTop sz="94660"/>
  </p:normalViewPr>
  <p:slideViewPr>
    <p:cSldViewPr>
      <p:cViewPr>
        <p:scale>
          <a:sx n="110" d="100"/>
          <a:sy n="110" d="100"/>
        </p:scale>
        <p:origin x="-150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vijayapr\Desktop\April%20OPS%20Report\Apr_2015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Aging_Reports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Exact%20Target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Customer%20Satisfaction%20Repor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%20Closed%20Web%20Tickets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April%20OPS%20Report\Apr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Counts'!$B$25:$G$25</c:f>
              <c:numCache>
                <c:formatCode>d\-mmm</c:formatCode>
                <c:ptCount val="6"/>
                <c:pt idx="0">
                  <c:v>41957</c:v>
                </c:pt>
                <c:pt idx="1">
                  <c:v>41987</c:v>
                </c:pt>
                <c:pt idx="2">
                  <c:v>42019</c:v>
                </c:pt>
                <c:pt idx="3">
                  <c:v>42050</c:v>
                </c:pt>
                <c:pt idx="4">
                  <c:v>42078</c:v>
                </c:pt>
                <c:pt idx="5">
                  <c:v>42109</c:v>
                </c:pt>
              </c:numCache>
            </c:numRef>
          </c:cat>
          <c:val>
            <c:numRef>
              <c:f>'Issue Counts'!$B$26:$G$26</c:f>
              <c:numCache>
                <c:formatCode>0</c:formatCode>
                <c:ptCount val="6"/>
                <c:pt idx="0">
                  <c:v>891</c:v>
                </c:pt>
                <c:pt idx="1">
                  <c:v>885</c:v>
                </c:pt>
                <c:pt idx="2">
                  <c:v>1343</c:v>
                </c:pt>
                <c:pt idx="3">
                  <c:v>1342</c:v>
                </c:pt>
                <c:pt idx="4">
                  <c:v>1220</c:v>
                </c:pt>
                <c:pt idx="5">
                  <c:v>1262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785792"/>
        <c:axId val="43744576"/>
      </c:barChart>
      <c:dateAx>
        <c:axId val="34785792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74457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37445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78579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0572461485792579"/>
          <c:y val="9.465095932775878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Visits'!$C$23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Visits'!$C$24:$C$29</c:f>
              <c:numCache>
                <c:formatCode>#,##0</c:formatCode>
                <c:ptCount val="6"/>
                <c:pt idx="0">
                  <c:v>1066</c:v>
                </c:pt>
                <c:pt idx="1">
                  <c:v>114</c:v>
                </c:pt>
                <c:pt idx="2">
                  <c:v>355</c:v>
                </c:pt>
                <c:pt idx="3">
                  <c:v>114</c:v>
                </c:pt>
                <c:pt idx="4">
                  <c:v>588</c:v>
                </c:pt>
                <c:pt idx="5">
                  <c:v>573</c:v>
                </c:pt>
              </c:numCache>
            </c:numRef>
          </c:val>
        </c:ser>
        <c:ser>
          <c:idx val="1"/>
          <c:order val="1"/>
          <c:tx>
            <c:strRef>
              <c:f>'Web Visits'!$D$23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Visits'!$D$24:$D$29</c:f>
              <c:numCache>
                <c:formatCode>#,##0</c:formatCode>
                <c:ptCount val="6"/>
                <c:pt idx="0">
                  <c:v>1338</c:v>
                </c:pt>
                <c:pt idx="1">
                  <c:v>132</c:v>
                </c:pt>
                <c:pt idx="2">
                  <c:v>391</c:v>
                </c:pt>
                <c:pt idx="3">
                  <c:v>119</c:v>
                </c:pt>
                <c:pt idx="4">
                  <c:v>540</c:v>
                </c:pt>
                <c:pt idx="5">
                  <c:v>1415</c:v>
                </c:pt>
              </c:numCache>
            </c:numRef>
          </c:val>
        </c:ser>
        <c:ser>
          <c:idx val="2"/>
          <c:order val="2"/>
          <c:tx>
            <c:strRef>
              <c:f>'Web Visits'!$E$23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Visits'!$E$24:$E$29</c:f>
              <c:numCache>
                <c:formatCode>#,##0</c:formatCode>
                <c:ptCount val="6"/>
                <c:pt idx="0">
                  <c:v>3411</c:v>
                </c:pt>
                <c:pt idx="1">
                  <c:v>109</c:v>
                </c:pt>
                <c:pt idx="2">
                  <c:v>375</c:v>
                </c:pt>
                <c:pt idx="3">
                  <c:v>133</c:v>
                </c:pt>
                <c:pt idx="4">
                  <c:v>805</c:v>
                </c:pt>
                <c:pt idx="5">
                  <c:v>2261</c:v>
                </c:pt>
              </c:numCache>
            </c:numRef>
          </c:val>
        </c:ser>
        <c:ser>
          <c:idx val="3"/>
          <c:order val="3"/>
          <c:tx>
            <c:strRef>
              <c:f>'Web Visits'!$F$23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Visits'!$F$24:$F$29</c:f>
              <c:numCache>
                <c:formatCode>#,##0</c:formatCode>
                <c:ptCount val="6"/>
                <c:pt idx="0">
                  <c:v>4349</c:v>
                </c:pt>
                <c:pt idx="1">
                  <c:v>153</c:v>
                </c:pt>
                <c:pt idx="2">
                  <c:v>314</c:v>
                </c:pt>
                <c:pt idx="3">
                  <c:v>111</c:v>
                </c:pt>
                <c:pt idx="4">
                  <c:v>665</c:v>
                </c:pt>
                <c:pt idx="5">
                  <c:v>981</c:v>
                </c:pt>
              </c:numCache>
            </c:numRef>
          </c:val>
        </c:ser>
        <c:ser>
          <c:idx val="4"/>
          <c:order val="4"/>
          <c:tx>
            <c:strRef>
              <c:f>'Web Visits'!$G$23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Visits'!$G$24:$G$29</c:f>
              <c:numCache>
                <c:formatCode>#,##0</c:formatCode>
                <c:ptCount val="6"/>
                <c:pt idx="0">
                  <c:v>7251</c:v>
                </c:pt>
                <c:pt idx="1">
                  <c:v>127</c:v>
                </c:pt>
                <c:pt idx="2">
                  <c:v>356</c:v>
                </c:pt>
                <c:pt idx="3">
                  <c:v>105</c:v>
                </c:pt>
                <c:pt idx="4">
                  <c:v>911</c:v>
                </c:pt>
                <c:pt idx="5">
                  <c:v>1514</c:v>
                </c:pt>
              </c:numCache>
            </c:numRef>
          </c:val>
        </c:ser>
        <c:ser>
          <c:idx val="5"/>
          <c:order val="5"/>
          <c:tx>
            <c:strRef>
              <c:f>'Web Visits'!$H$23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Visits'!$H$24:$H$29</c:f>
              <c:numCache>
                <c:formatCode>#,##0</c:formatCode>
                <c:ptCount val="6"/>
                <c:pt idx="0">
                  <c:v>5444</c:v>
                </c:pt>
                <c:pt idx="1">
                  <c:v>154</c:v>
                </c:pt>
                <c:pt idx="2">
                  <c:v>283</c:v>
                </c:pt>
                <c:pt idx="3">
                  <c:v>128</c:v>
                </c:pt>
                <c:pt idx="4">
                  <c:v>779</c:v>
                </c:pt>
                <c:pt idx="5">
                  <c:v>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940544"/>
        <c:axId val="39120832"/>
      </c:barChart>
      <c:catAx>
        <c:axId val="8094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120832"/>
        <c:crosses val="autoZero"/>
        <c:auto val="1"/>
        <c:lblAlgn val="ctr"/>
        <c:lblOffset val="100"/>
        <c:noMultiLvlLbl val="0"/>
      </c:catAx>
      <c:valAx>
        <c:axId val="391208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940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April </a:t>
            </a:r>
            <a:r>
              <a:rPr lang="en-US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914</c:v>
                </c:pt>
                <c:pt idx="1">
                  <c:v>27028</c:v>
                </c:pt>
                <c:pt idx="2">
                  <c:v>31835</c:v>
                </c:pt>
                <c:pt idx="3">
                  <c:v>25360</c:v>
                </c:pt>
                <c:pt idx="4">
                  <c:v>28998</c:v>
                </c:pt>
                <c:pt idx="5">
                  <c:v>279</c:v>
                </c:pt>
                <c:pt idx="6">
                  <c:v>16433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152</c:v>
                </c:pt>
                <c:pt idx="1">
                  <c:v>5048</c:v>
                </c:pt>
                <c:pt idx="2">
                  <c:v>8313</c:v>
                </c:pt>
                <c:pt idx="3">
                  <c:v>2633</c:v>
                </c:pt>
                <c:pt idx="4">
                  <c:v>5603</c:v>
                </c:pt>
                <c:pt idx="5">
                  <c:v>117</c:v>
                </c:pt>
                <c:pt idx="6">
                  <c:v>1303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95</c:v>
                </c:pt>
                <c:pt idx="1">
                  <c:v>6118</c:v>
                </c:pt>
                <c:pt idx="2">
                  <c:v>9558</c:v>
                </c:pt>
                <c:pt idx="3">
                  <c:v>4732</c:v>
                </c:pt>
                <c:pt idx="4">
                  <c:v>9596</c:v>
                </c:pt>
                <c:pt idx="5">
                  <c:v>104</c:v>
                </c:pt>
                <c:pt idx="6">
                  <c:v>4218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4861</c:v>
                </c:pt>
                <c:pt idx="2">
                  <c:v>7</c:v>
                </c:pt>
                <c:pt idx="3">
                  <c:v>4</c:v>
                </c:pt>
                <c:pt idx="4">
                  <c:v>14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078784"/>
        <c:axId val="39123136"/>
      </c:barChart>
      <c:catAx>
        <c:axId val="8107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123136"/>
        <c:crosses val="autoZero"/>
        <c:auto val="1"/>
        <c:lblAlgn val="ctr"/>
        <c:lblOffset val="100"/>
        <c:noMultiLvlLbl val="0"/>
      </c:catAx>
      <c:valAx>
        <c:axId val="3912313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0787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April </a:t>
            </a:r>
            <a:r>
              <a:rPr lang="en-US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679</c:v>
                </c:pt>
                <c:pt idx="1">
                  <c:v>1696</c:v>
                </c:pt>
                <c:pt idx="2">
                  <c:v>1210</c:v>
                </c:pt>
                <c:pt idx="3">
                  <c:v>275</c:v>
                </c:pt>
                <c:pt idx="4">
                  <c:v>518</c:v>
                </c:pt>
                <c:pt idx="5">
                  <c:v>403</c:v>
                </c:pt>
                <c:pt idx="6">
                  <c:v>535</c:v>
                </c:pt>
                <c:pt idx="7">
                  <c:v>17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314</c:v>
                </c:pt>
                <c:pt idx="1">
                  <c:v>379</c:v>
                </c:pt>
                <c:pt idx="2">
                  <c:v>578</c:v>
                </c:pt>
                <c:pt idx="3">
                  <c:v>402</c:v>
                </c:pt>
                <c:pt idx="4">
                  <c:v>261</c:v>
                </c:pt>
                <c:pt idx="5">
                  <c:v>354</c:v>
                </c:pt>
                <c:pt idx="6">
                  <c:v>209</c:v>
                </c:pt>
                <c:pt idx="7">
                  <c:v>70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155</c:v>
                </c:pt>
                <c:pt idx="1">
                  <c:v>242</c:v>
                </c:pt>
                <c:pt idx="2">
                  <c:v>188</c:v>
                </c:pt>
                <c:pt idx="3">
                  <c:v>64</c:v>
                </c:pt>
                <c:pt idx="4">
                  <c:v>91</c:v>
                </c:pt>
                <c:pt idx="5">
                  <c:v>53</c:v>
                </c:pt>
                <c:pt idx="6">
                  <c:v>47</c:v>
                </c:pt>
                <c:pt idx="7">
                  <c:v>30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4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192960"/>
        <c:axId val="81314944"/>
      </c:barChart>
      <c:catAx>
        <c:axId val="8119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314944"/>
        <c:crosses val="autoZero"/>
        <c:auto val="1"/>
        <c:lblAlgn val="ctr"/>
        <c:lblOffset val="100"/>
        <c:noMultiLvlLbl val="0"/>
      </c:catAx>
      <c:valAx>
        <c:axId val="8131494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1929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April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3782</c:v>
                </c:pt>
                <c:pt idx="1">
                  <c:v>58</c:v>
                </c:pt>
                <c:pt idx="2">
                  <c:v>90</c:v>
                </c:pt>
                <c:pt idx="3">
                  <c:v>275</c:v>
                </c:pt>
                <c:pt idx="4">
                  <c:v>56</c:v>
                </c:pt>
                <c:pt idx="5">
                  <c:v>158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491</c:v>
                </c:pt>
                <c:pt idx="1">
                  <c:v>74</c:v>
                </c:pt>
                <c:pt idx="2">
                  <c:v>142</c:v>
                </c:pt>
                <c:pt idx="3">
                  <c:v>402</c:v>
                </c:pt>
                <c:pt idx="4">
                  <c:v>59</c:v>
                </c:pt>
                <c:pt idx="5">
                  <c:v>189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975</c:v>
                </c:pt>
                <c:pt idx="1">
                  <c:v>22</c:v>
                </c:pt>
                <c:pt idx="2">
                  <c:v>45</c:v>
                </c:pt>
                <c:pt idx="3">
                  <c:v>64</c:v>
                </c:pt>
                <c:pt idx="4">
                  <c:v>12</c:v>
                </c:pt>
                <c:pt idx="5">
                  <c:v>509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866560"/>
        <c:axId val="81316096"/>
      </c:barChart>
      <c:catAx>
        <c:axId val="8486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316096"/>
        <c:crosses val="autoZero"/>
        <c:auto val="1"/>
        <c:lblAlgn val="ctr"/>
        <c:lblOffset val="100"/>
        <c:noMultiLvlLbl val="0"/>
      </c:catAx>
      <c:valAx>
        <c:axId val="8131609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48665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0.16319444444444445</c:v>
                </c:pt>
                <c:pt idx="2">
                  <c:v>0.15902777777777777</c:v>
                </c:pt>
                <c:pt idx="3">
                  <c:v>5.2083333333333336E-2</c:v>
                </c:pt>
                <c:pt idx="4">
                  <c:v>8.1944444444444445E-2</c:v>
                </c:pt>
                <c:pt idx="5">
                  <c:v>0.10347222222222223</c:v>
                </c:pt>
                <c:pt idx="6">
                  <c:v>6.9444444444444434E-2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0.20833333333333334</c:v>
                </c:pt>
                <c:pt idx="2">
                  <c:v>0.15486111111111112</c:v>
                </c:pt>
                <c:pt idx="3">
                  <c:v>4.9305555555555554E-2</c:v>
                </c:pt>
                <c:pt idx="4">
                  <c:v>0.1111111111111111</c:v>
                </c:pt>
                <c:pt idx="5">
                  <c:v>3.9583333333333331E-2</c:v>
                </c:pt>
                <c:pt idx="6">
                  <c:v>6.1805555555555558E-2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0.12986111111111112</c:v>
                </c:pt>
                <c:pt idx="2">
                  <c:v>0.17083333333333331</c:v>
                </c:pt>
                <c:pt idx="3">
                  <c:v>5.4166666666666669E-2</c:v>
                </c:pt>
                <c:pt idx="4">
                  <c:v>0.16805555555555554</c:v>
                </c:pt>
                <c:pt idx="5">
                  <c:v>6.5972222222222224E-2</c:v>
                </c:pt>
                <c:pt idx="6">
                  <c:v>7.013888888888889E-2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0.15347222222222223</c:v>
                </c:pt>
                <c:pt idx="2">
                  <c:v>0.19236111111111112</c:v>
                </c:pt>
                <c:pt idx="3">
                  <c:v>5.0694444444444452E-2</c:v>
                </c:pt>
                <c:pt idx="4">
                  <c:v>0.15555555555555556</c:v>
                </c:pt>
                <c:pt idx="5">
                  <c:v>6.5972222222222224E-2</c:v>
                </c:pt>
                <c:pt idx="6">
                  <c:v>7.4305555555555555E-2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3.888888888888889E-2</c:v>
                </c:pt>
                <c:pt idx="1">
                  <c:v>0.15833333333333333</c:v>
                </c:pt>
                <c:pt idx="2">
                  <c:v>0.21805555555555556</c:v>
                </c:pt>
                <c:pt idx="3">
                  <c:v>4.7916666666666663E-2</c:v>
                </c:pt>
                <c:pt idx="4">
                  <c:v>0.15208333333333332</c:v>
                </c:pt>
                <c:pt idx="5">
                  <c:v>5.486111111111111E-2</c:v>
                </c:pt>
                <c:pt idx="6">
                  <c:v>7.1527777777777787E-2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5.486111111111111E-2</c:v>
                </c:pt>
                <c:pt idx="1">
                  <c:v>0.16666666666666666</c:v>
                </c:pt>
                <c:pt idx="2">
                  <c:v>0.20972222222222223</c:v>
                </c:pt>
                <c:pt idx="3">
                  <c:v>5.0694444444444452E-2</c:v>
                </c:pt>
                <c:pt idx="4">
                  <c:v>0.14375000000000002</c:v>
                </c:pt>
                <c:pt idx="5">
                  <c:v>7.8472222222222221E-2</c:v>
                </c:pt>
                <c:pt idx="6">
                  <c:v>6.5972222222222224E-2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465280"/>
        <c:axId val="81318976"/>
      </c:barChart>
      <c:catAx>
        <c:axId val="8246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318976"/>
        <c:crosses val="autoZero"/>
        <c:auto val="1"/>
        <c:lblAlgn val="ctr"/>
        <c:lblOffset val="100"/>
        <c:noMultiLvlLbl val="0"/>
      </c:catAx>
      <c:valAx>
        <c:axId val="81318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4652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0.10277777777777779</c:v>
                </c:pt>
                <c:pt idx="1">
                  <c:v>9.7222222222222224E-2</c:v>
                </c:pt>
                <c:pt idx="2">
                  <c:v>0.10277777777777779</c:v>
                </c:pt>
                <c:pt idx="3">
                  <c:v>1.1805555555555555E-2</c:v>
                </c:pt>
                <c:pt idx="4">
                  <c:v>9.2361111111111116E-2</c:v>
                </c:pt>
                <c:pt idx="5">
                  <c:v>4.2361111111111106E-2</c:v>
                </c:pt>
                <c:pt idx="6">
                  <c:v>6.7361111111111108E-2</c:v>
                </c:pt>
                <c:pt idx="7">
                  <c:v>5.2083333333333336E-2</c:v>
                </c:pt>
                <c:pt idx="8">
                  <c:v>0.10972222222222222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5.2083333333333336E-2</c:v>
                </c:pt>
                <c:pt idx="1">
                  <c:v>4.7222222222222221E-2</c:v>
                </c:pt>
                <c:pt idx="2">
                  <c:v>8.3333333333333329E-2</c:v>
                </c:pt>
                <c:pt idx="3">
                  <c:v>1.8749999999999999E-2</c:v>
                </c:pt>
                <c:pt idx="4">
                  <c:v>5.5555555555555552E-2</c:v>
                </c:pt>
                <c:pt idx="5">
                  <c:v>6.3888888888888884E-2</c:v>
                </c:pt>
                <c:pt idx="6">
                  <c:v>4.3750000000000004E-2</c:v>
                </c:pt>
                <c:pt idx="7">
                  <c:v>3.6111111111111115E-2</c:v>
                </c:pt>
                <c:pt idx="8">
                  <c:v>8.7500000000000008E-2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5.486111111111111E-2</c:v>
                </c:pt>
                <c:pt idx="1">
                  <c:v>4.3750000000000004E-2</c:v>
                </c:pt>
                <c:pt idx="2">
                  <c:v>8.6111111111111124E-2</c:v>
                </c:pt>
                <c:pt idx="3">
                  <c:v>3.2638888888888891E-2</c:v>
                </c:pt>
                <c:pt idx="4">
                  <c:v>5.7638888888888885E-2</c:v>
                </c:pt>
                <c:pt idx="5">
                  <c:v>4.7916666666666663E-2</c:v>
                </c:pt>
                <c:pt idx="6">
                  <c:v>4.9999999999999996E-2</c:v>
                </c:pt>
                <c:pt idx="7">
                  <c:v>3.8194444444444441E-2</c:v>
                </c:pt>
                <c:pt idx="8">
                  <c:v>5.4166666666666669E-2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5.6944444444444443E-2</c:v>
                </c:pt>
                <c:pt idx="1">
                  <c:v>5.0694444444444452E-2</c:v>
                </c:pt>
                <c:pt idx="2">
                  <c:v>7.4999999999999997E-2</c:v>
                </c:pt>
                <c:pt idx="3">
                  <c:v>2.5694444444444447E-2</c:v>
                </c:pt>
                <c:pt idx="4">
                  <c:v>6.5277777777777782E-2</c:v>
                </c:pt>
                <c:pt idx="5">
                  <c:v>5.6944444444444443E-2</c:v>
                </c:pt>
                <c:pt idx="6">
                  <c:v>4.5833333333333337E-2</c:v>
                </c:pt>
                <c:pt idx="7">
                  <c:v>3.2638888888888891E-2</c:v>
                </c:pt>
                <c:pt idx="8">
                  <c:v>4.6527777777777779E-2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119680"/>
        <c:axId val="81320704"/>
      </c:barChart>
      <c:catAx>
        <c:axId val="8211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1320704"/>
        <c:crosses val="autoZero"/>
        <c:auto val="1"/>
        <c:lblAlgn val="ctr"/>
        <c:lblOffset val="100"/>
        <c:noMultiLvlLbl val="0"/>
      </c:catAx>
      <c:valAx>
        <c:axId val="813207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821196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9.0972222222222218E-2</c:v>
                </c:pt>
                <c:pt idx="2">
                  <c:v>0.11041666666666666</c:v>
                </c:pt>
                <c:pt idx="3">
                  <c:v>2.2916666666666669E-2</c:v>
                </c:pt>
                <c:pt idx="4">
                  <c:v>6.8749999999999992E-2</c:v>
                </c:pt>
                <c:pt idx="5">
                  <c:v>9.6527777777777768E-2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0.13819444444444443</c:v>
                </c:pt>
                <c:pt idx="2">
                  <c:v>0.1423611111111111</c:v>
                </c:pt>
                <c:pt idx="3">
                  <c:v>1.1805555555555555E-2</c:v>
                </c:pt>
                <c:pt idx="4">
                  <c:v>0.10972222222222222</c:v>
                </c:pt>
                <c:pt idx="5">
                  <c:v>0.25138888888888888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5.9027777777777783E-2</c:v>
                </c:pt>
                <c:pt idx="1">
                  <c:v>2.4999999999999998E-2</c:v>
                </c:pt>
                <c:pt idx="2">
                  <c:v>0.11875000000000001</c:v>
                </c:pt>
                <c:pt idx="3">
                  <c:v>3.7499999999999999E-2</c:v>
                </c:pt>
                <c:pt idx="4">
                  <c:v>0.10625</c:v>
                </c:pt>
                <c:pt idx="5">
                  <c:v>0.25486111111111109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5.486111111111111E-2</c:v>
                </c:pt>
                <c:pt idx="1">
                  <c:v>5.7638888888888885E-2</c:v>
                </c:pt>
                <c:pt idx="2">
                  <c:v>0.11527777777777777</c:v>
                </c:pt>
                <c:pt idx="3">
                  <c:v>1.8749999999999999E-2</c:v>
                </c:pt>
                <c:pt idx="4">
                  <c:v>8.3333333333333329E-2</c:v>
                </c:pt>
                <c:pt idx="5">
                  <c:v>0.17152777777777775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7.6388888888888895E-2</c:v>
                </c:pt>
                <c:pt idx="1">
                  <c:v>3.2638888888888891E-2</c:v>
                </c:pt>
                <c:pt idx="2">
                  <c:v>0.18541666666666667</c:v>
                </c:pt>
                <c:pt idx="3">
                  <c:v>3.2638888888888891E-2</c:v>
                </c:pt>
                <c:pt idx="4">
                  <c:v>8.6111111111111124E-2</c:v>
                </c:pt>
                <c:pt idx="5">
                  <c:v>0.22916666666666666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7.9166666666666663E-2</c:v>
                </c:pt>
                <c:pt idx="1">
                  <c:v>2.7083333333333334E-2</c:v>
                </c:pt>
                <c:pt idx="2">
                  <c:v>0.10347222222222223</c:v>
                </c:pt>
                <c:pt idx="3">
                  <c:v>2.5694444444444447E-2</c:v>
                </c:pt>
                <c:pt idx="4">
                  <c:v>7.4999999999999997E-2</c:v>
                </c:pt>
                <c:pt idx="5">
                  <c:v>0.17222222222222225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208256"/>
        <c:axId val="82257024"/>
      </c:barChart>
      <c:catAx>
        <c:axId val="8220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257024"/>
        <c:crosses val="autoZero"/>
        <c:auto val="1"/>
        <c:lblAlgn val="ctr"/>
        <c:lblOffset val="100"/>
        <c:noMultiLvlLbl val="0"/>
      </c:catAx>
      <c:valAx>
        <c:axId val="822570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2082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April 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hawaiian</c:v>
                </c:pt>
                <c:pt idx="1">
                  <c:v>under armour</c:v>
                </c:pt>
                <c:pt idx="2">
                  <c:v>2015 commencement dvd</c:v>
                </c:pt>
                <c:pt idx="3">
                  <c:v>iphone</c:v>
                </c:pt>
                <c:pt idx="4">
                  <c:v>lanyard</c:v>
                </c:pt>
                <c:pt idx="5">
                  <c:v>mom</c:v>
                </c:pt>
                <c:pt idx="6">
                  <c:v>decal</c:v>
                </c:pt>
                <c:pt idx="7">
                  <c:v>backpack</c:v>
                </c:pt>
                <c:pt idx="8">
                  <c:v>nail polish</c:v>
                </c:pt>
                <c:pt idx="9">
                  <c:v>usc mom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1564</c:v>
                </c:pt>
                <c:pt idx="1">
                  <c:v>105</c:v>
                </c:pt>
                <c:pt idx="2">
                  <c:v>99</c:v>
                </c:pt>
                <c:pt idx="3">
                  <c:v>84</c:v>
                </c:pt>
                <c:pt idx="4">
                  <c:v>55</c:v>
                </c:pt>
                <c:pt idx="5">
                  <c:v>37</c:v>
                </c:pt>
                <c:pt idx="6">
                  <c:v>35</c:v>
                </c:pt>
                <c:pt idx="7">
                  <c:v>31</c:v>
                </c:pt>
                <c:pt idx="8">
                  <c:v>27</c:v>
                </c:pt>
                <c:pt idx="9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210304"/>
        <c:axId val="82259328"/>
      </c:barChart>
      <c:catAx>
        <c:axId val="82210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259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2593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22103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Jackets/Fleece | Men's Apparel | 
USC Bookstores</c:v>
                </c:pt>
                <c:pt idx="4">
                  <c:v>Jackets/Fleece | Women's Apparel | 
USC Bookstores</c:v>
                </c:pt>
                <c:pt idx="5">
                  <c:v>Auto Accessories | Gifts | USC Bookstores</c:v>
                </c:pt>
                <c:pt idx="6">
                  <c:v>Glassware &amp; Mugs | Gifts | USC Bookstores</c:v>
                </c:pt>
                <c:pt idx="7">
                  <c:v>Men's Nike | Nike | USC Bookstores</c:v>
                </c:pt>
                <c:pt idx="8">
                  <c:v>New Items | USC Bookstores</c:v>
                </c:pt>
                <c:pt idx="9">
                  <c:v>LA Times Festival of Books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23584</c:v>
                </c:pt>
                <c:pt idx="1">
                  <c:v>18937</c:v>
                </c:pt>
                <c:pt idx="2">
                  <c:v>15650</c:v>
                </c:pt>
                <c:pt idx="3">
                  <c:v>14374</c:v>
                </c:pt>
                <c:pt idx="4">
                  <c:v>12343</c:v>
                </c:pt>
                <c:pt idx="5">
                  <c:v>10743</c:v>
                </c:pt>
                <c:pt idx="6">
                  <c:v>7807</c:v>
                </c:pt>
                <c:pt idx="7" formatCode="General">
                  <c:v>7600</c:v>
                </c:pt>
                <c:pt idx="8">
                  <c:v>5684</c:v>
                </c:pt>
                <c:pt idx="9">
                  <c:v>5474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899328"/>
        <c:axId val="82261632"/>
      </c:barChart>
      <c:catAx>
        <c:axId val="84899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261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2616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48993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baseline="0"/>
              <a:t>April 2015</a:t>
            </a:r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Class of 2015 Shield Logo Sash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Vinyl Pom Pom 12I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Class of 2015 Logo Sash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Alumni Solid Brass Shield License Frame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31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Blue Ocean Hawaiian Shirt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Oxford Tackle Twill Crew 02C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Black Tackle Twill Crew 02A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338368"/>
        <c:axId val="89195072"/>
      </c:barChart>
      <c:catAx>
        <c:axId val="893383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89195072"/>
        <c:crosses val="autoZero"/>
        <c:auto val="1"/>
        <c:lblAlgn val="ctr"/>
        <c:lblOffset val="100"/>
        <c:noMultiLvlLbl val="0"/>
      </c:catAx>
      <c:valAx>
        <c:axId val="891950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933836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8576334208223977"/>
          <c:y val="0.16640840742913837"/>
          <c:w val="0.30587496074733833"/>
          <c:h val="0.7868248514414316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'Issue Counts'!$B$5:$B$17</c:f>
              <c:numCache>
                <c:formatCode>0</c:formatCode>
                <c:ptCount val="13"/>
                <c:pt idx="0">
                  <c:v>78</c:v>
                </c:pt>
                <c:pt idx="1">
                  <c:v>29</c:v>
                </c:pt>
                <c:pt idx="2">
                  <c:v>11</c:v>
                </c:pt>
                <c:pt idx="3">
                  <c:v>124</c:v>
                </c:pt>
                <c:pt idx="4">
                  <c:v>35</c:v>
                </c:pt>
                <c:pt idx="5">
                  <c:v>7</c:v>
                </c:pt>
                <c:pt idx="6">
                  <c:v>65</c:v>
                </c:pt>
                <c:pt idx="7">
                  <c:v>48</c:v>
                </c:pt>
                <c:pt idx="8">
                  <c:v>695</c:v>
                </c:pt>
                <c:pt idx="9">
                  <c:v>158</c:v>
                </c:pt>
                <c:pt idx="10">
                  <c:v>2</c:v>
                </c:pt>
                <c:pt idx="11">
                  <c:v>0</c:v>
                </c:pt>
                <c:pt idx="12">
                  <c:v>10</c:v>
                </c:pt>
              </c:numCache>
            </c:numRef>
          </c:val>
        </c:ser>
        <c:ser>
          <c:idx val="3"/>
          <c:order val="1"/>
          <c:tx>
            <c:strRef>
              <c:f>'Issue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'Issue Counts'!$E$5:$E$17</c:f>
              <c:numCache>
                <c:formatCode>0</c:formatCode>
                <c:ptCount val="13"/>
                <c:pt idx="0">
                  <c:v>73</c:v>
                </c:pt>
                <c:pt idx="1">
                  <c:v>22</c:v>
                </c:pt>
                <c:pt idx="2">
                  <c:v>11</c:v>
                </c:pt>
                <c:pt idx="3">
                  <c:v>103</c:v>
                </c:pt>
                <c:pt idx="4">
                  <c:v>26</c:v>
                </c:pt>
                <c:pt idx="5">
                  <c:v>4</c:v>
                </c:pt>
                <c:pt idx="6">
                  <c:v>53</c:v>
                </c:pt>
                <c:pt idx="7">
                  <c:v>42</c:v>
                </c:pt>
                <c:pt idx="8">
                  <c:v>692</c:v>
                </c:pt>
                <c:pt idx="9">
                  <c:v>81</c:v>
                </c:pt>
                <c:pt idx="10">
                  <c:v>2</c:v>
                </c:pt>
                <c:pt idx="11">
                  <c:v>0</c:v>
                </c:pt>
                <c:pt idx="1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59360"/>
        <c:axId val="34432704"/>
      </c:barChart>
      <c:catAx>
        <c:axId val="3495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4432704"/>
        <c:crosses val="autoZero"/>
        <c:auto val="1"/>
        <c:lblAlgn val="ctr"/>
        <c:lblOffset val="100"/>
        <c:noMultiLvlLbl val="0"/>
      </c:catAx>
      <c:valAx>
        <c:axId val="3443270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3495936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>
                <a:latin typeface="Calibri" panose="020F0502020204030204" pitchFamily="34" charset="0"/>
              </a:defRPr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'[Apr_2015_TSP stats.xlsx]Sheet1'!$A$2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'[Apr_2015_TSP stats.xlsx]Sheet1'!$B$1:$G$1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'[Apr_2015_TSP stats.xlsx]Sheet1'!$B$2:$G$2</c:f>
              <c:numCache>
                <c:formatCode>General</c:formatCode>
                <c:ptCount val="6"/>
                <c:pt idx="0">
                  <c:v>1429</c:v>
                </c:pt>
                <c:pt idx="1">
                  <c:v>439</c:v>
                </c:pt>
                <c:pt idx="2">
                  <c:v>527</c:v>
                </c:pt>
                <c:pt idx="3">
                  <c:v>520</c:v>
                </c:pt>
                <c:pt idx="4">
                  <c:v>351</c:v>
                </c:pt>
                <c:pt idx="5">
                  <c:v>287</c:v>
                </c:pt>
              </c:numCache>
            </c:numRef>
          </c:val>
        </c:ser>
        <c:ser>
          <c:idx val="1"/>
          <c:order val="1"/>
          <c:tx>
            <c:strRef>
              <c:f>'[Apr_2015_TSP stats.xlsx]Sheet1'!$A$3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'[Apr_2015_TSP stats.xlsx]Sheet1'!$B$1:$G$1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'[Apr_2015_TSP stats.xlsx]Sheet1'!$B$3:$G$3</c:f>
              <c:numCache>
                <c:formatCode>General</c:formatCode>
                <c:ptCount val="6"/>
                <c:pt idx="0">
                  <c:v>468</c:v>
                </c:pt>
                <c:pt idx="1">
                  <c:v>425</c:v>
                </c:pt>
                <c:pt idx="2">
                  <c:v>777</c:v>
                </c:pt>
                <c:pt idx="3">
                  <c:v>378</c:v>
                </c:pt>
                <c:pt idx="4">
                  <c:v>314</c:v>
                </c:pt>
                <c:pt idx="5">
                  <c:v>371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9339904"/>
        <c:axId val="89196800"/>
      </c:barChart>
      <c:catAx>
        <c:axId val="8933990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89196800"/>
        <c:crosses val="autoZero"/>
        <c:auto val="1"/>
        <c:lblAlgn val="ctr"/>
        <c:lblOffset val="100"/>
        <c:noMultiLvlLbl val="1"/>
      </c:catAx>
      <c:valAx>
        <c:axId val="89196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33990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Marvel T-Shirts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 AQMD 2015 Employees List - 04092015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General</c:formatCode>
                <c:ptCount val="5"/>
                <c:pt idx="0">
                  <c:v>21586</c:v>
                </c:pt>
                <c:pt idx="1">
                  <c:v>21266</c:v>
                </c:pt>
                <c:pt idx="2">
                  <c:v>7789</c:v>
                </c:pt>
                <c:pt idx="3">
                  <c:v>2712</c:v>
                </c:pt>
                <c:pt idx="4">
                  <c:v>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631168"/>
        <c:axId val="89199104"/>
      </c:barChart>
      <c:catAx>
        <c:axId val="9063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199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199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631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Viva Tequila Event at The Edmondson </a:t>
            </a:r>
          </a:p>
        </c:rich>
      </c:tx>
      <c:layout>
        <c:manualLayout>
          <c:xMode val="edge"/>
          <c:yMode val="edge"/>
          <c:x val="0.42908005168704538"/>
          <c:y val="7.20516462807123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962709554483274"/>
          <c:y val="0.22841947950157049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 HSP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367</c:v>
                </c:pt>
                <c:pt idx="1">
                  <c:v>367</c:v>
                </c:pt>
                <c:pt idx="2">
                  <c:v>94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969728"/>
        <c:axId val="89201408"/>
      </c:barChart>
      <c:catAx>
        <c:axId val="8896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9201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2014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89697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 dirty="0">
                <a:effectLst/>
              </a:rPr>
              <a:t>Nurses' Appreciation Week Sale at the HSC Bookstore April 27-May 1</a:t>
            </a:r>
            <a:r>
              <a:rPr lang="en-US" sz="1200" b="1" i="0" u="none" strike="noStrike" baseline="0" dirty="0"/>
              <a:t> </a:t>
            </a:r>
            <a:endParaRPr lang="en-US" b="0" u="none" dirty="0"/>
          </a:p>
        </c:rich>
      </c:tx>
      <c:layout>
        <c:manualLayout>
          <c:xMode val="edge"/>
          <c:yMode val="edge"/>
          <c:x val="0.35126005482102379"/>
          <c:y val="5.246919723720615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47"/>
          <c:y val="0.17894872629972364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General</c:formatCode>
                <c:ptCount val="5"/>
                <c:pt idx="0">
                  <c:v>1165</c:v>
                </c:pt>
                <c:pt idx="1">
                  <c:v>1163</c:v>
                </c:pt>
                <c:pt idx="2">
                  <c:v>213</c:v>
                </c:pt>
                <c:pt idx="3">
                  <c:v>7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89048576"/>
        <c:axId val="89252992"/>
      </c:barChart>
      <c:catAx>
        <c:axId val="8904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252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252992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048576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Required: USC AQMD Survey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43156916127464767"/>
          <c:y val="6.21622596683827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58"/>
          <c:y val="0.17894872629972369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AQMD 2015 Employees List - 04302015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General</c:formatCode>
                <c:ptCount val="5"/>
                <c:pt idx="0">
                  <c:v>14064</c:v>
                </c:pt>
                <c:pt idx="1">
                  <c:v>13743</c:v>
                </c:pt>
                <c:pt idx="2">
                  <c:v>3019</c:v>
                </c:pt>
                <c:pt idx="3">
                  <c:v>619</c:v>
                </c:pt>
                <c:pt idx="4">
                  <c:v>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0673152"/>
        <c:axId val="89255296"/>
      </c:barChart>
      <c:catAx>
        <c:axId val="9067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255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255296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673152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Happy Mother's Day!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403552909544843"/>
          <c:y val="0.11498561938194717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4187822790613331"/>
          <c:y val="0.25649240597952738"/>
          <c:w val="0.59941645245216257"/>
          <c:h val="0.466873817625656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19889</c:v>
                </c:pt>
                <c:pt idx="1">
                  <c:v>19813</c:v>
                </c:pt>
                <c:pt idx="2">
                  <c:v>4359</c:v>
                </c:pt>
                <c:pt idx="3">
                  <c:v>306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2110848"/>
        <c:axId val="89257600"/>
      </c:barChart>
      <c:catAx>
        <c:axId val="9211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257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2576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21108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Viva Tequila Event at The Edmondson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0915366705003872"/>
          <c:y val="9.876944044160292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reports'!$E$19</c:f>
              <c:strCache>
                <c:ptCount val="1"/>
                <c:pt idx="0">
                  <c:v>HSP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reports'!$F$18:$J$18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reports'!$F$19:$J$19</c:f>
              <c:numCache>
                <c:formatCode>General</c:formatCode>
                <c:ptCount val="5"/>
                <c:pt idx="0">
                  <c:v>367</c:v>
                </c:pt>
                <c:pt idx="1">
                  <c:v>366</c:v>
                </c:pt>
                <c:pt idx="2">
                  <c:v>116</c:v>
                </c:pt>
                <c:pt idx="3">
                  <c:v>9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81385984"/>
        <c:axId val="89178112"/>
      </c:barChart>
      <c:catAx>
        <c:axId val="8138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178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1781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385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Nurses' Appreciation Week Sale at the HSC Bookstore April 27-May 1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4386065170627142"/>
          <c:y val="8.199115899986185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reports'!$E$22</c:f>
              <c:strCache>
                <c:ptCount val="1"/>
                <c:pt idx="0">
                  <c:v> 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reports'!$F$21:$J$21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reports'!$F$22:$J$22</c:f>
              <c:numCache>
                <c:formatCode>General</c:formatCode>
                <c:ptCount val="5"/>
                <c:pt idx="0">
                  <c:v>1187</c:v>
                </c:pt>
                <c:pt idx="1">
                  <c:v>1167</c:v>
                </c:pt>
                <c:pt idx="2">
                  <c:v>271</c:v>
                </c:pt>
                <c:pt idx="3">
                  <c:v>17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2272128"/>
        <c:axId val="89180416"/>
      </c:barChart>
      <c:catAx>
        <c:axId val="9227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180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1804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2272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Nike Head Gear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9079949347185885"/>
          <c:y val="6.3727508039029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reports'!$E$28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reports'!$F$27:$J$27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reports'!$F$28:$J$28</c:f>
              <c:numCache>
                <c:formatCode>General</c:formatCode>
                <c:ptCount val="5"/>
                <c:pt idx="0">
                  <c:v>19523</c:v>
                </c:pt>
                <c:pt idx="1">
                  <c:v>19477</c:v>
                </c:pt>
                <c:pt idx="2">
                  <c:v>4224</c:v>
                </c:pt>
                <c:pt idx="3">
                  <c:v>376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1895808"/>
        <c:axId val="89182720"/>
      </c:barChart>
      <c:catAx>
        <c:axId val="9189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182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1827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895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Required: USC AQMD Survey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42887155852951941"/>
          <c:y val="7.848238707003729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reports'!$E$25</c:f>
              <c:strCache>
                <c:ptCount val="1"/>
                <c:pt idx="0">
                  <c:v>AQMD 2015 Employees List - 04232015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reports'!$F$24:$J$24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reports'!$F$25:$J$25</c:f>
              <c:numCache>
                <c:formatCode>#,##0</c:formatCode>
                <c:ptCount val="5"/>
                <c:pt idx="0">
                  <c:v>14908</c:v>
                </c:pt>
                <c:pt idx="1">
                  <c:v>14588</c:v>
                </c:pt>
                <c:pt idx="2" formatCode="General">
                  <c:v>3721</c:v>
                </c:pt>
                <c:pt idx="3" formatCode="General">
                  <c:v>919</c:v>
                </c:pt>
                <c:pt idx="4" formatCode="General">
                  <c:v>144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1956736"/>
        <c:axId val="89185024"/>
      </c:barChart>
      <c:catAx>
        <c:axId val="9195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9185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18502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956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2</c:v>
                </c:pt>
                <c:pt idx="1">
                  <c:v>0</c:v>
                </c:pt>
                <c:pt idx="2">
                  <c:v>16</c:v>
                </c:pt>
                <c:pt idx="3">
                  <c:v>1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76096"/>
        <c:axId val="34434432"/>
      </c:barChart>
      <c:catAx>
        <c:axId val="3507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434432"/>
        <c:crosses val="autoZero"/>
        <c:auto val="1"/>
        <c:lblAlgn val="ctr"/>
        <c:lblOffset val="100"/>
        <c:noMultiLvlLbl val="0"/>
      </c:catAx>
      <c:valAx>
        <c:axId val="34434432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7609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Blowout Sale outside the HSC Bookstore April 20-24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7310332727918368"/>
          <c:y val="8.936395117339346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reports'!$E$31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reports'!$F$30:$J$30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reports'!$F$31:$J$31</c:f>
              <c:numCache>
                <c:formatCode>General</c:formatCode>
                <c:ptCount val="5"/>
                <c:pt idx="0">
                  <c:v>1192</c:v>
                </c:pt>
                <c:pt idx="1">
                  <c:v>1190</c:v>
                </c:pt>
                <c:pt idx="2">
                  <c:v>332</c:v>
                </c:pt>
                <c:pt idx="3">
                  <c:v>36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07180032"/>
        <c:axId val="91841664"/>
      </c:barChart>
      <c:catAx>
        <c:axId val="10718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841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416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71800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Required: USC AQMD Survey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reports'!$E$34</c:f>
              <c:strCache>
                <c:ptCount val="1"/>
                <c:pt idx="0">
                  <c:v>AQMD 2015 Employees List - 04212015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reports'!$F$33:$J$33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reports'!$F$34:$J$34</c:f>
              <c:numCache>
                <c:formatCode>General</c:formatCode>
                <c:ptCount val="5"/>
                <c:pt idx="0">
                  <c:v>15953</c:v>
                </c:pt>
                <c:pt idx="1">
                  <c:v>15635</c:v>
                </c:pt>
                <c:pt idx="2">
                  <c:v>4215</c:v>
                </c:pt>
                <c:pt idx="3">
                  <c:v>1141</c:v>
                </c:pt>
                <c:pt idx="4">
                  <c:v>123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07183616"/>
        <c:axId val="91843968"/>
      </c:barChart>
      <c:catAx>
        <c:axId val="10718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843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439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7183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LA TIMES FESTIVAL OF BOOKS </a:t>
            </a:r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reports'!$E$37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reports'!$F$36:$J$36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reports'!$F$37:$J$37</c:f>
              <c:numCache>
                <c:formatCode>General</c:formatCode>
                <c:ptCount val="5"/>
                <c:pt idx="0">
                  <c:v>836</c:v>
                </c:pt>
                <c:pt idx="1">
                  <c:v>832</c:v>
                </c:pt>
                <c:pt idx="2">
                  <c:v>274</c:v>
                </c:pt>
                <c:pt idx="3">
                  <c:v>33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07255808"/>
        <c:axId val="91846272"/>
      </c:barChart>
      <c:catAx>
        <c:axId val="10725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91846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4627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07255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Required: USC AQMD Survey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reports'!$E$40</c:f>
              <c:strCache>
                <c:ptCount val="1"/>
                <c:pt idx="0">
                  <c:v>AQMD 2015 Employees List - 04162015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reports'!$F$39:$J$39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reports'!$F$40:$J$40</c:f>
              <c:numCache>
                <c:formatCode>General</c:formatCode>
                <c:ptCount val="5"/>
                <c:pt idx="0">
                  <c:v>17308</c:v>
                </c:pt>
                <c:pt idx="1">
                  <c:v>16987</c:v>
                </c:pt>
                <c:pt idx="2">
                  <c:v>4899</c:v>
                </c:pt>
                <c:pt idx="3">
                  <c:v>1299</c:v>
                </c:pt>
                <c:pt idx="4">
                  <c:v>174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04885760"/>
        <c:axId val="91865088"/>
      </c:barChart>
      <c:catAx>
        <c:axId val="10488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865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650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48857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Viva Tequila Event at The Edmondson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reports'!$E$43</c:f>
              <c:strCache>
                <c:ptCount val="1"/>
                <c:pt idx="0">
                  <c:v>HSP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reports'!$F$42:$J$42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reports'!$F$43:$J$43</c:f>
              <c:numCache>
                <c:formatCode>General</c:formatCode>
                <c:ptCount val="5"/>
                <c:pt idx="0">
                  <c:v>367</c:v>
                </c:pt>
                <c:pt idx="1">
                  <c:v>367</c:v>
                </c:pt>
                <c:pt idx="2">
                  <c:v>124</c:v>
                </c:pt>
                <c:pt idx="3">
                  <c:v>13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05021952"/>
        <c:axId val="91867392"/>
      </c:barChart>
      <c:catAx>
        <c:axId val="10502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867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673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5021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Spring Bling! USC Jewelry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reports'!$E$46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reports'!$F$45:$J$45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reports'!$F$46:$J$46</c:f>
              <c:numCache>
                <c:formatCode>General</c:formatCode>
                <c:ptCount val="5"/>
                <c:pt idx="0">
                  <c:v>19417</c:v>
                </c:pt>
                <c:pt idx="1">
                  <c:v>19385</c:v>
                </c:pt>
                <c:pt idx="2">
                  <c:v>4439</c:v>
                </c:pt>
                <c:pt idx="3">
                  <c:v>769</c:v>
                </c:pt>
                <c:pt idx="4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05025024"/>
        <c:axId val="91869696"/>
      </c:barChart>
      <c:catAx>
        <c:axId val="10502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869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696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50250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Required: USC AQMD Survey (Link Updated)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reports'!$E$49</c:f>
              <c:strCache>
                <c:ptCount val="1"/>
                <c:pt idx="0">
                  <c:v> AQMD 2015 Employees List - 04142015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reports'!$F$48:$J$48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reports'!$F$49:$J$49</c:f>
              <c:numCache>
                <c:formatCode>General</c:formatCode>
                <c:ptCount val="5"/>
                <c:pt idx="0">
                  <c:v>19074</c:v>
                </c:pt>
                <c:pt idx="1">
                  <c:v>18995</c:v>
                </c:pt>
                <c:pt idx="2">
                  <c:v>6155</c:v>
                </c:pt>
                <c:pt idx="3">
                  <c:v>2314</c:v>
                </c:pt>
                <c:pt idx="4">
                  <c:v>113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10938112"/>
        <c:axId val="91872000"/>
      </c:barChart>
      <c:catAx>
        <c:axId val="11093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8720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7200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09381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Meet &amp; Greet President Emeritus Sample and Rob Asghar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reports'!$E$52</c:f>
              <c:strCache>
                <c:ptCount val="1"/>
                <c:pt idx="0">
                  <c:v>BKS List 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reports'!$F$51:$J$51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reports'!$F$52:$J$52</c:f>
              <c:numCache>
                <c:formatCode>General</c:formatCode>
                <c:ptCount val="5"/>
                <c:pt idx="0">
                  <c:v>27186</c:v>
                </c:pt>
                <c:pt idx="1">
                  <c:v>27077</c:v>
                </c:pt>
                <c:pt idx="2">
                  <c:v>6408</c:v>
                </c:pt>
                <c:pt idx="3">
                  <c:v>107</c:v>
                </c:pt>
                <c:pt idx="4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11062528"/>
        <c:axId val="104965248"/>
      </c:barChart>
      <c:catAx>
        <c:axId val="11106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4965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49652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1062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Required: USC AQMD Survey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'E-Mail Blast reports'!$E$55</c:f>
              <c:strCache>
                <c:ptCount val="1"/>
                <c:pt idx="0">
                  <c:v>AQMD 2015 Employees List - 04142015</c:v>
                </c:pt>
              </c:strCache>
            </c:strRef>
          </c:tx>
          <c:spPr>
            <a:solidFill>
              <a:srgbClr val="333399"/>
            </a:solidFill>
          </c:spPr>
          <c:invertIfNegative val="0"/>
          <c:cat>
            <c:strRef>
              <c:f>'E-Mail Blast reports'!$F$54:$J$54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reports'!$F$55:$J$55</c:f>
              <c:numCache>
                <c:formatCode>General</c:formatCode>
                <c:ptCount val="5"/>
                <c:pt idx="0">
                  <c:v>19403</c:v>
                </c:pt>
                <c:pt idx="1">
                  <c:v>19084</c:v>
                </c:pt>
                <c:pt idx="2">
                  <c:v>5901</c:v>
                </c:pt>
                <c:pt idx="3">
                  <c:v>1461</c:v>
                </c:pt>
                <c:pt idx="4">
                  <c:v>115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089664"/>
        <c:axId val="104967552"/>
      </c:barChart>
      <c:catAx>
        <c:axId val="11108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4967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49675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10896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Mandatory AQMD survey 2015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28651650416915914"/>
          <c:y val="4.12258042085929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'E-Mail Blast reports'!$E$58</c:f>
              <c:strCache>
                <c:ptCount val="1"/>
                <c:pt idx="0">
                  <c:v> AQMD 2015 Employees List - 04092015</c:v>
                </c:pt>
              </c:strCache>
            </c:strRef>
          </c:tx>
          <c:spPr>
            <a:solidFill>
              <a:srgbClr val="333399"/>
            </a:solidFill>
          </c:spPr>
          <c:invertIfNegative val="0"/>
          <c:cat>
            <c:strRef>
              <c:f>'E-Mail Blast reports'!$F$57:$J$57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reports'!$F$58:$J$58</c:f>
              <c:numCache>
                <c:formatCode>General</c:formatCode>
                <c:ptCount val="5"/>
                <c:pt idx="0">
                  <c:v>21586</c:v>
                </c:pt>
                <c:pt idx="1">
                  <c:v>21266</c:v>
                </c:pt>
                <c:pt idx="2">
                  <c:v>7789</c:v>
                </c:pt>
                <c:pt idx="3">
                  <c:v>2712</c:v>
                </c:pt>
                <c:pt idx="4">
                  <c:v>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190016"/>
        <c:axId val="104969856"/>
      </c:barChart>
      <c:catAx>
        <c:axId val="11119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4969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49698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11900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[Apr_2015_Aging_Reports.xlsx]Summary!$B$1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[Apr_2015_Aging_Reports.xlsx]Summary!$A$2:$A$5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[Apr_2015_Aging_Reports.xlsx]Summary!$B$2:$B$5</c:f>
              <c:numCache>
                <c:formatCode>General</c:formatCode>
                <c:ptCount val="4"/>
                <c:pt idx="0">
                  <c:v>17</c:v>
                </c:pt>
                <c:pt idx="1">
                  <c:v>18</c:v>
                </c:pt>
                <c:pt idx="2">
                  <c:v>13</c:v>
                </c:pt>
                <c:pt idx="3">
                  <c:v>252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63648"/>
        <c:axId val="34437312"/>
      </c:barChart>
      <c:catAx>
        <c:axId val="351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437312"/>
        <c:crosses val="autoZero"/>
        <c:auto val="1"/>
        <c:lblAlgn val="ctr"/>
        <c:lblOffset val="100"/>
        <c:noMultiLvlLbl val="0"/>
      </c:catAx>
      <c:valAx>
        <c:axId val="344373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63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Mandatory AQMD survey 2015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28651650416915914"/>
          <c:y val="4.12258042085929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'E-Mail Blast reports'!$E$61</c:f>
              <c:strCache>
                <c:ptCount val="1"/>
                <c:pt idx="0">
                  <c:v>AQMD 2015 Employees List - 04072015</c:v>
                </c:pt>
              </c:strCache>
            </c:strRef>
          </c:tx>
          <c:spPr>
            <a:solidFill>
              <a:srgbClr val="333399"/>
            </a:solidFill>
          </c:spPr>
          <c:invertIfNegative val="0"/>
          <c:cat>
            <c:strRef>
              <c:f>'E-Mail Blast reports'!$F$60:$J$60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reports'!$F$61:$J$61</c:f>
              <c:numCache>
                <c:formatCode>General</c:formatCode>
                <c:ptCount val="5"/>
                <c:pt idx="0">
                  <c:v>25288</c:v>
                </c:pt>
                <c:pt idx="1">
                  <c:v>24968</c:v>
                </c:pt>
                <c:pt idx="2">
                  <c:v>10831</c:v>
                </c:pt>
                <c:pt idx="3">
                  <c:v>4252</c:v>
                </c:pt>
                <c:pt idx="4">
                  <c:v>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192064"/>
        <c:axId val="112541696"/>
      </c:barChart>
      <c:catAx>
        <c:axId val="11119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541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5416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1192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Mandatory AQMD survey 2015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28651650416915914"/>
          <c:y val="4.12258042085929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282125829384889"/>
          <c:y val="0.1988474647038556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'E-Mail Blast reports'!$D$64:$E$64</c:f>
              <c:strCache>
                <c:ptCount val="1"/>
                <c:pt idx="0">
                  <c:v>Mandatory AQMD survey 2015 AQMD 2015 Employees List - Email 1</c:v>
                </c:pt>
              </c:strCache>
            </c:strRef>
          </c:tx>
          <c:spPr>
            <a:solidFill>
              <a:srgbClr val="333399"/>
            </a:solidFill>
          </c:spPr>
          <c:invertIfNegative val="0"/>
          <c:cat>
            <c:strRef>
              <c:f>'E-Mail Blast reports'!$F$63:$J$63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reports'!$F$64:$J$64</c:f>
              <c:numCache>
                <c:formatCode>General</c:formatCode>
                <c:ptCount val="5"/>
                <c:pt idx="0">
                  <c:v>31635</c:v>
                </c:pt>
                <c:pt idx="1">
                  <c:v>31278</c:v>
                </c:pt>
                <c:pt idx="2">
                  <c:v>16777</c:v>
                </c:pt>
                <c:pt idx="3">
                  <c:v>7846</c:v>
                </c:pt>
                <c:pt idx="4">
                  <c:v>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697344"/>
        <c:axId val="112544000"/>
      </c:barChart>
      <c:catAx>
        <c:axId val="11269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5440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5440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697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Hawaiian Shirts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28651650416915914"/>
          <c:y val="4.12258042085929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'E-Mail Blast reports'!$D$67:$E$67</c:f>
              <c:strCache>
                <c:ptCount val="1"/>
                <c:pt idx="0">
                  <c:v>USC Hawaiian Shirts BKS List (segment)</c:v>
                </c:pt>
              </c:strCache>
            </c:strRef>
          </c:tx>
          <c:spPr>
            <a:solidFill>
              <a:srgbClr val="333399"/>
            </a:solidFill>
          </c:spPr>
          <c:invertIfNegative val="0"/>
          <c:cat>
            <c:strRef>
              <c:f>'E-Mail Blast reports'!$F$66:$J$66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reports'!$F$67:$J$67</c:f>
              <c:numCache>
                <c:formatCode>General</c:formatCode>
                <c:ptCount val="5"/>
                <c:pt idx="0">
                  <c:v>19572</c:v>
                </c:pt>
                <c:pt idx="1">
                  <c:v>19532</c:v>
                </c:pt>
                <c:pt idx="2">
                  <c:v>5320</c:v>
                </c:pt>
                <c:pt idx="3">
                  <c:v>1164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699392"/>
        <c:axId val="112546304"/>
      </c:barChart>
      <c:catAx>
        <c:axId val="11269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546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5463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6993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'[Apr_2015 Customer Satisfaction Report.xlsx]Sheet1'!$A$25:$A$34</c:f>
              <c:numCache>
                <c:formatCode>d\-mmm</c:formatCode>
                <c:ptCount val="10"/>
                <c:pt idx="0">
                  <c:v>41834</c:v>
                </c:pt>
                <c:pt idx="1">
                  <c:v>41865</c:v>
                </c:pt>
                <c:pt idx="2">
                  <c:v>41896</c:v>
                </c:pt>
                <c:pt idx="3">
                  <c:v>41926</c:v>
                </c:pt>
                <c:pt idx="4">
                  <c:v>41957</c:v>
                </c:pt>
                <c:pt idx="5">
                  <c:v>41987</c:v>
                </c:pt>
                <c:pt idx="6">
                  <c:v>42019</c:v>
                </c:pt>
                <c:pt idx="7">
                  <c:v>42050</c:v>
                </c:pt>
                <c:pt idx="8">
                  <c:v>42078</c:v>
                </c:pt>
                <c:pt idx="9">
                  <c:v>42109</c:v>
                </c:pt>
              </c:numCache>
            </c:numRef>
          </c:cat>
          <c:val>
            <c:numRef>
              <c:f>'[Apr_2015 Customer Satisfaction Report.xlsx]Sheet1'!$B$25:$B$34</c:f>
              <c:numCache>
                <c:formatCode>General</c:formatCode>
                <c:ptCount val="10"/>
                <c:pt idx="0">
                  <c:v>93</c:v>
                </c:pt>
                <c:pt idx="1">
                  <c:v>92</c:v>
                </c:pt>
                <c:pt idx="2">
                  <c:v>92</c:v>
                </c:pt>
                <c:pt idx="3">
                  <c:v>92</c:v>
                </c:pt>
                <c:pt idx="4">
                  <c:v>94</c:v>
                </c:pt>
                <c:pt idx="5">
                  <c:v>92</c:v>
                </c:pt>
                <c:pt idx="6">
                  <c:v>92</c:v>
                </c:pt>
                <c:pt idx="7">
                  <c:v>91</c:v>
                </c:pt>
                <c:pt idx="8">
                  <c:v>92</c:v>
                </c:pt>
                <c:pt idx="9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816128"/>
        <c:axId val="112548608"/>
      </c:barChart>
      <c:dateAx>
        <c:axId val="1128161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254860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125486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28161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91</c:v>
                </c:pt>
                <c:pt idx="2">
                  <c:v>7</c:v>
                </c:pt>
                <c:pt idx="3">
                  <c:v>0</c:v>
                </c:pt>
                <c:pt idx="4">
                  <c:v>4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157696"/>
        <c:axId val="34636352"/>
      </c:barChart>
      <c:catAx>
        <c:axId val="48157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4636352"/>
        <c:crosses val="autoZero"/>
        <c:auto val="1"/>
        <c:lblAlgn val="ctr"/>
        <c:lblOffset val="100"/>
        <c:noMultiLvlLbl val="0"/>
      </c:catAx>
      <c:valAx>
        <c:axId val="346363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815769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IssueList.xls'!$L$2:$L$19</c:f>
              <c:numCache>
                <c:formatCode>General</c:formatCode>
                <c:ptCount val="18"/>
                <c:pt idx="0">
                  <c:v>29</c:v>
                </c:pt>
                <c:pt idx="1">
                  <c:v>3</c:v>
                </c:pt>
                <c:pt idx="2">
                  <c:v>7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17</c:v>
                </c:pt>
                <c:pt idx="8">
                  <c:v>1</c:v>
                </c:pt>
                <c:pt idx="9">
                  <c:v>28</c:v>
                </c:pt>
                <c:pt idx="10">
                  <c:v>1</c:v>
                </c:pt>
                <c:pt idx="11">
                  <c:v>2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7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60320"/>
        <c:axId val="34638656"/>
      </c:barChart>
      <c:catAx>
        <c:axId val="48760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638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63865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7603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28</c:v>
                </c:pt>
                <c:pt idx="1">
                  <c:v>2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16</c:v>
                </c:pt>
                <c:pt idx="8">
                  <c:v>1</c:v>
                </c:pt>
                <c:pt idx="9">
                  <c:v>25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11</c:v>
                </c:pt>
                <c:pt idx="17">
                  <c:v>1</c:v>
                </c:pt>
                <c:pt idx="18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671936"/>
        <c:axId val="34640960"/>
      </c:barChart>
      <c:catAx>
        <c:axId val="6967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640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6409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96719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975</c:v>
                </c:pt>
                <c:pt idx="1">
                  <c:v>43773</c:v>
                </c:pt>
                <c:pt idx="2">
                  <c:v>26083</c:v>
                </c:pt>
                <c:pt idx="3">
                  <c:v>28182</c:v>
                </c:pt>
                <c:pt idx="4">
                  <c:v>38194</c:v>
                </c:pt>
                <c:pt idx="5">
                  <c:v>401</c:v>
                </c:pt>
                <c:pt idx="6">
                  <c:v>21038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798</c:v>
                </c:pt>
                <c:pt idx="1">
                  <c:v>58119</c:v>
                </c:pt>
                <c:pt idx="2">
                  <c:v>20156</c:v>
                </c:pt>
                <c:pt idx="3">
                  <c:v>22222</c:v>
                </c:pt>
                <c:pt idx="4" formatCode="General">
                  <c:v>33660</c:v>
                </c:pt>
                <c:pt idx="5">
                  <c:v>283</c:v>
                </c:pt>
                <c:pt idx="6">
                  <c:v>12071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1090</c:v>
                </c:pt>
                <c:pt idx="1">
                  <c:v>40846</c:v>
                </c:pt>
                <c:pt idx="2">
                  <c:v>35519</c:v>
                </c:pt>
                <c:pt idx="3">
                  <c:v>25379</c:v>
                </c:pt>
                <c:pt idx="4" formatCode="General">
                  <c:v>47646</c:v>
                </c:pt>
                <c:pt idx="5">
                  <c:v>344</c:v>
                </c:pt>
                <c:pt idx="6">
                  <c:v>21579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989</c:v>
                </c:pt>
                <c:pt idx="1">
                  <c:v>34760</c:v>
                </c:pt>
                <c:pt idx="2">
                  <c:v>32293</c:v>
                </c:pt>
                <c:pt idx="3">
                  <c:v>29135</c:v>
                </c:pt>
                <c:pt idx="4" formatCode="General">
                  <c:v>39228</c:v>
                </c:pt>
                <c:pt idx="5">
                  <c:v>600</c:v>
                </c:pt>
                <c:pt idx="6">
                  <c:v>25677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1162</c:v>
                </c:pt>
                <c:pt idx="1">
                  <c:v>38446</c:v>
                </c:pt>
                <c:pt idx="2">
                  <c:v>39986</c:v>
                </c:pt>
                <c:pt idx="3">
                  <c:v>29649</c:v>
                </c:pt>
                <c:pt idx="4" formatCode="General">
                  <c:v>41380</c:v>
                </c:pt>
                <c:pt idx="5">
                  <c:v>387</c:v>
                </c:pt>
                <c:pt idx="6">
                  <c:v>71606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1162</c:v>
                </c:pt>
                <c:pt idx="1">
                  <c:v>43693</c:v>
                </c:pt>
                <c:pt idx="2">
                  <c:v>49999</c:v>
                </c:pt>
                <c:pt idx="3">
                  <c:v>32797</c:v>
                </c:pt>
                <c:pt idx="4" formatCode="General">
                  <c:v>44646</c:v>
                </c:pt>
                <c:pt idx="5">
                  <c:v>509</c:v>
                </c:pt>
                <c:pt idx="6">
                  <c:v>22253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725696"/>
        <c:axId val="34643264"/>
      </c:barChart>
      <c:catAx>
        <c:axId val="6972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34643264"/>
        <c:crosses val="autoZero"/>
        <c:auto val="1"/>
        <c:lblAlgn val="ctr"/>
        <c:lblOffset val="100"/>
        <c:noMultiLvlLbl val="0"/>
      </c:catAx>
      <c:valAx>
        <c:axId val="346432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69725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/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'Web Visits'!$C$13:$H$13</c:f>
              <c:numCache>
                <c:formatCode>#,##0</c:formatCode>
                <c:ptCount val="6"/>
                <c:pt idx="0">
                  <c:v>1446</c:v>
                </c:pt>
                <c:pt idx="1">
                  <c:v>972</c:v>
                </c:pt>
                <c:pt idx="2" formatCode="General">
                  <c:v>1278</c:v>
                </c:pt>
                <c:pt idx="3" formatCode="General">
                  <c:v>1095</c:v>
                </c:pt>
                <c:pt idx="4" formatCode="General">
                  <c:v>1195</c:v>
                </c:pt>
                <c:pt idx="5" formatCode="General">
                  <c:v>1181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'Web Visits'!$C$14:$H$14</c:f>
              <c:numCache>
                <c:formatCode>#,##0</c:formatCode>
                <c:ptCount val="6"/>
                <c:pt idx="0">
                  <c:v>3035</c:v>
                </c:pt>
                <c:pt idx="1">
                  <c:v>1936</c:v>
                </c:pt>
                <c:pt idx="2" formatCode="General">
                  <c:v>2545</c:v>
                </c:pt>
                <c:pt idx="3" formatCode="General">
                  <c:v>2045</c:v>
                </c:pt>
                <c:pt idx="4" formatCode="General">
                  <c:v>2403</c:v>
                </c:pt>
                <c:pt idx="5" formatCode="General">
                  <c:v>2400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'Web Visits'!$C$15:$H$15</c:f>
              <c:numCache>
                <c:formatCode>#,##0</c:formatCode>
                <c:ptCount val="6"/>
                <c:pt idx="0">
                  <c:v>1871</c:v>
                </c:pt>
                <c:pt idx="1">
                  <c:v>1475</c:v>
                </c:pt>
                <c:pt idx="2" formatCode="General">
                  <c:v>1735</c:v>
                </c:pt>
                <c:pt idx="3" formatCode="General">
                  <c:v>1518</c:v>
                </c:pt>
                <c:pt idx="4" formatCode="General">
                  <c:v>1671</c:v>
                </c:pt>
                <c:pt idx="5" formatCode="General">
                  <c:v>2036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'Web Visits'!$C$16:$H$16</c:f>
              <c:numCache>
                <c:formatCode>#,##0</c:formatCode>
                <c:ptCount val="6"/>
                <c:pt idx="0">
                  <c:v>843</c:v>
                </c:pt>
                <c:pt idx="1">
                  <c:v>626</c:v>
                </c:pt>
                <c:pt idx="2">
                  <c:v>740</c:v>
                </c:pt>
                <c:pt idx="3">
                  <c:v>780</c:v>
                </c:pt>
                <c:pt idx="4">
                  <c:v>807</c:v>
                </c:pt>
                <c:pt idx="5">
                  <c:v>886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'Web Visits'!$C$17:$H$17</c:f>
              <c:numCache>
                <c:formatCode>#,##0</c:formatCode>
                <c:ptCount val="6"/>
                <c:pt idx="0">
                  <c:v>1123</c:v>
                </c:pt>
                <c:pt idx="1">
                  <c:v>915</c:v>
                </c:pt>
                <c:pt idx="2" formatCode="General">
                  <c:v>977</c:v>
                </c:pt>
                <c:pt idx="3" formatCode="General">
                  <c:v>744</c:v>
                </c:pt>
                <c:pt idx="4" formatCode="General">
                  <c:v>714</c:v>
                </c:pt>
                <c:pt idx="5" formatCode="General">
                  <c:v>827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'Web Visits'!$C$18:$H$18</c:f>
              <c:numCache>
                <c:formatCode>#,##0</c:formatCode>
                <c:ptCount val="6"/>
                <c:pt idx="0">
                  <c:v>1677</c:v>
                </c:pt>
                <c:pt idx="1">
                  <c:v>819</c:v>
                </c:pt>
                <c:pt idx="2" formatCode="General">
                  <c:v>1090</c:v>
                </c:pt>
                <c:pt idx="3" formatCode="General">
                  <c:v>730</c:v>
                </c:pt>
                <c:pt idx="4" formatCode="General">
                  <c:v>760</c:v>
                </c:pt>
                <c:pt idx="5" formatCode="General">
                  <c:v>827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Nov-14</c:v>
                </c:pt>
                <c:pt idx="1">
                  <c:v>Dec-14</c:v>
                </c:pt>
                <c:pt idx="2">
                  <c:v>Jan-15</c:v>
                </c:pt>
                <c:pt idx="3">
                  <c:v>Feb-15</c:v>
                </c:pt>
                <c:pt idx="4">
                  <c:v>Mar-15</c:v>
                </c:pt>
                <c:pt idx="5">
                  <c:v>Apr-15</c:v>
                </c:pt>
              </c:strCache>
            </c:strRef>
          </c:cat>
          <c:val>
            <c:numRef>
              <c:f>'Web Visits'!$C$19:$H$19</c:f>
              <c:numCache>
                <c:formatCode>#,##0</c:formatCode>
                <c:ptCount val="6"/>
                <c:pt idx="0">
                  <c:v>220</c:v>
                </c:pt>
                <c:pt idx="1">
                  <c:v>152</c:v>
                </c:pt>
                <c:pt idx="2">
                  <c:v>135</c:v>
                </c:pt>
                <c:pt idx="3">
                  <c:v>169</c:v>
                </c:pt>
                <c:pt idx="4">
                  <c:v>170</c:v>
                </c:pt>
                <c:pt idx="5">
                  <c:v>152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218048"/>
        <c:axId val="39118528"/>
      </c:barChart>
      <c:dateAx>
        <c:axId val="81218048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11852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1185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21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6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April </a:t>
          </a:r>
          <a:r>
            <a:rPr lang="en-US" sz="1100" b="1" i="0" baseline="0">
              <a:effectLst/>
              <a:latin typeface="+mn-lt"/>
              <a:ea typeface="+mn-ea"/>
              <a:cs typeface="+mn-cs"/>
            </a:rPr>
            <a:t>2015</a:t>
          </a:r>
          <a:endParaRPr lang="en-US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April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April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April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April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608408"/>
              </p:ext>
            </p:extLst>
          </p:nvPr>
        </p:nvGraphicFramePr>
        <p:xfrm>
          <a:off x="2743200" y="1676400"/>
          <a:ext cx="6400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April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417957"/>
              </p:ext>
            </p:extLst>
          </p:nvPr>
        </p:nvGraphicFramePr>
        <p:xfrm>
          <a:off x="2743199" y="1600200"/>
          <a:ext cx="6372045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April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935269"/>
              </p:ext>
            </p:extLst>
          </p:nvPr>
        </p:nvGraphicFramePr>
        <p:xfrm>
          <a:off x="2971800" y="1600200"/>
          <a:ext cx="5996667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April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089690"/>
              </p:ext>
            </p:extLst>
          </p:nvPr>
        </p:nvGraphicFramePr>
        <p:xfrm>
          <a:off x="2438400" y="2057400"/>
          <a:ext cx="66294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April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555811"/>
              </p:ext>
            </p:extLst>
          </p:nvPr>
        </p:nvGraphicFramePr>
        <p:xfrm>
          <a:off x="2362200" y="1981200"/>
          <a:ext cx="6705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02103"/>
              </p:ext>
            </p:extLst>
          </p:nvPr>
        </p:nvGraphicFramePr>
        <p:xfrm>
          <a:off x="1692015" y="1752600"/>
          <a:ext cx="741891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April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8174353"/>
              </p:ext>
            </p:extLst>
          </p:nvPr>
        </p:nvGraphicFramePr>
        <p:xfrm>
          <a:off x="2574131" y="1752600"/>
          <a:ext cx="6357938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26170"/>
              </p:ext>
            </p:extLst>
          </p:nvPr>
        </p:nvGraphicFramePr>
        <p:xfrm>
          <a:off x="2819400" y="1524000"/>
          <a:ext cx="6248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9337542"/>
              </p:ext>
            </p:extLst>
          </p:nvPr>
        </p:nvGraphicFramePr>
        <p:xfrm>
          <a:off x="3200400" y="1219200"/>
          <a:ext cx="5486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589536"/>
              </p:ext>
            </p:extLst>
          </p:nvPr>
        </p:nvGraphicFramePr>
        <p:xfrm>
          <a:off x="2819400" y="20574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572586"/>
              </p:ext>
            </p:extLst>
          </p:nvPr>
        </p:nvGraphicFramePr>
        <p:xfrm>
          <a:off x="2743200" y="1524000"/>
          <a:ext cx="6248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8513364"/>
              </p:ext>
            </p:extLst>
          </p:nvPr>
        </p:nvGraphicFramePr>
        <p:xfrm>
          <a:off x="3505200" y="1600200"/>
          <a:ext cx="4572000" cy="5041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791142"/>
              </p:ext>
            </p:extLst>
          </p:nvPr>
        </p:nvGraphicFramePr>
        <p:xfrm>
          <a:off x="3200400" y="19812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889877"/>
              </p:ext>
            </p:extLst>
          </p:nvPr>
        </p:nvGraphicFramePr>
        <p:xfrm>
          <a:off x="3048000" y="2362200"/>
          <a:ext cx="5761008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522543"/>
              </p:ext>
            </p:extLst>
          </p:nvPr>
        </p:nvGraphicFramePr>
        <p:xfrm>
          <a:off x="3352800" y="2209800"/>
          <a:ext cx="54102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539183"/>
              </p:ext>
            </p:extLst>
          </p:nvPr>
        </p:nvGraphicFramePr>
        <p:xfrm>
          <a:off x="3124200" y="2514600"/>
          <a:ext cx="57912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320384"/>
              </p:ext>
            </p:extLst>
          </p:nvPr>
        </p:nvGraphicFramePr>
        <p:xfrm>
          <a:off x="3200400" y="2438400"/>
          <a:ext cx="5638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9034810"/>
              </p:ext>
            </p:extLst>
          </p:nvPr>
        </p:nvGraphicFramePr>
        <p:xfrm>
          <a:off x="2667000" y="2286000"/>
          <a:ext cx="6400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014827"/>
              </p:ext>
            </p:extLst>
          </p:nvPr>
        </p:nvGraphicFramePr>
        <p:xfrm>
          <a:off x="2895600" y="2514600"/>
          <a:ext cx="57912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431542"/>
              </p:ext>
            </p:extLst>
          </p:nvPr>
        </p:nvGraphicFramePr>
        <p:xfrm>
          <a:off x="3124200" y="2209800"/>
          <a:ext cx="57150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608094"/>
              </p:ext>
            </p:extLst>
          </p:nvPr>
        </p:nvGraphicFramePr>
        <p:xfrm>
          <a:off x="3505200" y="1828800"/>
          <a:ext cx="5048249" cy="343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514570"/>
              </p:ext>
            </p:extLst>
          </p:nvPr>
        </p:nvGraphicFramePr>
        <p:xfrm>
          <a:off x="3200400" y="2362200"/>
          <a:ext cx="56388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6567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4572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645724"/>
              </p:ext>
            </p:extLst>
          </p:nvPr>
        </p:nvGraphicFramePr>
        <p:xfrm>
          <a:off x="3124200" y="2209800"/>
          <a:ext cx="5791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2017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2884057"/>
              </p:ext>
            </p:extLst>
          </p:nvPr>
        </p:nvGraphicFramePr>
        <p:xfrm>
          <a:off x="2743200" y="2286000"/>
          <a:ext cx="63246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951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300006"/>
              </p:ext>
            </p:extLst>
          </p:nvPr>
        </p:nvGraphicFramePr>
        <p:xfrm>
          <a:off x="2971800" y="2209800"/>
          <a:ext cx="5791201" cy="3027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6044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6421774"/>
              </p:ext>
            </p:extLst>
          </p:nvPr>
        </p:nvGraphicFramePr>
        <p:xfrm>
          <a:off x="2971800" y="2362200"/>
          <a:ext cx="59436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818547"/>
              </p:ext>
            </p:extLst>
          </p:nvPr>
        </p:nvGraphicFramePr>
        <p:xfrm>
          <a:off x="2895600" y="1981200"/>
          <a:ext cx="61722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815068"/>
              </p:ext>
            </p:extLst>
          </p:nvPr>
        </p:nvGraphicFramePr>
        <p:xfrm>
          <a:off x="3048000" y="1905000"/>
          <a:ext cx="58674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8946944"/>
              </p:ext>
            </p:extLst>
          </p:nvPr>
        </p:nvGraphicFramePr>
        <p:xfrm>
          <a:off x="3124200" y="1828800"/>
          <a:ext cx="5715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1407916"/>
              </p:ext>
            </p:extLst>
          </p:nvPr>
        </p:nvGraphicFramePr>
        <p:xfrm>
          <a:off x="2819400" y="2438400"/>
          <a:ext cx="6172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37780"/>
              </p:ext>
            </p:extLst>
          </p:nvPr>
        </p:nvGraphicFramePr>
        <p:xfrm>
          <a:off x="2819400" y="2286000"/>
          <a:ext cx="61722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26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200639"/>
              </p:ext>
            </p:extLst>
          </p:nvPr>
        </p:nvGraphicFramePr>
        <p:xfrm>
          <a:off x="1600200" y="1752600"/>
          <a:ext cx="7543800" cy="3888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422449"/>
              </p:ext>
            </p:extLst>
          </p:nvPr>
        </p:nvGraphicFramePr>
        <p:xfrm>
          <a:off x="2895600" y="2209800"/>
          <a:ext cx="5984422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26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573669"/>
              </p:ext>
            </p:extLst>
          </p:nvPr>
        </p:nvGraphicFramePr>
        <p:xfrm>
          <a:off x="2895600" y="2133600"/>
          <a:ext cx="6096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26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7284070"/>
              </p:ext>
            </p:extLst>
          </p:nvPr>
        </p:nvGraphicFramePr>
        <p:xfrm>
          <a:off x="2971800" y="2057400"/>
          <a:ext cx="5755822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26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907959"/>
              </p:ext>
            </p:extLst>
          </p:nvPr>
        </p:nvGraphicFramePr>
        <p:xfrm>
          <a:off x="2971800" y="1752600"/>
          <a:ext cx="5943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26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April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028780"/>
              </p:ext>
            </p:extLst>
          </p:nvPr>
        </p:nvGraphicFramePr>
        <p:xfrm>
          <a:off x="2971800" y="1981200"/>
          <a:ext cx="5908222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26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dirty="0">
                <a:latin typeface="Impact" pitchFamily="34" charset="0"/>
              </a:rPr>
              <a:t>AUXILIARYSERVICES</a:t>
            </a:r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Customer Satisfaction Report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April 2015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7245383"/>
              </p:ext>
            </p:extLst>
          </p:nvPr>
        </p:nvGraphicFramePr>
        <p:xfrm>
          <a:off x="2667000" y="2438400"/>
          <a:ext cx="5862638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April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1837749"/>
              </p:ext>
            </p:extLst>
          </p:nvPr>
        </p:nvGraphicFramePr>
        <p:xfrm>
          <a:off x="2819400" y="16764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9674381"/>
              </p:ext>
            </p:extLst>
          </p:nvPr>
        </p:nvGraphicFramePr>
        <p:xfrm>
          <a:off x="2743200" y="20574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674585"/>
              </p:ext>
            </p:extLst>
          </p:nvPr>
        </p:nvGraphicFramePr>
        <p:xfrm>
          <a:off x="2625158" y="1905000"/>
          <a:ext cx="6255884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2107659"/>
              </p:ext>
            </p:extLst>
          </p:nvPr>
        </p:nvGraphicFramePr>
        <p:xfrm>
          <a:off x="2747513" y="1828800"/>
          <a:ext cx="6242276" cy="4197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754567"/>
              </p:ext>
            </p:extLst>
          </p:nvPr>
        </p:nvGraphicFramePr>
        <p:xfrm>
          <a:off x="2725947" y="1828800"/>
          <a:ext cx="6342289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60582</TotalTime>
  <Words>646</Words>
  <Application>Microsoft Office PowerPoint</Application>
  <PresentationFormat>On-screen Show (4:3)</PresentationFormat>
  <Paragraphs>202</Paragraphs>
  <Slides>46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April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 April 2015 </vt:lpstr>
      <vt:lpstr>PowerPoint Presentation</vt:lpstr>
      <vt:lpstr>USCAUXILIARYSERVICESIT Website Reports    April 2015  </vt:lpstr>
      <vt:lpstr>USCAUXILIARYSERVICESIT Website Reports April 2015  </vt:lpstr>
      <vt:lpstr>USCAUXILIARYSERVICESIT Website Reports April 2015  </vt:lpstr>
      <vt:lpstr>USCAUXILIARYSERVICESIT Website Reports April 2015  </vt:lpstr>
      <vt:lpstr>USCAUXILIARYSERVICESIT Website Reports April 2015  </vt:lpstr>
      <vt:lpstr>USCAUXILIARYSERVICESIT Website Reports April 2015  </vt:lpstr>
      <vt:lpstr>USCAUXILIARYSERVICESIT Email Campaign Reports April 2015  </vt:lpstr>
      <vt:lpstr>USCAUXILIARYSERVICESIT Email Campaign Reports April 2015  </vt:lpstr>
      <vt:lpstr>USCAUXILIARYSERVICESIT Email Campaign Reports April 2015  </vt:lpstr>
      <vt:lpstr>USCAUXILIARYSERVICESIT Email Campaign Reports April 2015  </vt:lpstr>
      <vt:lpstr>USCAUXILIARYSERVICESIT Email Campaign Reports April 2015  </vt:lpstr>
      <vt:lpstr>USCAUXILIARYSERVICESIT Email Campaign Reports April 2015  </vt:lpstr>
      <vt:lpstr>USCAUXILIARYSERVICESIT Email Campaign Reports April 2015  </vt:lpstr>
      <vt:lpstr>USCAUXILIARYSERVICESIT Email Campaign Reports April 2015 </vt:lpstr>
      <vt:lpstr>USCAUXILIARYSERVICESIT Email Campaign Reports April 2015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Email Campaign Reports April 2015 </vt:lpstr>
      <vt:lpstr>USCAUXILIARYSERVICESIT Customer Satisfaction Report April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Rashmi Vijaya Prasad</cp:lastModifiedBy>
  <cp:revision>1130</cp:revision>
  <dcterms:created xsi:type="dcterms:W3CDTF">2005-12-19T17:55:46Z</dcterms:created>
  <dcterms:modified xsi:type="dcterms:W3CDTF">2015-05-07T21:47:24Z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