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3.xml" ContentType="application/vnd.openxmlformats-officedocument.drawingml.chartshapes+xml"/>
  <Override PartName="/ppt/charts/chart17.xml" ContentType="application/vnd.openxmlformats-officedocument.drawingml.chart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drawings/drawing4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drawings/drawing5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drawings/drawing6.xml" ContentType="application/vnd.openxmlformats-officedocument.drawingml.chartshapes+xml"/>
  <Override PartName="/ppt/charts/chart23.xml" ContentType="application/vnd.openxmlformats-officedocument.drawingml.chart+xml"/>
  <Override PartName="/ppt/drawings/drawing7.xml" ContentType="application/vnd.openxmlformats-officedocument.drawingml.chartshapes+xml"/>
  <Override PartName="/ppt/charts/chart24.xml" ContentType="application/vnd.openxmlformats-officedocument.drawingml.chart+xml"/>
  <Override PartName="/ppt/drawings/drawing8.xml" ContentType="application/vnd.openxmlformats-officedocument.drawingml.chartshapes+xml"/>
  <Override PartName="/ppt/charts/chart25.xml" ContentType="application/vnd.openxmlformats-officedocument.drawingml.chart+xml"/>
  <Override PartName="/ppt/drawings/drawing9.xml" ContentType="application/vnd.openxmlformats-officedocument.drawingml.chartshapes+xml"/>
  <Override PartName="/ppt/charts/chart26.xml" ContentType="application/vnd.openxmlformats-officedocument.drawingml.chart+xml"/>
  <Override PartName="/ppt/drawings/drawing10.xml" ContentType="application/vnd.openxmlformats-officedocument.drawingml.chartshapes+xml"/>
  <Override PartName="/ppt/charts/chart27.xml" ContentType="application/vnd.openxmlformats-officedocument.drawingml.chart+xml"/>
  <Override PartName="/ppt/drawings/drawing11.xml" ContentType="application/vnd.openxmlformats-officedocument.drawingml.chartshapes+xml"/>
  <Override PartName="/ppt/charts/chart28.xml" ContentType="application/vnd.openxmlformats-officedocument.drawingml.chart+xml"/>
  <Override PartName="/ppt/drawings/drawing12.xml" ContentType="application/vnd.openxmlformats-officedocument.drawingml.chartshapes+xml"/>
  <Override PartName="/ppt/charts/chart29.xml" ContentType="application/vnd.openxmlformats-officedocument.drawingml.chart+xml"/>
  <Override PartName="/ppt/drawings/drawing13.xml" ContentType="application/vnd.openxmlformats-officedocument.drawingml.chartshapes+xml"/>
  <Override PartName="/ppt/charts/chart30.xml" ContentType="application/vnd.openxmlformats-officedocument.drawingml.chart+xml"/>
  <Override PartName="/ppt/drawings/drawing14.xml" ContentType="application/vnd.openxmlformats-officedocument.drawingml.chartshapes+xml"/>
  <Override PartName="/ppt/charts/chart31.xml" ContentType="application/vnd.openxmlformats-officedocument.drawingml.chart+xml"/>
  <Override PartName="/ppt/drawings/drawing1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51" r:id="rId2"/>
    <p:sldId id="281" r:id="rId3"/>
    <p:sldId id="275" r:id="rId4"/>
    <p:sldId id="295" r:id="rId5"/>
    <p:sldId id="330" r:id="rId6"/>
    <p:sldId id="324" r:id="rId7"/>
    <p:sldId id="325" r:id="rId8"/>
    <p:sldId id="378" r:id="rId9"/>
    <p:sldId id="381" r:id="rId10"/>
    <p:sldId id="284" r:id="rId11"/>
    <p:sldId id="286" r:id="rId12"/>
    <p:sldId id="314" r:id="rId13"/>
    <p:sldId id="304" r:id="rId14"/>
    <p:sldId id="371" r:id="rId15"/>
    <p:sldId id="407" r:id="rId16"/>
    <p:sldId id="288" r:id="rId17"/>
    <p:sldId id="344" r:id="rId18"/>
    <p:sldId id="343" r:id="rId19"/>
    <p:sldId id="359" r:id="rId20"/>
    <p:sldId id="373" r:id="rId21"/>
    <p:sldId id="372" r:id="rId22"/>
    <p:sldId id="336" r:id="rId23"/>
    <p:sldId id="408" r:id="rId24"/>
    <p:sldId id="412" r:id="rId25"/>
    <p:sldId id="411" r:id="rId26"/>
    <p:sldId id="410" r:id="rId27"/>
    <p:sldId id="409" r:id="rId28"/>
    <p:sldId id="312" r:id="rId29"/>
    <p:sldId id="319" r:id="rId30"/>
    <p:sldId id="382" r:id="rId31"/>
    <p:sldId id="383" r:id="rId32"/>
    <p:sldId id="404" r:id="rId33"/>
    <p:sldId id="384" r:id="rId34"/>
    <p:sldId id="413" r:id="rId35"/>
    <p:sldId id="414" r:id="rId36"/>
    <p:sldId id="415" r:id="rId37"/>
    <p:sldId id="401" r:id="rId38"/>
    <p:sldId id="397" r:id="rId39"/>
  </p:sldIdLst>
  <p:sldSz cx="9144000" cy="6858000" type="screen4x3"/>
  <p:notesSz cx="7315200" cy="96012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1132"/>
    <a:srgbClr val="003399"/>
    <a:srgbClr val="AA0015"/>
    <a:srgbClr val="FFCC66"/>
    <a:srgbClr val="9C0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7" autoAdjust="0"/>
    <p:restoredTop sz="94660"/>
  </p:normalViewPr>
  <p:slideViewPr>
    <p:cSldViewPr>
      <p:cViewPr varScale="1">
        <p:scale>
          <a:sx n="67" d="100"/>
          <a:sy n="67" d="100"/>
        </p:scale>
        <p:origin x="7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9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1944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Service_Desk_Report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Service_Desk_Report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Service_Desk_Report.xlsx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vijayapr\Desktop\May%202015%20Monthly%20OPS%20Report\May_2015%20Exact%20Targ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%20Web%20Req%20Unit%20And%20Statu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%20Web%20Req%20Unit%20And%20Statu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yapr\Desktop\May%202015%20Monthly%20OPS%20Report\May_2015_Website_Repo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Total New Requests</a:t>
            </a:r>
          </a:p>
        </c:rich>
      </c:tx>
      <c:layout>
        <c:manualLayout>
          <c:xMode val="edge"/>
          <c:yMode val="edge"/>
          <c:x val="0.34981028512120438"/>
          <c:y val="3.428571428571432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357425919960789"/>
          <c:y val="0.18285714285714302"/>
          <c:w val="0.81178782581896258"/>
          <c:h val="0.70000000000000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339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'Issue Counts'!$B$25:$G$25</c:f>
              <c:numCache>
                <c:formatCode>d\-mmm</c:formatCode>
                <c:ptCount val="6"/>
                <c:pt idx="0">
                  <c:v>41987</c:v>
                </c:pt>
                <c:pt idx="1">
                  <c:v>42019</c:v>
                </c:pt>
                <c:pt idx="2">
                  <c:v>42050</c:v>
                </c:pt>
                <c:pt idx="3">
                  <c:v>42078</c:v>
                </c:pt>
                <c:pt idx="4">
                  <c:v>42109</c:v>
                </c:pt>
                <c:pt idx="5">
                  <c:v>42139</c:v>
                </c:pt>
              </c:numCache>
            </c:numRef>
          </c:cat>
          <c:val>
            <c:numRef>
              <c:f>'Issue Counts'!$B$26:$G$26</c:f>
              <c:numCache>
                <c:formatCode>0</c:formatCode>
                <c:ptCount val="6"/>
                <c:pt idx="0">
                  <c:v>885</c:v>
                </c:pt>
                <c:pt idx="1">
                  <c:v>1343</c:v>
                </c:pt>
                <c:pt idx="2">
                  <c:v>1342</c:v>
                </c:pt>
                <c:pt idx="3">
                  <c:v>1220</c:v>
                </c:pt>
                <c:pt idx="4">
                  <c:v>1262</c:v>
                </c:pt>
                <c:pt idx="5">
                  <c:v>910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37368"/>
        <c:axId val="11543712"/>
      </c:barChart>
      <c:dateAx>
        <c:axId val="15043736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3712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154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Requests</a:t>
                </a:r>
              </a:p>
            </c:rich>
          </c:tx>
          <c:layout>
            <c:manualLayout>
              <c:xMode val="edge"/>
              <c:yMode val="edge"/>
              <c:x val="3.0418250950570342E-2"/>
              <c:y val="0.3628571428571428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043736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 dirty="0" smtClean="0">
                <a:effectLst/>
              </a:rPr>
              <a:t>May </a:t>
            </a:r>
            <a:r>
              <a:rPr lang="en-US" dirty="0"/>
              <a:t>2015 Traffic Sources - HSP Micro Sites </a:t>
            </a:r>
          </a:p>
        </c:rich>
      </c:tx>
      <c:layout>
        <c:manualLayout>
          <c:xMode val="edge"/>
          <c:yMode val="edge"/>
          <c:x val="0.17311274834902921"/>
          <c:y val="4.02301867438984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8529862174578871"/>
          <c:y val="0.1982764184750429"/>
          <c:w val="0.78101071975497649"/>
          <c:h val="0.399426408232334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'[May_2015_Website_Reports.xlsx]Traffic Sources'!$C$13</c:f>
              <c:strCache>
                <c:ptCount val="1"/>
                <c:pt idx="0">
                  <c:v>Search Engine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'[May_2015_Website_Reports.xlsx]Traffic Sources'!$C$14:$C$21</c:f>
              <c:numCache>
                <c:formatCode>#,##0</c:formatCode>
                <c:ptCount val="8"/>
                <c:pt idx="0">
                  <c:v>575</c:v>
                </c:pt>
                <c:pt idx="1">
                  <c:v>1331</c:v>
                </c:pt>
                <c:pt idx="2">
                  <c:v>683</c:v>
                </c:pt>
                <c:pt idx="3">
                  <c:v>351</c:v>
                </c:pt>
                <c:pt idx="4">
                  <c:v>337</c:v>
                </c:pt>
                <c:pt idx="5">
                  <c:v>302</c:v>
                </c:pt>
                <c:pt idx="6">
                  <c:v>388</c:v>
                </c:pt>
                <c:pt idx="7">
                  <c:v>11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'[May_2015_Website_Reports.xlsx]Traffic Sources'!$D$13</c:f>
              <c:strCache>
                <c:ptCount val="1"/>
                <c:pt idx="0">
                  <c:v>Referring Sites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'[May_2015_Website_Reports.xlsx]Traffic Sources'!$D$14:$D$21</c:f>
              <c:numCache>
                <c:formatCode>#,##0</c:formatCode>
                <c:ptCount val="8"/>
                <c:pt idx="0">
                  <c:v>213</c:v>
                </c:pt>
                <c:pt idx="1">
                  <c:v>242</c:v>
                </c:pt>
                <c:pt idx="2">
                  <c:v>363</c:v>
                </c:pt>
                <c:pt idx="3">
                  <c:v>342</c:v>
                </c:pt>
                <c:pt idx="4">
                  <c:v>164</c:v>
                </c:pt>
                <c:pt idx="5">
                  <c:v>258</c:v>
                </c:pt>
                <c:pt idx="6">
                  <c:v>162</c:v>
                </c:pt>
                <c:pt idx="7">
                  <c:v>342</c:v>
                </c:pt>
              </c:numCache>
            </c:numRef>
          </c:val>
        </c:ser>
        <c:ser>
          <c:idx val="2"/>
          <c:order val="2"/>
          <c:tx>
            <c:strRef>
              <c:f>'[May_2015_Website_Reports.xlsx]Traffic Sources'!$E$13</c:f>
              <c:strCache>
                <c:ptCount val="1"/>
                <c:pt idx="0">
                  <c:v>Direct Traffic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'[May_2015_Website_Reports.xlsx]Traffic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'[May_2015_Website_Reports.xlsx]Traffic Sources'!$E$14:$E$21</c:f>
              <c:numCache>
                <c:formatCode>#,##0</c:formatCode>
                <c:ptCount val="8"/>
                <c:pt idx="0">
                  <c:v>135</c:v>
                </c:pt>
                <c:pt idx="1">
                  <c:v>167</c:v>
                </c:pt>
                <c:pt idx="2">
                  <c:v>137</c:v>
                </c:pt>
                <c:pt idx="3">
                  <c:v>49</c:v>
                </c:pt>
                <c:pt idx="4">
                  <c:v>70</c:v>
                </c:pt>
                <c:pt idx="5">
                  <c:v>43</c:v>
                </c:pt>
                <c:pt idx="6">
                  <c:v>28</c:v>
                </c:pt>
                <c:pt idx="7">
                  <c:v>38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'[May_2015_Website_Reports.xlsx]Traffic Sources'!$F$13</c:f>
              <c:strCache>
                <c:ptCount val="1"/>
                <c:pt idx="0">
                  <c:v>Campaigns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'[May_2015_Website_Reports.xlsx]Traffic Sources'!$F$14:$F$21</c:f>
              <c:numCache>
                <c:formatCode>#,##0</c:formatCode>
                <c:ptCount val="8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609024"/>
        <c:axId val="205609416"/>
      </c:barChart>
      <c:catAx>
        <c:axId val="20560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609416"/>
        <c:crosses val="autoZero"/>
        <c:auto val="1"/>
        <c:lblAlgn val="ctr"/>
        <c:lblOffset val="100"/>
        <c:noMultiLvlLbl val="0"/>
      </c:catAx>
      <c:valAx>
        <c:axId val="205609416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6090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 dirty="0" smtClean="0">
                <a:effectLst/>
              </a:rPr>
              <a:t>May </a:t>
            </a:r>
            <a:r>
              <a:rPr lang="en-US" sz="1800" b="1" i="0" u="none" strike="noStrike" baseline="0" dirty="0">
                <a:effectLst/>
              </a:rPr>
              <a:t>2015 </a:t>
            </a:r>
            <a:r>
              <a:rPr lang="en-US" dirty="0"/>
              <a:t>Traffic Sources - Other Sites </a:t>
            </a:r>
          </a:p>
        </c:rich>
      </c:tx>
      <c:layout>
        <c:manualLayout>
          <c:xMode val="edge"/>
          <c:yMode val="edge"/>
          <c:x val="0.21875003631926138"/>
          <c:y val="3.819446987731184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907749077490823"/>
          <c:y val="0.20639534883720997"/>
          <c:w val="0.7140221402214022"/>
          <c:h val="0.363372093023257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'[May_2015_Website_Reports.xlsx]Traffic Sources'!$C$23</c:f>
              <c:strCache>
                <c:ptCount val="1"/>
                <c:pt idx="0">
                  <c:v>Search Engine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'[May_2015_Website_Reports.xlsx]Traffic Sources'!$C$24:$C$29</c:f>
              <c:numCache>
                <c:formatCode>#,##0</c:formatCode>
                <c:ptCount val="6"/>
                <c:pt idx="0">
                  <c:v>4721</c:v>
                </c:pt>
                <c:pt idx="1">
                  <c:v>32</c:v>
                </c:pt>
                <c:pt idx="2">
                  <c:v>109</c:v>
                </c:pt>
                <c:pt idx="3">
                  <c:v>351</c:v>
                </c:pt>
                <c:pt idx="4">
                  <c:v>42</c:v>
                </c:pt>
                <c:pt idx="5">
                  <c:v>171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'[May_2015_Website_Reports.xlsx]Traffic Sources'!$D$23</c:f>
              <c:strCache>
                <c:ptCount val="1"/>
                <c:pt idx="0">
                  <c:v>Referring Sites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'[May_2015_Website_Reports.xlsx]Traffic Sources'!$D$24:$D$29</c:f>
              <c:numCache>
                <c:formatCode>#,##0</c:formatCode>
                <c:ptCount val="6"/>
                <c:pt idx="0">
                  <c:v>461</c:v>
                </c:pt>
                <c:pt idx="1">
                  <c:v>45</c:v>
                </c:pt>
                <c:pt idx="2">
                  <c:v>120</c:v>
                </c:pt>
                <c:pt idx="3">
                  <c:v>342</c:v>
                </c:pt>
                <c:pt idx="4">
                  <c:v>41</c:v>
                </c:pt>
                <c:pt idx="5">
                  <c:v>282</c:v>
                </c:pt>
              </c:numCache>
            </c:numRef>
          </c:val>
        </c:ser>
        <c:ser>
          <c:idx val="2"/>
          <c:order val="2"/>
          <c:tx>
            <c:strRef>
              <c:f>'[May_2015_Website_Reports.xlsx]Traffic Sources'!$E$23</c:f>
              <c:strCache>
                <c:ptCount val="1"/>
                <c:pt idx="0">
                  <c:v>Direct Traffic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'[May_2015_Website_Reports.xlsx]Traffic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'[May_2015_Website_Reports.xlsx]Traffic Sources'!$E$24:$E$29</c:f>
              <c:numCache>
                <c:formatCode>#,##0</c:formatCode>
                <c:ptCount val="6"/>
                <c:pt idx="0">
                  <c:v>2020</c:v>
                </c:pt>
                <c:pt idx="1">
                  <c:v>12</c:v>
                </c:pt>
                <c:pt idx="2">
                  <c:v>22</c:v>
                </c:pt>
                <c:pt idx="3">
                  <c:v>49</c:v>
                </c:pt>
                <c:pt idx="4">
                  <c:v>19</c:v>
                </c:pt>
                <c:pt idx="5">
                  <c:v>726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'[May_2015_Website_Reports.xlsx]Traffic Sources'!$F$23</c:f>
              <c:strCache>
                <c:ptCount val="1"/>
                <c:pt idx="0">
                  <c:v>Campaigns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'[May_2015_Website_Reports.xlsx]Traffic Sources'!$F$24:$F$29</c:f>
              <c:numCache>
                <c:formatCode>#,##0</c:formatCode>
                <c:ptCount val="6"/>
                <c:pt idx="0">
                  <c:v>420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610592"/>
        <c:axId val="206088040"/>
      </c:barChart>
      <c:catAx>
        <c:axId val="20561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088040"/>
        <c:crosses val="autoZero"/>
        <c:auto val="1"/>
        <c:lblAlgn val="ctr"/>
        <c:lblOffset val="100"/>
        <c:noMultiLvlLbl val="0"/>
      </c:catAx>
      <c:valAx>
        <c:axId val="206088040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6105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Average Time Spent on Website - BU Main Sites</a:t>
            </a:r>
          </a:p>
        </c:rich>
      </c:tx>
      <c:layout>
        <c:manualLayout>
          <c:xMode val="edge"/>
          <c:yMode val="edge"/>
          <c:x val="0.2307326683588295"/>
          <c:y val="4.31958959675495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85339818262322"/>
          <c:y val="0.17632262878904842"/>
          <c:w val="0.83653977072655428"/>
          <c:h val="0.48362779885739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'[May_2015_Website_Reports.xlsx]Average Time on Site'!$C$7</c:f>
              <c:strCache>
                <c:ptCount val="1"/>
                <c:pt idx="0">
                  <c:v>Dec-14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'[May_2015_Website_Reports.xlsx]Average Time on Site'!$C$8:$C$14</c:f>
              <c:numCache>
                <c:formatCode>h:mm</c:formatCode>
                <c:ptCount val="7"/>
                <c:pt idx="0">
                  <c:v>6.1111111111111116E-2</c:v>
                </c:pt>
                <c:pt idx="1">
                  <c:v>0.20833333333333334</c:v>
                </c:pt>
                <c:pt idx="2">
                  <c:v>0.15486111111111112</c:v>
                </c:pt>
                <c:pt idx="3">
                  <c:v>4.9305555555555554E-2</c:v>
                </c:pt>
                <c:pt idx="4">
                  <c:v>0.1111111111111111</c:v>
                </c:pt>
                <c:pt idx="5">
                  <c:v>3.9583333333333331E-2</c:v>
                </c:pt>
                <c:pt idx="6">
                  <c:v>6.1805555555555558E-2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'[May_2015_Website_Reports.xlsx]Average Time on Site'!$D$7</c:f>
              <c:strCache>
                <c:ptCount val="1"/>
                <c:pt idx="0">
                  <c:v>Jan-15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'[May_2015_Website_Reports.xlsx]Average Time on Site'!$D$8:$D$14</c:f>
              <c:numCache>
                <c:formatCode>h:mm</c:formatCode>
                <c:ptCount val="7"/>
                <c:pt idx="0">
                  <c:v>5.9722222222222225E-2</c:v>
                </c:pt>
                <c:pt idx="1">
                  <c:v>0.12986111111111112</c:v>
                </c:pt>
                <c:pt idx="2">
                  <c:v>0.17083333333333331</c:v>
                </c:pt>
                <c:pt idx="3">
                  <c:v>5.4166666666666669E-2</c:v>
                </c:pt>
                <c:pt idx="4">
                  <c:v>0.16805555555555554</c:v>
                </c:pt>
                <c:pt idx="5">
                  <c:v>6.5972222222222224E-2</c:v>
                </c:pt>
                <c:pt idx="6">
                  <c:v>7.013888888888889E-2</c:v>
                </c:pt>
              </c:numCache>
            </c:numRef>
          </c:val>
        </c:ser>
        <c:ser>
          <c:idx val="2"/>
          <c:order val="2"/>
          <c:tx>
            <c:strRef>
              <c:f>'[May_2015_Website_Reports.xlsx]Average Time on Site'!$E$7</c:f>
              <c:strCache>
                <c:ptCount val="1"/>
                <c:pt idx="0">
                  <c:v>Feb-15</c:v>
                </c:pt>
              </c:strCache>
            </c:strRef>
          </c:tx>
          <c:invertIfNegative val="0"/>
          <c:cat>
            <c:strRef>
              <c:f>'[May_2015_Website_Reports.xlsx]Average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'[May_2015_Website_Reports.xlsx]Average Time on Site'!$E$8:$E$14</c:f>
              <c:numCache>
                <c:formatCode>h:mm</c:formatCode>
                <c:ptCount val="7"/>
                <c:pt idx="0">
                  <c:v>5.9722222222222225E-2</c:v>
                </c:pt>
                <c:pt idx="1">
                  <c:v>0.15347222222222223</c:v>
                </c:pt>
                <c:pt idx="2">
                  <c:v>0.19236111111111112</c:v>
                </c:pt>
                <c:pt idx="3">
                  <c:v>5.0694444444444452E-2</c:v>
                </c:pt>
                <c:pt idx="4">
                  <c:v>0.15555555555555556</c:v>
                </c:pt>
                <c:pt idx="5">
                  <c:v>6.5972222222222224E-2</c:v>
                </c:pt>
                <c:pt idx="6">
                  <c:v>7.4305555555555555E-2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'[May_2015_Website_Reports.xlsx]Average Time on Site'!$F$7</c:f>
              <c:strCache>
                <c:ptCount val="1"/>
                <c:pt idx="0">
                  <c:v>Mar-15</c:v>
                </c:pt>
              </c:strCache>
            </c:strRef>
          </c:tx>
          <c:invertIfNegative val="0"/>
          <c:cat>
            <c:strRef>
              <c:f>'[May_2015_Website_Reports.xlsx]Average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'[May_2015_Website_Reports.xlsx]Average Time on Site'!$F$8:$F$14</c:f>
              <c:numCache>
                <c:formatCode>h:mm</c:formatCode>
                <c:ptCount val="7"/>
                <c:pt idx="0">
                  <c:v>3.888888888888889E-2</c:v>
                </c:pt>
                <c:pt idx="1">
                  <c:v>0.15833333333333333</c:v>
                </c:pt>
                <c:pt idx="2">
                  <c:v>0.21805555555555556</c:v>
                </c:pt>
                <c:pt idx="3">
                  <c:v>4.7916666666666663E-2</c:v>
                </c:pt>
                <c:pt idx="4">
                  <c:v>0.15208333333333332</c:v>
                </c:pt>
                <c:pt idx="5">
                  <c:v>5.486111111111111E-2</c:v>
                </c:pt>
                <c:pt idx="6">
                  <c:v>7.1527777777777787E-2</c:v>
                </c:pt>
              </c:numCache>
            </c:numRef>
          </c:val>
        </c:ser>
        <c:ser>
          <c:idx val="4"/>
          <c:order val="4"/>
          <c:tx>
            <c:strRef>
              <c:f>'[May_2015_Website_Reports.xlsx]Average Time on Site'!$G$7</c:f>
              <c:strCache>
                <c:ptCount val="1"/>
                <c:pt idx="0">
                  <c:v>Apr-15</c:v>
                </c:pt>
              </c:strCache>
            </c:strRef>
          </c:tx>
          <c:invertIfNegative val="0"/>
          <c:cat>
            <c:strRef>
              <c:f>'[May_2015_Website_Reports.xlsx]Average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'[May_2015_Website_Reports.xlsx]Average Time on Site'!$G$8:$G$14</c:f>
              <c:numCache>
                <c:formatCode>h:mm</c:formatCode>
                <c:ptCount val="7"/>
                <c:pt idx="0">
                  <c:v>5.486111111111111E-2</c:v>
                </c:pt>
                <c:pt idx="1">
                  <c:v>0.16666666666666666</c:v>
                </c:pt>
                <c:pt idx="2">
                  <c:v>0.20972222222222223</c:v>
                </c:pt>
                <c:pt idx="3">
                  <c:v>5.0694444444444452E-2</c:v>
                </c:pt>
                <c:pt idx="4">
                  <c:v>0.14375000000000002</c:v>
                </c:pt>
                <c:pt idx="5">
                  <c:v>7.8472222222222221E-2</c:v>
                </c:pt>
                <c:pt idx="6">
                  <c:v>6.5972222222222224E-2</c:v>
                </c:pt>
              </c:numCache>
            </c:numRef>
          </c:val>
        </c:ser>
        <c:ser>
          <c:idx val="5"/>
          <c:order val="5"/>
          <c:tx>
            <c:strRef>
              <c:f>'[May_2015_Website_Reports.xlsx]Average Time on Site'!$H$7</c:f>
              <c:strCache>
                <c:ptCount val="1"/>
                <c:pt idx="0">
                  <c:v>May-15</c:v>
                </c:pt>
              </c:strCache>
            </c:strRef>
          </c:tx>
          <c:invertIfNegative val="0"/>
          <c:cat>
            <c:strRef>
              <c:f>'[May_2015_Website_Reports.xlsx]Average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'[May_2015_Website_Reports.xlsx]Average Time on Site'!$H$8:$H$14</c:f>
              <c:numCache>
                <c:formatCode>h:mm</c:formatCode>
                <c:ptCount val="7"/>
                <c:pt idx="0">
                  <c:v>5.5555555555555552E-2</c:v>
                </c:pt>
                <c:pt idx="1">
                  <c:v>0.18958333333333333</c:v>
                </c:pt>
                <c:pt idx="2">
                  <c:v>0.16666666666666666</c:v>
                </c:pt>
                <c:pt idx="3">
                  <c:v>5.0694444444444452E-2</c:v>
                </c:pt>
                <c:pt idx="4">
                  <c:v>0.17013888888888887</c:v>
                </c:pt>
                <c:pt idx="5">
                  <c:v>6.458333333333334E-2</c:v>
                </c:pt>
                <c:pt idx="6">
                  <c:v>6.1805555555555558E-2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089216"/>
        <c:axId val="206089608"/>
      </c:barChart>
      <c:catAx>
        <c:axId val="20608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06089608"/>
        <c:crosses val="autoZero"/>
        <c:auto val="1"/>
        <c:lblAlgn val="ctr"/>
        <c:lblOffset val="100"/>
        <c:noMultiLvlLbl val="0"/>
      </c:catAx>
      <c:valAx>
        <c:axId val="2060896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(in hours)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h:mm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060892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9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Average Time Spent on Website - HSP Micro Sites </a:t>
            </a:r>
          </a:p>
        </c:rich>
      </c:tx>
      <c:layout>
        <c:manualLayout>
          <c:xMode val="edge"/>
          <c:yMode val="edge"/>
          <c:x val="0.13005276889114498"/>
          <c:y val="3.703715427531369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143936926022042"/>
          <c:y val="0.16582914572864318"/>
          <c:w val="0.84707708187684616"/>
          <c:h val="0.494974874371861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'[May_2015_Website_Reports.xlsx]Average Time on Site'!$C$18</c:f>
              <c:strCache>
                <c:ptCount val="1"/>
                <c:pt idx="0">
                  <c:v>Dec-14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'[May_2015_Website_Reports.xlsx]Average Time on Site'!$C$19:$C$27</c:f>
              <c:numCache>
                <c:formatCode>h:mm</c:formatCode>
                <c:ptCount val="9"/>
                <c:pt idx="0">
                  <c:v>9.7916666666666666E-2</c:v>
                </c:pt>
                <c:pt idx="1">
                  <c:v>7.2916666666666671E-2</c:v>
                </c:pt>
                <c:pt idx="2">
                  <c:v>0.10625</c:v>
                </c:pt>
                <c:pt idx="3">
                  <c:v>3.7499999999999999E-2</c:v>
                </c:pt>
                <c:pt idx="4">
                  <c:v>8.1944444444444445E-2</c:v>
                </c:pt>
                <c:pt idx="5">
                  <c:v>4.5138888888888888E-2</c:v>
                </c:pt>
                <c:pt idx="6">
                  <c:v>9.8611111111111108E-2</c:v>
                </c:pt>
                <c:pt idx="7">
                  <c:v>7.2222222222222229E-2</c:v>
                </c:pt>
                <c:pt idx="8">
                  <c:v>8.7500000000000008E-2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'[May_2015_Website_Reports.xlsx]Average Time on Site'!$D$18</c:f>
              <c:strCache>
                <c:ptCount val="1"/>
                <c:pt idx="0">
                  <c:v>Jan-15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'[May_2015_Website_Reports.xlsx]Average Time on Site'!$D$19:$D$27</c:f>
              <c:numCache>
                <c:formatCode>h:mm</c:formatCode>
                <c:ptCount val="9"/>
                <c:pt idx="0">
                  <c:v>9.7916666666666666E-2</c:v>
                </c:pt>
                <c:pt idx="1">
                  <c:v>7.2916666666666671E-2</c:v>
                </c:pt>
                <c:pt idx="2">
                  <c:v>0.10625</c:v>
                </c:pt>
                <c:pt idx="3">
                  <c:v>3.7499999999999999E-2</c:v>
                </c:pt>
                <c:pt idx="4">
                  <c:v>8.1944444444444445E-2</c:v>
                </c:pt>
                <c:pt idx="5">
                  <c:v>4.5138888888888888E-2</c:v>
                </c:pt>
                <c:pt idx="6">
                  <c:v>9.8611111111111108E-2</c:v>
                </c:pt>
                <c:pt idx="7">
                  <c:v>7.2222222222222229E-2</c:v>
                </c:pt>
                <c:pt idx="8">
                  <c:v>8.7500000000000008E-2</c:v>
                </c:pt>
              </c:numCache>
            </c:numRef>
          </c:val>
        </c:ser>
        <c:ser>
          <c:idx val="2"/>
          <c:order val="2"/>
          <c:tx>
            <c:strRef>
              <c:f>'[May_2015_Website_Reports.xlsx]Average Time on Site'!$E$18</c:f>
              <c:strCache>
                <c:ptCount val="1"/>
                <c:pt idx="0">
                  <c:v>Feb-15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'[May_2015_Website_Reports.xlsx]Average Time on Site'!$E$19:$E$27</c:f>
              <c:numCache>
                <c:formatCode>h:mm</c:formatCode>
                <c:ptCount val="9"/>
                <c:pt idx="0">
                  <c:v>5.2083333333333336E-2</c:v>
                </c:pt>
                <c:pt idx="1">
                  <c:v>4.7222222222222221E-2</c:v>
                </c:pt>
                <c:pt idx="2">
                  <c:v>8.3333333333333329E-2</c:v>
                </c:pt>
                <c:pt idx="3">
                  <c:v>1.8749999999999999E-2</c:v>
                </c:pt>
                <c:pt idx="4">
                  <c:v>5.5555555555555552E-2</c:v>
                </c:pt>
                <c:pt idx="5">
                  <c:v>6.3888888888888884E-2</c:v>
                </c:pt>
                <c:pt idx="6">
                  <c:v>4.3750000000000004E-2</c:v>
                </c:pt>
                <c:pt idx="7">
                  <c:v>3.6111111111111115E-2</c:v>
                </c:pt>
                <c:pt idx="8">
                  <c:v>8.7500000000000008E-2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'[May_2015_Website_Reports.xlsx]Average Time on Site'!$F$18</c:f>
              <c:strCache>
                <c:ptCount val="1"/>
                <c:pt idx="0">
                  <c:v>Mar-15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'[May_2015_Website_Reports.xlsx]Average Time on Site'!$F$19:$F$27</c:f>
              <c:numCache>
                <c:formatCode>h:mm</c:formatCode>
                <c:ptCount val="9"/>
                <c:pt idx="0">
                  <c:v>5.486111111111111E-2</c:v>
                </c:pt>
                <c:pt idx="1">
                  <c:v>4.3750000000000004E-2</c:v>
                </c:pt>
                <c:pt idx="2">
                  <c:v>8.6111111111111124E-2</c:v>
                </c:pt>
                <c:pt idx="3">
                  <c:v>3.2638888888888891E-2</c:v>
                </c:pt>
                <c:pt idx="4">
                  <c:v>5.7638888888888885E-2</c:v>
                </c:pt>
                <c:pt idx="5">
                  <c:v>4.7916666666666663E-2</c:v>
                </c:pt>
                <c:pt idx="6">
                  <c:v>4.9999999999999996E-2</c:v>
                </c:pt>
                <c:pt idx="7">
                  <c:v>3.8194444444444441E-2</c:v>
                </c:pt>
                <c:pt idx="8">
                  <c:v>5.4166666666666669E-2</c:v>
                </c:pt>
              </c:numCache>
            </c:numRef>
          </c:val>
        </c:ser>
        <c:ser>
          <c:idx val="4"/>
          <c:order val="4"/>
          <c:tx>
            <c:strRef>
              <c:f>'[May_2015_Website_Reports.xlsx]Average Time on Site'!$G$18</c:f>
              <c:strCache>
                <c:ptCount val="1"/>
                <c:pt idx="0">
                  <c:v>Apr-15</c:v>
                </c:pt>
              </c:strCache>
            </c:strRef>
          </c:tx>
          <c:invertIfNegative val="0"/>
          <c:cat>
            <c:strRef>
              <c:f>'[May_2015_Website_Reports.xlsx]Average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'[May_2015_Website_Reports.xlsx]Average Time on Site'!$G$19:$G$27</c:f>
              <c:numCache>
                <c:formatCode>h:mm</c:formatCode>
                <c:ptCount val="9"/>
                <c:pt idx="0">
                  <c:v>5.6944444444444443E-2</c:v>
                </c:pt>
                <c:pt idx="1">
                  <c:v>5.0694444444444452E-2</c:v>
                </c:pt>
                <c:pt idx="2">
                  <c:v>7.4999999999999997E-2</c:v>
                </c:pt>
                <c:pt idx="3">
                  <c:v>2.5694444444444447E-2</c:v>
                </c:pt>
                <c:pt idx="4">
                  <c:v>6.5277777777777782E-2</c:v>
                </c:pt>
                <c:pt idx="5">
                  <c:v>5.6944444444444443E-2</c:v>
                </c:pt>
                <c:pt idx="6">
                  <c:v>4.5833333333333337E-2</c:v>
                </c:pt>
                <c:pt idx="7">
                  <c:v>3.2638888888888891E-2</c:v>
                </c:pt>
                <c:pt idx="8">
                  <c:v>4.6527777777777779E-2</c:v>
                </c:pt>
              </c:numCache>
            </c:numRef>
          </c:val>
        </c:ser>
        <c:ser>
          <c:idx val="5"/>
          <c:order val="5"/>
          <c:tx>
            <c:strRef>
              <c:f>'[May_2015_Website_Reports.xlsx]Average Time on Site'!$H$18</c:f>
              <c:strCache>
                <c:ptCount val="1"/>
                <c:pt idx="0">
                  <c:v>May-15</c:v>
                </c:pt>
              </c:strCache>
            </c:strRef>
          </c:tx>
          <c:invertIfNegative val="0"/>
          <c:cat>
            <c:strRef>
              <c:f>'[May_2015_Website_Reports.xlsx]Average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'[May_2015_Website_Reports.xlsx]Average Time on Site'!$H$19:$H$27</c:f>
              <c:numCache>
                <c:formatCode>h:mm</c:formatCode>
                <c:ptCount val="9"/>
                <c:pt idx="0">
                  <c:v>5.9027777777777783E-2</c:v>
                </c:pt>
                <c:pt idx="1">
                  <c:v>4.6527777777777779E-2</c:v>
                </c:pt>
                <c:pt idx="2">
                  <c:v>9.7222222222222224E-2</c:v>
                </c:pt>
                <c:pt idx="3">
                  <c:v>4.3750000000000004E-2</c:v>
                </c:pt>
                <c:pt idx="4">
                  <c:v>6.7361111111111108E-2</c:v>
                </c:pt>
                <c:pt idx="5">
                  <c:v>4.027777777777778E-2</c:v>
                </c:pt>
                <c:pt idx="6">
                  <c:v>5.0694444444444452E-2</c:v>
                </c:pt>
                <c:pt idx="7">
                  <c:v>3.7499999999999999E-2</c:v>
                </c:pt>
                <c:pt idx="8">
                  <c:v>7.6388888888888886E-3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090784"/>
        <c:axId val="206091176"/>
      </c:barChart>
      <c:catAx>
        <c:axId val="2060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091176"/>
        <c:crosses val="autoZero"/>
        <c:auto val="1"/>
        <c:lblAlgn val="ctr"/>
        <c:lblOffset val="100"/>
        <c:noMultiLvlLbl val="0"/>
      </c:catAx>
      <c:valAx>
        <c:axId val="2060911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 (in hours)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h:mm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0907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Average Time Spent on Website - Other Sites </a:t>
            </a:r>
          </a:p>
        </c:rich>
      </c:tx>
      <c:layout>
        <c:manualLayout>
          <c:xMode val="edge"/>
          <c:yMode val="edge"/>
          <c:x val="0.15964930699452082"/>
          <c:y val="3.693931398416901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210550662264687"/>
          <c:y val="0.17678123039303506"/>
          <c:w val="0.82280842723483461"/>
          <c:h val="0.56992157858053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'[May_2015_Website_Reports.xlsx]Average Time on Site'!$C$30</c:f>
              <c:strCache>
                <c:ptCount val="1"/>
                <c:pt idx="0">
                  <c:v>Dec-14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'[May_2015_Website_Reports.xlsx]Average Time on Site'!$C$31:$C$36</c:f>
              <c:numCache>
                <c:formatCode>h:mm</c:formatCode>
                <c:ptCount val="6"/>
                <c:pt idx="0">
                  <c:v>4.3750000000000004E-2</c:v>
                </c:pt>
                <c:pt idx="1">
                  <c:v>0.13819444444444443</c:v>
                </c:pt>
                <c:pt idx="2">
                  <c:v>0.1423611111111111</c:v>
                </c:pt>
                <c:pt idx="3">
                  <c:v>1.1805555555555555E-2</c:v>
                </c:pt>
                <c:pt idx="4">
                  <c:v>0.10972222222222222</c:v>
                </c:pt>
                <c:pt idx="5">
                  <c:v>0.25138888888888888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'[May_2015_Website_Reports.xlsx]Average Time on Site'!$D$30</c:f>
              <c:strCache>
                <c:ptCount val="1"/>
                <c:pt idx="0">
                  <c:v>Jan-15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'[May_2015_Website_Reports.xlsx]Average Time on Site'!$D$31:$D$36</c:f>
              <c:numCache>
                <c:formatCode>h:mm</c:formatCode>
                <c:ptCount val="6"/>
                <c:pt idx="0">
                  <c:v>5.9027777777777783E-2</c:v>
                </c:pt>
                <c:pt idx="1">
                  <c:v>2.4999999999999998E-2</c:v>
                </c:pt>
                <c:pt idx="2">
                  <c:v>0.11875000000000001</c:v>
                </c:pt>
                <c:pt idx="3">
                  <c:v>3.7499999999999999E-2</c:v>
                </c:pt>
                <c:pt idx="4">
                  <c:v>0.10625</c:v>
                </c:pt>
                <c:pt idx="5">
                  <c:v>0.25486111111111109</c:v>
                </c:pt>
              </c:numCache>
            </c:numRef>
          </c:val>
        </c:ser>
        <c:ser>
          <c:idx val="2"/>
          <c:order val="2"/>
          <c:tx>
            <c:strRef>
              <c:f>'[May_2015_Website_Reports.xlsx]Average Time on Site'!$E$30</c:f>
              <c:strCache>
                <c:ptCount val="1"/>
                <c:pt idx="0">
                  <c:v>Feb-15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'[May_2015_Website_Reports.xlsx]Average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'[May_2015_Website_Reports.xlsx]Average Time on Site'!$E$31:$E$36</c:f>
              <c:numCache>
                <c:formatCode>h:mm</c:formatCode>
                <c:ptCount val="6"/>
                <c:pt idx="0">
                  <c:v>5.486111111111111E-2</c:v>
                </c:pt>
                <c:pt idx="1">
                  <c:v>5.7638888888888885E-2</c:v>
                </c:pt>
                <c:pt idx="2">
                  <c:v>0.11527777777777777</c:v>
                </c:pt>
                <c:pt idx="3">
                  <c:v>1.8749999999999999E-2</c:v>
                </c:pt>
                <c:pt idx="4">
                  <c:v>8.3333333333333329E-2</c:v>
                </c:pt>
                <c:pt idx="5">
                  <c:v>0.17152777777777775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'[May_2015_Website_Reports.xlsx]Average Time on Site'!$F$30</c:f>
              <c:strCache>
                <c:ptCount val="1"/>
                <c:pt idx="0">
                  <c:v>Mar-15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'[May_2015_Website_Reports.xlsx]Average Time on Site'!$F$31:$F$36</c:f>
              <c:numCache>
                <c:formatCode>h:mm</c:formatCode>
                <c:ptCount val="6"/>
                <c:pt idx="0">
                  <c:v>7.6388888888888895E-2</c:v>
                </c:pt>
                <c:pt idx="1">
                  <c:v>3.2638888888888891E-2</c:v>
                </c:pt>
                <c:pt idx="2">
                  <c:v>0.18541666666666667</c:v>
                </c:pt>
                <c:pt idx="3">
                  <c:v>3.2638888888888891E-2</c:v>
                </c:pt>
                <c:pt idx="4">
                  <c:v>8.6111111111111124E-2</c:v>
                </c:pt>
                <c:pt idx="5">
                  <c:v>0.22916666666666666</c:v>
                </c:pt>
              </c:numCache>
            </c:numRef>
          </c:val>
        </c:ser>
        <c:ser>
          <c:idx val="4"/>
          <c:order val="4"/>
          <c:tx>
            <c:strRef>
              <c:f>'[May_2015_Website_Reports.xlsx]Average Time on Site'!$G$30</c:f>
              <c:strCache>
                <c:ptCount val="1"/>
                <c:pt idx="0">
                  <c:v>Apr-15</c:v>
                </c:pt>
              </c:strCache>
            </c:strRef>
          </c:tx>
          <c:invertIfNegative val="0"/>
          <c:cat>
            <c:strRef>
              <c:f>'[May_2015_Website_Reports.xlsx]Average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'[May_2015_Website_Reports.xlsx]Average Time on Site'!$G$31:$G$36</c:f>
              <c:numCache>
                <c:formatCode>h:mm</c:formatCode>
                <c:ptCount val="6"/>
                <c:pt idx="0">
                  <c:v>7.9166666666666663E-2</c:v>
                </c:pt>
                <c:pt idx="1">
                  <c:v>2.7083333333333334E-2</c:v>
                </c:pt>
                <c:pt idx="2">
                  <c:v>0.10347222222222223</c:v>
                </c:pt>
                <c:pt idx="3">
                  <c:v>2.5694444444444447E-2</c:v>
                </c:pt>
                <c:pt idx="4">
                  <c:v>7.4999999999999997E-2</c:v>
                </c:pt>
                <c:pt idx="5">
                  <c:v>0.17222222222222225</c:v>
                </c:pt>
              </c:numCache>
            </c:numRef>
          </c:val>
        </c:ser>
        <c:ser>
          <c:idx val="5"/>
          <c:order val="5"/>
          <c:tx>
            <c:strRef>
              <c:f>'[May_2015_Website_Reports.xlsx]Average Time on Site'!$H$30</c:f>
              <c:strCache>
                <c:ptCount val="1"/>
                <c:pt idx="0">
                  <c:v>May-15</c:v>
                </c:pt>
              </c:strCache>
            </c:strRef>
          </c:tx>
          <c:invertIfNegative val="0"/>
          <c:cat>
            <c:strRef>
              <c:f>'[May_2015_Website_Reports.xlsx]Average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'[May_2015_Website_Reports.xlsx]Average Time on Site'!$H$31:$H$36</c:f>
              <c:numCache>
                <c:formatCode>h:mm</c:formatCode>
                <c:ptCount val="6"/>
                <c:pt idx="0">
                  <c:v>8.1250000000000003E-2</c:v>
                </c:pt>
                <c:pt idx="1">
                  <c:v>3.4027777777777775E-2</c:v>
                </c:pt>
                <c:pt idx="2">
                  <c:v>9.1666666666666674E-2</c:v>
                </c:pt>
                <c:pt idx="3">
                  <c:v>4.3750000000000004E-2</c:v>
                </c:pt>
                <c:pt idx="4">
                  <c:v>9.7222222222222224E-2</c:v>
                </c:pt>
                <c:pt idx="5">
                  <c:v>0.24305555555555555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327768"/>
        <c:axId val="206328160"/>
      </c:barChart>
      <c:catAx>
        <c:axId val="20632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328160"/>
        <c:crosses val="autoZero"/>
        <c:auto val="1"/>
        <c:lblAlgn val="ctr"/>
        <c:lblOffset val="100"/>
        <c:noMultiLvlLbl val="0"/>
      </c:catAx>
      <c:valAx>
        <c:axId val="2063281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 (in hours)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h:mm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3277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Bookstore Charts
10 Most Searched Items - May</a:t>
            </a:r>
            <a:r>
              <a:rPr lang="en-US" baseline="0"/>
              <a:t> </a:t>
            </a:r>
            <a:r>
              <a:rPr lang="en-US"/>
              <a:t>2015</a:t>
            </a:r>
          </a:p>
        </c:rich>
      </c:tx>
      <c:layout>
        <c:manualLayout>
          <c:xMode val="edge"/>
          <c:yMode val="edge"/>
          <c:x val="0.30110059754115981"/>
          <c:y val="3.391503201821537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077692148456697"/>
          <c:y val="0.22037914691943128"/>
          <c:w val="0.83657090123587563"/>
          <c:h val="0.51895734597156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'[May_2015_Website_Reports.xlsx]BKS Details'!$C$5</c:f>
              <c:strCache>
                <c:ptCount val="1"/>
                <c:pt idx="0">
                  <c:v>Number of Unique Searches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Details'!$B$6:$B$15</c:f>
              <c:strCache>
                <c:ptCount val="10"/>
                <c:pt idx="0">
                  <c:v>2015 commencement dvd</c:v>
                </c:pt>
                <c:pt idx="1">
                  <c:v>hawaiian</c:v>
                </c:pt>
                <c:pt idx="2">
                  <c:v>nail polish</c:v>
                </c:pt>
                <c:pt idx="3">
                  <c:v>under armour</c:v>
                </c:pt>
                <c:pt idx="4">
                  <c:v>mom</c:v>
                </c:pt>
                <c:pt idx="5">
                  <c:v>lanyard</c:v>
                </c:pt>
                <c:pt idx="6">
                  <c:v>license plate</c:v>
                </c:pt>
                <c:pt idx="7">
                  <c:v>usc mom</c:v>
                </c:pt>
                <c:pt idx="8">
                  <c:v>backpack</c:v>
                </c:pt>
                <c:pt idx="9">
                  <c:v>decal</c:v>
                </c:pt>
              </c:strCache>
            </c:strRef>
          </c:cat>
          <c:val>
            <c:numRef>
              <c:f>'[May_2015_Website_Reports.xlsx]BKS Details'!$C$6:$C$15</c:f>
              <c:numCache>
                <c:formatCode>General</c:formatCode>
                <c:ptCount val="10"/>
                <c:pt idx="0">
                  <c:v>285</c:v>
                </c:pt>
                <c:pt idx="1">
                  <c:v>228</c:v>
                </c:pt>
                <c:pt idx="2">
                  <c:v>134</c:v>
                </c:pt>
                <c:pt idx="3">
                  <c:v>119</c:v>
                </c:pt>
                <c:pt idx="4">
                  <c:v>54</c:v>
                </c:pt>
                <c:pt idx="5">
                  <c:v>50</c:v>
                </c:pt>
                <c:pt idx="6">
                  <c:v>49</c:v>
                </c:pt>
                <c:pt idx="7">
                  <c:v>49</c:v>
                </c:pt>
                <c:pt idx="8">
                  <c:v>43</c:v>
                </c:pt>
                <c:pt idx="9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329336"/>
        <c:axId val="206329728"/>
      </c:barChart>
      <c:catAx>
        <c:axId val="206329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329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3297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Unique Searches</a:t>
                </a:r>
              </a:p>
            </c:rich>
          </c:tx>
          <c:layout>
            <c:manualLayout>
              <c:xMode val="edge"/>
              <c:yMode val="edge"/>
              <c:x val="2.5889967637540531E-2"/>
              <c:y val="0.263033175355451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32933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03508771929825"/>
          <c:y val="0.20083050694845028"/>
          <c:w val="0.85566666666666669"/>
          <c:h val="0.5716083723044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'[May_2015_Website_Reports.xlsx]BKS Details'!$C$33</c:f>
              <c:strCache>
                <c:ptCount val="1"/>
                <c:pt idx="0">
                  <c:v>Pageviews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Details'!$B$34:$B$43</c:f>
              <c:strCache>
                <c:ptCount val="10"/>
                <c:pt idx="0">
                  <c:v>Tops | Women's Apparel | USC Bookstores</c:v>
                </c:pt>
                <c:pt idx="1">
                  <c:v>T-Shirts | Tops | USC Bookstores</c:v>
                </c:pt>
                <c:pt idx="2">
                  <c:v>Jackets/Fleece | Men's Apparel | USC Bookstores</c:v>
                </c:pt>
                <c:pt idx="3">
                  <c:v>Hats | Men's Apparel | USC Bookstores</c:v>
                </c:pt>
                <c:pt idx="4">
                  <c:v>Auto Accessories | Gifts | USC Bookstores</c:v>
                </c:pt>
                <c:pt idx="5">
                  <c:v>Jackets/Fleece | Women's Apparel | USC Bookstores</c:v>
                </c:pt>
                <c:pt idx="6">
                  <c:v>Men's Nike | Nike | USC Bookstores</c:v>
                </c:pt>
                <c:pt idx="7">
                  <c:v>Glassware &amp; Mugs | Gifts | USC Bookstores</c:v>
                </c:pt>
                <c:pt idx="8">
                  <c:v>Men's Apparel | USC Bookstores</c:v>
                </c:pt>
                <c:pt idx="9">
                  <c:v>Tops | Men's Apparel | USC Bookstores</c:v>
                </c:pt>
              </c:strCache>
            </c:strRef>
          </c:cat>
          <c:val>
            <c:numRef>
              <c:f>'[May_2015_Website_Reports.xlsx]BKS Details'!$C$34:$C$43</c:f>
              <c:numCache>
                <c:formatCode>#,##0</c:formatCode>
                <c:ptCount val="10"/>
                <c:pt idx="0">
                  <c:v>31442</c:v>
                </c:pt>
                <c:pt idx="1">
                  <c:v>24771</c:v>
                </c:pt>
                <c:pt idx="2">
                  <c:v>20363</c:v>
                </c:pt>
                <c:pt idx="3">
                  <c:v>17759</c:v>
                </c:pt>
                <c:pt idx="4">
                  <c:v>14931</c:v>
                </c:pt>
                <c:pt idx="5">
                  <c:v>14680</c:v>
                </c:pt>
                <c:pt idx="6">
                  <c:v>14004</c:v>
                </c:pt>
                <c:pt idx="7" formatCode="General">
                  <c:v>11483</c:v>
                </c:pt>
                <c:pt idx="8">
                  <c:v>7347</c:v>
                </c:pt>
                <c:pt idx="9">
                  <c:v>7064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330512"/>
        <c:axId val="206330904"/>
      </c:barChart>
      <c:catAx>
        <c:axId val="20633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5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330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3309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Page views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1380024865312888E-2"/>
              <c:y val="0.35799319663333101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33051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75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Bookstore Charts</a:t>
            </a:r>
          </a:p>
          <a:p>
            <a:pPr>
              <a:defRPr sz="1075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10 Most Purchased Products </a:t>
            </a:r>
            <a:r>
              <a:rPr lang="en-US" baseline="0"/>
              <a:t>May 2015</a:t>
            </a:r>
          </a:p>
        </c:rich>
      </c:tx>
      <c:layout>
        <c:manualLayout>
          <c:xMode val="edge"/>
          <c:yMode val="edge"/>
          <c:x val="0.36655050159779967"/>
          <c:y val="3.82297118881880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8599793566309903E-2"/>
          <c:y val="0.17060424033670304"/>
          <c:w val="0.6021953414772665"/>
          <c:h val="0.78405353005803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'[May_2015_Website_Reports.xlsx]BKS Details'!$B$68</c:f>
              <c:strCache>
                <c:ptCount val="1"/>
                <c:pt idx="0">
                  <c:v>USC Alumni Heavy Chrome Shield License Frame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Details'!$C$68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'[May_2015_Website_Reports.xlsx]BKS Details'!$B$69</c:f>
              <c:strCache>
                <c:ptCount val="1"/>
                <c:pt idx="0">
                  <c:v>USC 2015 Commencement DVD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Details'!$C$69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</c:ser>
        <c:ser>
          <c:idx val="3"/>
          <c:order val="2"/>
          <c:tx>
            <c:strRef>
              <c:f>'[May_2015_Website_Reports.xlsx]BKS Details'!$B$70</c:f>
              <c:strCache>
                <c:ptCount val="1"/>
                <c:pt idx="0">
                  <c:v>USC Trojans Heavy Chrome Shield License Frame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Details'!$C$70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ser>
          <c:idx val="4"/>
          <c:order val="3"/>
          <c:tx>
            <c:strRef>
              <c:f>'[May_2015_Website_Reports.xlsx]BKS Details'!$B$71</c:f>
              <c:strCache>
                <c:ptCount val="1"/>
                <c:pt idx="0">
                  <c:v>USC Alumni Solid Brass Shield License Frame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Details'!$C$71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</c:ser>
        <c:ser>
          <c:idx val="5"/>
          <c:order val="4"/>
          <c:tx>
            <c:strRef>
              <c:f>'[May_2015_Website_Reports.xlsx]BKS Details'!$B$72</c:f>
              <c:strCache>
                <c:ptCount val="1"/>
                <c:pt idx="0">
                  <c:v>USC Cardinal Napkins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Details'!$C$72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</c:ser>
        <c:ser>
          <c:idx val="6"/>
          <c:order val="5"/>
          <c:tx>
            <c:strRef>
              <c:f>'[May_2015_Website_Reports.xlsx]BKS Details'!$B$73</c:f>
              <c:strCache>
                <c:ptCount val="1"/>
                <c:pt idx="0">
                  <c:v>USC Arch Button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Details'!$C$73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</c:ser>
        <c:ser>
          <c:idx val="7"/>
          <c:order val="6"/>
          <c:tx>
            <c:strRef>
              <c:f>'[May_2015_Website_Reports.xlsx]BKS Details'!$B$74</c:f>
              <c:strCache>
                <c:ptCount val="1"/>
                <c:pt idx="0">
                  <c:v>USC Block Decal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Details'!$C$74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</c:ser>
        <c:ser>
          <c:idx val="8"/>
          <c:order val="7"/>
          <c:tx>
            <c:strRef>
              <c:f>'[May_2015_Website_Reports.xlsx]BKS Details'!$B$75</c:f>
              <c:strCache>
                <c:ptCount val="1"/>
                <c:pt idx="0">
                  <c:v>USC Cardinal Tackle Twill Crew 02D</c:v>
                </c:pt>
              </c:strCache>
            </c:strRef>
          </c:tx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Details'!$C$75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9"/>
          <c:order val="8"/>
          <c:tx>
            <c:strRef>
              <c:f>'[May_2015_Website_Reports.xlsx]BKS Details'!$B$76</c:f>
              <c:strCache>
                <c:ptCount val="1"/>
                <c:pt idx="0">
                  <c:v>USC Cardinal Tackle Twill Pullover Hood</c:v>
                </c:pt>
              </c:strCache>
            </c:strRef>
          </c:tx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Details'!$C$76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ser>
          <c:idx val="2"/>
          <c:order val="9"/>
          <c:tx>
            <c:strRef>
              <c:f>'[May_2015_Website_Reports.xlsx]BKS Details'!$B$77</c:f>
              <c:strCache>
                <c:ptCount val="1"/>
                <c:pt idx="0">
                  <c:v>USC Paper Plates 16D 16E</c:v>
                </c:pt>
              </c:strCache>
            </c:strRef>
          </c:tx>
          <c:invertIfNegative val="0"/>
          <c:cat>
            <c:strRef>
              <c:f>'[May_2015_Website_Reports.xlsx]BKS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'[May_2015_Website_Reports.xlsx]BKS Details'!$C$77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45056"/>
        <c:axId val="206445448"/>
      </c:barChart>
      <c:catAx>
        <c:axId val="20644505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206445448"/>
        <c:crosses val="autoZero"/>
        <c:auto val="1"/>
        <c:lblAlgn val="ctr"/>
        <c:lblOffset val="100"/>
        <c:noMultiLvlLbl val="0"/>
      </c:catAx>
      <c:valAx>
        <c:axId val="20644544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Quantity</a:t>
                </a:r>
              </a:p>
            </c:rich>
          </c:tx>
          <c:layout>
            <c:manualLayout>
              <c:xMode val="edge"/>
              <c:yMode val="edge"/>
              <c:x val="1.9347672230209476E-2"/>
              <c:y val="0.515442693075343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44505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409667806034525"/>
          <c:y val="0.22686730401893956"/>
          <c:w val="0.30587496074733833"/>
          <c:h val="0.5058621172353454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USC Nike Polos</a:t>
            </a:r>
            <a:endParaRPr lang="en-US" b="0" u="none" baseline="0"/>
          </a:p>
        </c:rich>
      </c:tx>
      <c:layout>
        <c:manualLayout>
          <c:xMode val="edge"/>
          <c:yMode val="edge"/>
          <c:x val="0.31511539433617458"/>
          <c:y val="4.438969863035539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reports'!$E$5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reports'!$F$5:$J$5</c:f>
              <c:numCache>
                <c:formatCode>#,##0</c:formatCode>
                <c:ptCount val="5"/>
                <c:pt idx="0">
                  <c:v>2754</c:v>
                </c:pt>
                <c:pt idx="1">
                  <c:v>2750</c:v>
                </c:pt>
                <c:pt idx="2" formatCode="General">
                  <c:v>650</c:v>
                </c:pt>
                <c:pt idx="3" formatCode="General">
                  <c:v>57</c:v>
                </c:pt>
                <c:pt idx="4" formatCode="General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46232"/>
        <c:axId val="206446624"/>
      </c:barChart>
      <c:catAx>
        <c:axId val="206446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44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44662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4462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USC Collections Memorial Day Sale</a:t>
            </a:r>
            <a:endParaRPr lang="en-US" sz="1200" b="1" u="sng"/>
          </a:p>
        </c:rich>
      </c:tx>
      <c:layout>
        <c:manualLayout>
          <c:xMode val="edge"/>
          <c:yMode val="edge"/>
          <c:x val="0.42908005168704538"/>
          <c:y val="7.205164628071233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962709554483274"/>
          <c:y val="0.22841947950157049"/>
          <c:w val="0.83398886798400163"/>
          <c:h val="0.6072615430651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reports'!$E$8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reports'!$F$7:$J$7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reports'!$F$8:$J$8</c:f>
              <c:numCache>
                <c:formatCode>#,##0</c:formatCode>
                <c:ptCount val="5"/>
                <c:pt idx="0">
                  <c:v>2759</c:v>
                </c:pt>
                <c:pt idx="1">
                  <c:v>2756</c:v>
                </c:pt>
                <c:pt idx="2" formatCode="General">
                  <c:v>681</c:v>
                </c:pt>
                <c:pt idx="3" formatCode="General">
                  <c:v>84</c:v>
                </c:pt>
                <c:pt idx="4" formatCode="General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448192"/>
        <c:axId val="206845408"/>
      </c:barChart>
      <c:catAx>
        <c:axId val="206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84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84540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448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Total New Vs Closed Requests</a:t>
            </a:r>
          </a:p>
        </c:rich>
      </c:tx>
      <c:layout>
        <c:manualLayout>
          <c:xMode val="edge"/>
          <c:yMode val="edge"/>
          <c:x val="0.2291666055709517"/>
          <c:y val="3.819439925381227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951697323435847"/>
          <c:y val="0.17839195979899508"/>
          <c:w val="0.702602868155775"/>
          <c:h val="0.57035175879396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'Issue Counts'!$B$4</c:f>
              <c:strCache>
                <c:ptCount val="1"/>
                <c:pt idx="0">
                  <c:v>Total Requests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'Issue Counts'!$A$5:$A$17</c:f>
              <c:strCache>
                <c:ptCount val="13"/>
                <c:pt idx="0">
                  <c:v>BKS</c:v>
                </c:pt>
                <c:pt idx="1">
                  <c:v>HOU</c:v>
                </c:pt>
                <c:pt idx="2">
                  <c:v>RAD</c:v>
                </c:pt>
                <c:pt idx="3">
                  <c:v>HSP</c:v>
                </c:pt>
                <c:pt idx="4">
                  <c:v>TRX</c:v>
                </c:pt>
                <c:pt idx="5">
                  <c:v>EXEC</c:v>
                </c:pt>
                <c:pt idx="6">
                  <c:v>SS-HR</c:v>
                </c:pt>
                <c:pt idx="7">
                  <c:v>SS-FIN</c:v>
                </c:pt>
                <c:pt idx="8">
                  <c:v>OTHER</c:v>
                </c:pt>
                <c:pt idx="9">
                  <c:v>SS-IT</c:v>
                </c:pt>
                <c:pt idx="10">
                  <c:v>ATH</c:v>
                </c:pt>
                <c:pt idx="11">
                  <c:v>DES</c:v>
                </c:pt>
                <c:pt idx="12">
                  <c:v>Coli</c:v>
                </c:pt>
              </c:strCache>
            </c:strRef>
          </c:cat>
          <c:val>
            <c:numRef>
              <c:f>'Issue Counts'!$B$5:$B$17</c:f>
              <c:numCache>
                <c:formatCode>0</c:formatCode>
                <c:ptCount val="13"/>
                <c:pt idx="0">
                  <c:v>54</c:v>
                </c:pt>
                <c:pt idx="1">
                  <c:v>49</c:v>
                </c:pt>
                <c:pt idx="2">
                  <c:v>10</c:v>
                </c:pt>
                <c:pt idx="3">
                  <c:v>122</c:v>
                </c:pt>
                <c:pt idx="4">
                  <c:v>35</c:v>
                </c:pt>
                <c:pt idx="5">
                  <c:v>8</c:v>
                </c:pt>
                <c:pt idx="6">
                  <c:v>57</c:v>
                </c:pt>
                <c:pt idx="7">
                  <c:v>44</c:v>
                </c:pt>
                <c:pt idx="8">
                  <c:v>406</c:v>
                </c:pt>
                <c:pt idx="9">
                  <c:v>107</c:v>
                </c:pt>
                <c:pt idx="10">
                  <c:v>3</c:v>
                </c:pt>
                <c:pt idx="11">
                  <c:v>2</c:v>
                </c:pt>
                <c:pt idx="12">
                  <c:v>13</c:v>
                </c:pt>
              </c:numCache>
            </c:numRef>
          </c:val>
        </c:ser>
        <c:ser>
          <c:idx val="3"/>
          <c:order val="1"/>
          <c:tx>
            <c:strRef>
              <c:f>'Issue Counts'!$E$4</c:f>
              <c:strCache>
                <c:ptCount val="1"/>
                <c:pt idx="0">
                  <c:v>Closed Requests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'Issue Counts'!$A$5:$A$17</c:f>
              <c:strCache>
                <c:ptCount val="13"/>
                <c:pt idx="0">
                  <c:v>BKS</c:v>
                </c:pt>
                <c:pt idx="1">
                  <c:v>HOU</c:v>
                </c:pt>
                <c:pt idx="2">
                  <c:v>RAD</c:v>
                </c:pt>
                <c:pt idx="3">
                  <c:v>HSP</c:v>
                </c:pt>
                <c:pt idx="4">
                  <c:v>TRX</c:v>
                </c:pt>
                <c:pt idx="5">
                  <c:v>EXEC</c:v>
                </c:pt>
                <c:pt idx="6">
                  <c:v>SS-HR</c:v>
                </c:pt>
                <c:pt idx="7">
                  <c:v>SS-FIN</c:v>
                </c:pt>
                <c:pt idx="8">
                  <c:v>OTHER</c:v>
                </c:pt>
                <c:pt idx="9">
                  <c:v>SS-IT</c:v>
                </c:pt>
                <c:pt idx="10">
                  <c:v>ATH</c:v>
                </c:pt>
                <c:pt idx="11">
                  <c:v>DES</c:v>
                </c:pt>
                <c:pt idx="12">
                  <c:v>Coli</c:v>
                </c:pt>
              </c:strCache>
            </c:strRef>
          </c:cat>
          <c:val>
            <c:numRef>
              <c:f>'Issue Counts'!$E$5:$E$17</c:f>
              <c:numCache>
                <c:formatCode>0</c:formatCode>
                <c:ptCount val="13"/>
                <c:pt idx="0">
                  <c:v>47</c:v>
                </c:pt>
                <c:pt idx="1">
                  <c:v>47</c:v>
                </c:pt>
                <c:pt idx="2">
                  <c:v>8</c:v>
                </c:pt>
                <c:pt idx="3">
                  <c:v>104</c:v>
                </c:pt>
                <c:pt idx="4">
                  <c:v>29</c:v>
                </c:pt>
                <c:pt idx="5">
                  <c:v>7</c:v>
                </c:pt>
                <c:pt idx="6">
                  <c:v>50</c:v>
                </c:pt>
                <c:pt idx="7">
                  <c:v>34</c:v>
                </c:pt>
                <c:pt idx="8">
                  <c:v>405</c:v>
                </c:pt>
                <c:pt idx="9">
                  <c:v>48</c:v>
                </c:pt>
                <c:pt idx="10">
                  <c:v>3</c:v>
                </c:pt>
                <c:pt idx="11">
                  <c:v>2</c:v>
                </c:pt>
                <c:pt idx="1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600328"/>
        <c:axId val="153128944"/>
      </c:barChart>
      <c:catAx>
        <c:axId val="152600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3128944"/>
        <c:crosses val="autoZero"/>
        <c:auto val="1"/>
        <c:lblAlgn val="ctr"/>
        <c:lblOffset val="100"/>
        <c:noMultiLvlLbl val="0"/>
      </c:catAx>
      <c:valAx>
        <c:axId val="153128944"/>
        <c:scaling>
          <c:orientation val="minMax"/>
          <c:max val="20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Requests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0" sourceLinked="1"/>
        <c:majorTickMark val="none"/>
        <c:minorTickMark val="none"/>
        <c:tickLblPos val="nextTo"/>
        <c:crossAx val="152600328"/>
        <c:crosses val="autoZero"/>
        <c:crossBetween val="between"/>
        <c:majorUnit val="3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USC Men's Summer Nike T-Shirts</a:t>
            </a:r>
            <a:endParaRPr lang="en-US" b="0" u="none"/>
          </a:p>
        </c:rich>
      </c:tx>
      <c:layout>
        <c:manualLayout>
          <c:xMode val="edge"/>
          <c:yMode val="edge"/>
          <c:x val="0.34629551544427806"/>
          <c:y val="6.262881230422329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3672288683244047"/>
          <c:y val="0.17894872629972364"/>
          <c:w val="0.70545846148582481"/>
          <c:h val="0.56250163487500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reports'!$E$11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reports'!$F$10:$J$10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reports'!$F$11:$J$11</c:f>
              <c:numCache>
                <c:formatCode>#,##0</c:formatCode>
                <c:ptCount val="5"/>
                <c:pt idx="0">
                  <c:v>20112</c:v>
                </c:pt>
                <c:pt idx="1">
                  <c:v>20077</c:v>
                </c:pt>
                <c:pt idx="2" formatCode="General">
                  <c:v>4173</c:v>
                </c:pt>
                <c:pt idx="3" formatCode="General">
                  <c:v>429</c:v>
                </c:pt>
                <c:pt idx="4" formatCode="General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6846584"/>
        <c:axId val="206846976"/>
      </c:barChart>
      <c:catAx>
        <c:axId val="206846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84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846976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846584"/>
        <c:crosses val="autoZero"/>
        <c:crossBetween val="between"/>
        <c:minorUnit val="41.149500000000003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 Action Still Required: USC AQMD Survey</a:t>
            </a:r>
            <a:endParaRPr lang="en-US" b="1" u="sng"/>
          </a:p>
        </c:rich>
      </c:tx>
      <c:layout>
        <c:manualLayout>
          <c:xMode val="edge"/>
          <c:yMode val="edge"/>
          <c:x val="0.43156916127464767"/>
          <c:y val="6.216225966838279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3672288683244058"/>
          <c:y val="0.17894872629972369"/>
          <c:w val="0.70545846148582481"/>
          <c:h val="0.56250163487500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reports'!$E$14</c:f>
              <c:strCache>
                <c:ptCount val="1"/>
                <c:pt idx="0">
                  <c:v> AQMD HSC 2015 Employees List - 05142015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reports'!$F$13:$J$13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reports'!$F$14:$J$14</c:f>
              <c:numCache>
                <c:formatCode>#,##0</c:formatCode>
                <c:ptCount val="5"/>
                <c:pt idx="0">
                  <c:v>1693</c:v>
                </c:pt>
                <c:pt idx="1">
                  <c:v>1658</c:v>
                </c:pt>
                <c:pt idx="2" formatCode="General">
                  <c:v>238</c:v>
                </c:pt>
                <c:pt idx="3" formatCode="General">
                  <c:v>51</c:v>
                </c:pt>
                <c:pt idx="4" formatCode="General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6871752"/>
        <c:axId val="206872144"/>
      </c:barChart>
      <c:catAx>
        <c:axId val="20687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872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872144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871752"/>
        <c:crosses val="autoZero"/>
        <c:crossBetween val="between"/>
        <c:minorUnit val="41.149500000000003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Smashbox Event</a:t>
            </a:r>
            <a:r>
              <a:rPr lang="en-US" sz="1200" b="1" i="0" u="none" strike="noStrike" baseline="0"/>
              <a:t> </a:t>
            </a:r>
            <a:endParaRPr lang="en-US" b="1" u="sng"/>
          </a:p>
        </c:rich>
      </c:tx>
      <c:layout>
        <c:manualLayout>
          <c:xMode val="edge"/>
          <c:yMode val="edge"/>
          <c:x val="0.3403552909544843"/>
          <c:y val="0.11498561938194717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4187822790613331"/>
          <c:y val="0.25649240597952738"/>
          <c:w val="0.59941645245216257"/>
          <c:h val="0.466873817625656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reports'!$E$17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reports'!$F$16:$J$16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reports'!$F$17:$J$17</c:f>
              <c:numCache>
                <c:formatCode>#,##0</c:formatCode>
                <c:ptCount val="5"/>
                <c:pt idx="0">
                  <c:v>3049</c:v>
                </c:pt>
                <c:pt idx="1">
                  <c:v>3047</c:v>
                </c:pt>
                <c:pt idx="2" formatCode="General">
                  <c:v>553</c:v>
                </c:pt>
                <c:pt idx="3" formatCode="General">
                  <c:v>38</c:v>
                </c:pt>
                <c:pt idx="4" formatCode="General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6873320"/>
        <c:axId val="206873712"/>
      </c:barChart>
      <c:catAx>
        <c:axId val="206873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87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8737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873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/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 Action Still Required: USC AQMD Survey</a:t>
            </a:r>
            <a:endParaRPr lang="en-US" b="1" u="sng"/>
          </a:p>
        </c:rich>
      </c:tx>
      <c:layout>
        <c:manualLayout>
          <c:xMode val="edge"/>
          <c:yMode val="edge"/>
          <c:x val="0.30915366705003872"/>
          <c:y val="9.876944044160292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reports'!$E$19</c:f>
              <c:strCache>
                <c:ptCount val="1"/>
                <c:pt idx="0">
                  <c:v>AQMD HSC 2015 Employees List - 05122015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reports'!$F$18:$J$18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reports'!$F$19:$J$19</c:f>
              <c:numCache>
                <c:formatCode>#,##0</c:formatCode>
                <c:ptCount val="5"/>
                <c:pt idx="0">
                  <c:v>1724</c:v>
                </c:pt>
                <c:pt idx="1">
                  <c:v>1687</c:v>
                </c:pt>
                <c:pt idx="2" formatCode="General">
                  <c:v>261</c:v>
                </c:pt>
                <c:pt idx="3" formatCode="General">
                  <c:v>53</c:v>
                </c:pt>
                <c:pt idx="4" formatCode="General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6372432"/>
        <c:axId val="206372824"/>
      </c:barChart>
      <c:catAx>
        <c:axId val="20637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372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637282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372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USC Hospitality Food Mail - May 20151</a:t>
            </a:r>
            <a:r>
              <a:rPr lang="en-US" sz="1200" b="1" i="0" u="none" strike="noStrike" baseline="0"/>
              <a:t> </a:t>
            </a:r>
            <a:endParaRPr lang="en-US" b="1" u="sng"/>
          </a:p>
        </c:rich>
      </c:tx>
      <c:layout>
        <c:manualLayout>
          <c:xMode val="edge"/>
          <c:yMode val="edge"/>
          <c:x val="0.42674576551217774"/>
          <c:y val="7.848238707003729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reports'!$E$22</c:f>
              <c:strCache>
                <c:ptCount val="1"/>
                <c:pt idx="0">
                  <c:v>HSP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reports'!$F$21:$J$21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reports'!$F$22:$J$22</c:f>
              <c:numCache>
                <c:formatCode>#,##0</c:formatCode>
                <c:ptCount val="5"/>
                <c:pt idx="0">
                  <c:v>10309</c:v>
                </c:pt>
                <c:pt idx="1">
                  <c:v>9746</c:v>
                </c:pt>
                <c:pt idx="2" formatCode="General">
                  <c:v>2007</c:v>
                </c:pt>
                <c:pt idx="3" formatCode="General">
                  <c:v>140</c:v>
                </c:pt>
                <c:pt idx="4" formatCode="General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6374000"/>
        <c:axId val="205872592"/>
      </c:barChart>
      <c:catAx>
        <c:axId val="20637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87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587259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6374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Action Still Required: USC AQMD Survey</a:t>
            </a:r>
            <a:endParaRPr lang="en-US" b="1" u="sng"/>
          </a:p>
        </c:rich>
      </c:tx>
      <c:layout>
        <c:manualLayout>
          <c:xMode val="edge"/>
          <c:yMode val="edge"/>
          <c:x val="0.29079949347185885"/>
          <c:y val="6.37275080390299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reports'!$E$28</c:f>
              <c:strCache>
                <c:ptCount val="1"/>
                <c:pt idx="0">
                  <c:v>AQMD HSC 2015 Employees List - 05072015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reports'!$F$27:$J$27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reports'!$F$28:$J$28</c:f>
              <c:numCache>
                <c:formatCode>General</c:formatCode>
                <c:ptCount val="5"/>
                <c:pt idx="0" formatCode="#,##0">
                  <c:v>1784</c:v>
                </c:pt>
                <c:pt idx="1">
                  <c:v>1747</c:v>
                </c:pt>
                <c:pt idx="2">
                  <c:v>299</c:v>
                </c:pt>
                <c:pt idx="3">
                  <c:v>79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5873768"/>
        <c:axId val="205874160"/>
      </c:barChart>
      <c:catAx>
        <c:axId val="205873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87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587416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8737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USC Class of 2015</a:t>
            </a:r>
            <a:endParaRPr lang="en-US" b="1" u="sng"/>
          </a:p>
        </c:rich>
      </c:tx>
      <c:layout>
        <c:manualLayout>
          <c:xMode val="edge"/>
          <c:yMode val="edge"/>
          <c:x val="0.44504219687756436"/>
          <c:y val="7.497361514021273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reports'!$E$25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reports'!$F$24:$J$24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reports'!$F$25:$J$25</c:f>
              <c:numCache>
                <c:formatCode>#,##0</c:formatCode>
                <c:ptCount val="5"/>
                <c:pt idx="0">
                  <c:v>19998</c:v>
                </c:pt>
                <c:pt idx="1">
                  <c:v>19977</c:v>
                </c:pt>
                <c:pt idx="2" formatCode="General">
                  <c:v>4772</c:v>
                </c:pt>
                <c:pt idx="3" formatCode="General">
                  <c:v>269</c:v>
                </c:pt>
                <c:pt idx="4" formatCode="General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5875336"/>
        <c:axId val="205875728"/>
      </c:barChart>
      <c:catAx>
        <c:axId val="205875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875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5875728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8753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25% Off Almost Everything Online Spring Sale!</a:t>
            </a:r>
            <a:endParaRPr lang="en-US" b="1" u="sng"/>
          </a:p>
        </c:rich>
      </c:tx>
      <c:layout>
        <c:manualLayout>
          <c:xMode val="edge"/>
          <c:yMode val="edge"/>
          <c:x val="0.27310332727918368"/>
          <c:y val="8.936395117339346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reports'!$E$31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reports'!$F$30:$J$30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reports'!$F$31:$J$31</c:f>
              <c:numCache>
                <c:formatCode>General</c:formatCode>
                <c:ptCount val="5"/>
                <c:pt idx="0">
                  <c:v>19639</c:v>
                </c:pt>
                <c:pt idx="1">
                  <c:v>19622</c:v>
                </c:pt>
                <c:pt idx="2">
                  <c:v>3973</c:v>
                </c:pt>
                <c:pt idx="3">
                  <c:v>666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5959000"/>
        <c:axId val="205959392"/>
      </c:barChart>
      <c:catAx>
        <c:axId val="20595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959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595939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959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USC Express Catering - Commencement Special!</a:t>
            </a:r>
            <a:endParaRPr lang="en-US" b="1" u="sng"/>
          </a:p>
        </c:rich>
      </c:tx>
      <c:layout>
        <c:manualLayout>
          <c:xMode val="edge"/>
          <c:yMode val="edge"/>
          <c:x val="0.26932123079077736"/>
          <c:y val="8.90086271189570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reports'!$E$34</c:f>
              <c:strCache>
                <c:ptCount val="1"/>
                <c:pt idx="0">
                  <c:v>HSP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reports'!$F$33:$J$33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reports'!$F$34:$J$34</c:f>
              <c:numCache>
                <c:formatCode>General</c:formatCode>
                <c:ptCount val="5"/>
                <c:pt idx="0">
                  <c:v>1529</c:v>
                </c:pt>
                <c:pt idx="1">
                  <c:v>1469</c:v>
                </c:pt>
                <c:pt idx="2">
                  <c:v>645</c:v>
                </c:pt>
                <c:pt idx="3">
                  <c:v>15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5960568"/>
        <c:axId val="205960960"/>
      </c:barChart>
      <c:catAx>
        <c:axId val="205960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96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596096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9605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Action Still Required: USC AQMD Survey</a:t>
            </a:r>
            <a:endParaRPr lang="en-US" b="1" u="sng"/>
          </a:p>
        </c:rich>
      </c:tx>
      <c:layout>
        <c:manualLayout>
          <c:xMode val="edge"/>
          <c:yMode val="edge"/>
          <c:x val="0.34797296088444407"/>
          <c:y val="0.1054404429323046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reports'!$E$37</c:f>
              <c:strCache>
                <c:ptCount val="1"/>
                <c:pt idx="0">
                  <c:v> AQMD HSC 2015 Employees List - 05052015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reports'!$F$36:$J$36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reports'!$F$37:$J$37</c:f>
              <c:numCache>
                <c:formatCode>General</c:formatCode>
                <c:ptCount val="5"/>
                <c:pt idx="0">
                  <c:v>1842</c:v>
                </c:pt>
                <c:pt idx="1">
                  <c:v>1805</c:v>
                </c:pt>
                <c:pt idx="2">
                  <c:v>331</c:v>
                </c:pt>
                <c:pt idx="3">
                  <c:v>80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5962136"/>
        <c:axId val="207519064"/>
      </c:barChart>
      <c:catAx>
        <c:axId val="205962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7519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75190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9621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Requests By BU System</a:t>
            </a:r>
          </a:p>
        </c:rich>
      </c:tx>
      <c:layout>
        <c:manualLayout>
          <c:xMode val="edge"/>
          <c:yMode val="edge"/>
          <c:x val="0.33122061802496594"/>
          <c:y val="3.409090909090908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463098233315336E-2"/>
          <c:y val="0.18990384615384628"/>
          <c:w val="0.85852157427650755"/>
          <c:h val="0.56490384615384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'BU Systems'!$A$60</c:f>
              <c:strCache>
                <c:ptCount val="1"/>
                <c:pt idx="0">
                  <c:v># Tickets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'BU Systems'!$B$59:$F$59</c:f>
              <c:strCache>
                <c:ptCount val="5"/>
                <c:pt idx="0">
                  <c:v>Other</c:v>
                </c:pt>
                <c:pt idx="1">
                  <c:v>Delphi</c:v>
                </c:pt>
                <c:pt idx="2">
                  <c:v>Kronos</c:v>
                </c:pt>
                <c:pt idx="3">
                  <c:v>StarRez</c:v>
                </c:pt>
                <c:pt idx="4">
                  <c:v>VisualRatex</c:v>
                </c:pt>
              </c:strCache>
            </c:strRef>
          </c:cat>
          <c:val>
            <c:numRef>
              <c:f>'BU Systems'!$B$60:$F$60</c:f>
              <c:numCache>
                <c:formatCode>General</c:formatCode>
                <c:ptCount val="5"/>
                <c:pt idx="0">
                  <c:v>7</c:v>
                </c:pt>
                <c:pt idx="1">
                  <c:v>2</c:v>
                </c:pt>
                <c:pt idx="2">
                  <c:v>17</c:v>
                </c:pt>
                <c:pt idx="3">
                  <c:v>2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157080"/>
        <c:axId val="152226096"/>
      </c:barChart>
      <c:catAx>
        <c:axId val="152157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226096"/>
        <c:crosses val="autoZero"/>
        <c:auto val="1"/>
        <c:lblAlgn val="ctr"/>
        <c:lblOffset val="100"/>
        <c:noMultiLvlLbl val="0"/>
      </c:catAx>
      <c:valAx>
        <c:axId val="152226096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Requests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1570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2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USC Bookstores Spring Sale! Wednesday, May 6, 2015</a:t>
            </a:r>
            <a:endParaRPr lang="en-US" b="1" u="sng"/>
          </a:p>
        </c:rich>
      </c:tx>
      <c:layout>
        <c:manualLayout>
          <c:xMode val="edge"/>
          <c:yMode val="edge"/>
          <c:x val="0.36203292002426701"/>
          <c:y val="9.95350461486520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reports'!$E$40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reports'!$F$39:$J$39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reports'!$F$40:$J$40</c:f>
              <c:numCache>
                <c:formatCode>General</c:formatCode>
                <c:ptCount val="5"/>
                <c:pt idx="0">
                  <c:v>27252</c:v>
                </c:pt>
                <c:pt idx="1">
                  <c:v>27215</c:v>
                </c:pt>
                <c:pt idx="2">
                  <c:v>6992</c:v>
                </c:pt>
                <c:pt idx="3">
                  <c:v>538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7520240"/>
        <c:axId val="207520632"/>
      </c:barChart>
      <c:catAx>
        <c:axId val="20752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7520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75206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75202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i="0" u="none" strike="noStrike" baseline="0">
                <a:effectLst/>
              </a:rPr>
              <a:t>25% Off Almost Everything Online Spring Sale!</a:t>
            </a:r>
            <a:endParaRPr lang="en-US" b="1" u="sng"/>
          </a:p>
        </c:rich>
      </c:tx>
      <c:layout>
        <c:manualLayout>
          <c:xMode val="edge"/>
          <c:yMode val="edge"/>
          <c:x val="0.39976440950303849"/>
          <c:y val="0.1100613040305832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648666910982192"/>
          <c:y val="0.2521574493981481"/>
          <c:w val="0.72889629293904501"/>
          <c:h val="0.512911175480324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'E-Mail Blast reports'!$E$43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reports'!$F$42:$J$42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reports'!$F$43:$J$43</c:f>
              <c:numCache>
                <c:formatCode>General</c:formatCode>
                <c:ptCount val="5"/>
                <c:pt idx="0">
                  <c:v>19604</c:v>
                </c:pt>
                <c:pt idx="1">
                  <c:v>19575</c:v>
                </c:pt>
                <c:pt idx="2">
                  <c:v>4366</c:v>
                </c:pt>
                <c:pt idx="3">
                  <c:v>1121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207521808"/>
        <c:axId val="207522200"/>
      </c:barChart>
      <c:catAx>
        <c:axId val="20752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7522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75222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75218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# of Web Requests Opened By Status</a:t>
            </a:r>
          </a:p>
        </c:rich>
      </c:tx>
      <c:layout>
        <c:manualLayout>
          <c:xMode val="edge"/>
          <c:yMode val="edge"/>
          <c:x val="0.26169866166819694"/>
          <c:y val="2.027027027027027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476939924495693E-2"/>
          <c:y val="0.1924755248446795"/>
          <c:w val="0.75736632549007987"/>
          <c:h val="0.689189189189189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'Copy (25) of IssueList.xls'!$K$22:$K$27</c:f>
              <c:strCache>
                <c:ptCount val="6"/>
                <c:pt idx="0">
                  <c:v>Open</c:v>
                </c:pt>
                <c:pt idx="1">
                  <c:v>Completed</c:v>
                </c:pt>
                <c:pt idx="2">
                  <c:v>Assigned to Level 2</c:v>
                </c:pt>
                <c:pt idx="3">
                  <c:v>Assigned to Vendor</c:v>
                </c:pt>
                <c:pt idx="4">
                  <c:v>Waiting for User</c:v>
                </c:pt>
                <c:pt idx="5">
                  <c:v>No Response</c:v>
                </c:pt>
              </c:strCache>
            </c:strRef>
          </c:cat>
          <c:val>
            <c:numRef>
              <c:f>'Copy (25) of IssueList.xls'!$L$22:$L$27</c:f>
              <c:numCache>
                <c:formatCode>General</c:formatCode>
                <c:ptCount val="6"/>
                <c:pt idx="0">
                  <c:v>0</c:v>
                </c:pt>
                <c:pt idx="1">
                  <c:v>100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224920"/>
        <c:axId val="152224528"/>
      </c:barChart>
      <c:catAx>
        <c:axId val="152224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2224528"/>
        <c:crosses val="autoZero"/>
        <c:auto val="1"/>
        <c:lblAlgn val="ctr"/>
        <c:lblOffset val="100"/>
        <c:noMultiLvlLbl val="0"/>
      </c:catAx>
      <c:valAx>
        <c:axId val="15222452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2224920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# of Web Requests Opened By Unit</a:t>
            </a:r>
          </a:p>
        </c:rich>
      </c:tx>
      <c:layout>
        <c:manualLayout>
          <c:xMode val="edge"/>
          <c:yMode val="edge"/>
          <c:x val="0.28849270664505677"/>
          <c:y val="3.087889567122513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911014024391984E-2"/>
          <c:y val="0.19189828922937366"/>
          <c:w val="0.89141004862236617"/>
          <c:h val="0.54631892341398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'Copy (25) of IssueList.xls'!$L$1</c:f>
              <c:strCache>
                <c:ptCount val="1"/>
                <c:pt idx="0">
                  <c:v>#Tickets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'Copy (25) of IssueList.xls'!$K$2:$K$19</c:f>
              <c:strCache>
                <c:ptCount val="18"/>
                <c:pt idx="0">
                  <c:v>Bookstore</c:v>
                </c:pt>
                <c:pt idx="1">
                  <c:v>Custom Publishing</c:v>
                </c:pt>
                <c:pt idx="2">
                  <c:v>Accounting</c:v>
                </c:pt>
                <c:pt idx="3">
                  <c:v>Housing</c:v>
                </c:pt>
                <c:pt idx="4">
                  <c:v>Human Resources</c:v>
                </c:pt>
                <c:pt idx="5">
                  <c:v>Design Studio</c:v>
                </c:pt>
                <c:pt idx="6">
                  <c:v>Executive</c:v>
                </c:pt>
                <c:pt idx="7">
                  <c:v>Hospitality</c:v>
                </c:pt>
                <c:pt idx="8">
                  <c:v>Weddings</c:v>
                </c:pt>
                <c:pt idx="9">
                  <c:v>Transportation</c:v>
                </c:pt>
                <c:pt idx="10">
                  <c:v>Other</c:v>
                </c:pt>
                <c:pt idx="11">
                  <c:v>Athletics</c:v>
                </c:pt>
                <c:pt idx="12">
                  <c:v>Information Technology</c:v>
                </c:pt>
                <c:pt idx="13">
                  <c:v>Auxiliary Services</c:v>
                </c:pt>
                <c:pt idx="14">
                  <c:v>Flower Shop</c:v>
                </c:pt>
                <c:pt idx="15">
                  <c:v>Radisson</c:v>
                </c:pt>
                <c:pt idx="16">
                  <c:v>Coliseum</c:v>
                </c:pt>
                <c:pt idx="17">
                  <c:v>Figueroa Press</c:v>
                </c:pt>
              </c:strCache>
            </c:strRef>
          </c:cat>
          <c:val>
            <c:numRef>
              <c:f>'Copy (25) of IssueList.xls'!$L$2:$L$19</c:f>
              <c:numCache>
                <c:formatCode>General</c:formatCode>
                <c:ptCount val="18"/>
                <c:pt idx="0">
                  <c:v>24</c:v>
                </c:pt>
                <c:pt idx="1">
                  <c:v>1</c:v>
                </c:pt>
                <c:pt idx="2">
                  <c:v>2</c:v>
                </c:pt>
                <c:pt idx="3">
                  <c:v>11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27</c:v>
                </c:pt>
                <c:pt idx="8">
                  <c:v>3</c:v>
                </c:pt>
                <c:pt idx="9">
                  <c:v>21</c:v>
                </c:pt>
                <c:pt idx="10">
                  <c:v>0</c:v>
                </c:pt>
                <c:pt idx="11">
                  <c:v>3</c:v>
                </c:pt>
                <c:pt idx="12">
                  <c:v>0</c:v>
                </c:pt>
                <c:pt idx="13">
                  <c:v>3</c:v>
                </c:pt>
                <c:pt idx="14">
                  <c:v>1</c:v>
                </c:pt>
                <c:pt idx="15">
                  <c:v>0</c:v>
                </c:pt>
                <c:pt idx="16">
                  <c:v>9</c:v>
                </c:pt>
                <c:pt idx="1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223352"/>
        <c:axId val="152226488"/>
      </c:barChart>
      <c:catAx>
        <c:axId val="152223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226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22264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223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Web Visits Per Month - BU Main Sites</a:t>
            </a:r>
          </a:p>
        </c:rich>
      </c:tx>
      <c:layout>
        <c:manualLayout>
          <c:xMode val="edge"/>
          <c:yMode val="edge"/>
          <c:x val="0.17625913912368921"/>
          <c:y val="1.8970237974751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548994706985598"/>
          <c:y val="0.10709676456208314"/>
          <c:w val="0.83460949464012546"/>
          <c:h val="0.49871465295629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'[May_2015_Website_Reports.xlsx]Web Visits'!$C$1</c:f>
              <c:strCache>
                <c:ptCount val="1"/>
                <c:pt idx="0">
                  <c:v>Dec-14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'[May_2015_Website_Reports.xlsx]Web Visits'!$C$2:$C$8</c:f>
              <c:numCache>
                <c:formatCode>#,##0</c:formatCode>
                <c:ptCount val="7"/>
                <c:pt idx="0">
                  <c:v>798</c:v>
                </c:pt>
                <c:pt idx="1">
                  <c:v>58119</c:v>
                </c:pt>
                <c:pt idx="2">
                  <c:v>20156</c:v>
                </c:pt>
                <c:pt idx="3">
                  <c:v>22222</c:v>
                </c:pt>
                <c:pt idx="4" formatCode="General">
                  <c:v>33660</c:v>
                </c:pt>
                <c:pt idx="5">
                  <c:v>283</c:v>
                </c:pt>
                <c:pt idx="6">
                  <c:v>12071</c:v>
                </c:pt>
              </c:numCache>
            </c:numRef>
          </c:val>
        </c:ser>
        <c:ser>
          <c:idx val="2"/>
          <c:order val="1"/>
          <c:tx>
            <c:strRef>
              <c:f>'[May_2015_Website_Reports.xlsx]Web Visits'!$D$1</c:f>
              <c:strCache>
                <c:ptCount val="1"/>
                <c:pt idx="0">
                  <c:v>Jan-15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'[May_2015_Website_Reports.xlsx]Web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'[May_2015_Website_Reports.xlsx]Web Visits'!$D$2:$D$8</c:f>
              <c:numCache>
                <c:formatCode>#,##0</c:formatCode>
                <c:ptCount val="7"/>
                <c:pt idx="0">
                  <c:v>1090</c:v>
                </c:pt>
                <c:pt idx="1">
                  <c:v>40846</c:v>
                </c:pt>
                <c:pt idx="2">
                  <c:v>35519</c:v>
                </c:pt>
                <c:pt idx="3">
                  <c:v>25379</c:v>
                </c:pt>
                <c:pt idx="4" formatCode="General">
                  <c:v>47646</c:v>
                </c:pt>
                <c:pt idx="5">
                  <c:v>344</c:v>
                </c:pt>
                <c:pt idx="6">
                  <c:v>21579</c:v>
                </c:pt>
              </c:numCache>
            </c:numRef>
          </c:val>
        </c:ser>
        <c:ser>
          <c:idx val="0"/>
          <c:order val="2"/>
          <c:tx>
            <c:strRef>
              <c:f>'[May_2015_Website_Reports.xlsx]Web Visits'!$E$1</c:f>
              <c:strCache>
                <c:ptCount val="1"/>
                <c:pt idx="0">
                  <c:v>Feb-15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'[May_2015_Website_Reports.xlsx]Web Visits'!$E$2:$E$8</c:f>
              <c:numCache>
                <c:formatCode>#,##0</c:formatCode>
                <c:ptCount val="7"/>
                <c:pt idx="0">
                  <c:v>989</c:v>
                </c:pt>
                <c:pt idx="1">
                  <c:v>34760</c:v>
                </c:pt>
                <c:pt idx="2">
                  <c:v>32293</c:v>
                </c:pt>
                <c:pt idx="3">
                  <c:v>29135</c:v>
                </c:pt>
                <c:pt idx="4" formatCode="General">
                  <c:v>39228</c:v>
                </c:pt>
                <c:pt idx="5">
                  <c:v>600</c:v>
                </c:pt>
                <c:pt idx="6">
                  <c:v>25677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'[May_2015_Website_Reports.xlsx]Web Visits'!$F$1</c:f>
              <c:strCache>
                <c:ptCount val="1"/>
                <c:pt idx="0">
                  <c:v>Mar-15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'[May_2015_Website_Reports.xlsx]Web Visits'!$F$2:$F$8</c:f>
              <c:numCache>
                <c:formatCode>#,##0</c:formatCode>
                <c:ptCount val="7"/>
                <c:pt idx="0">
                  <c:v>1162</c:v>
                </c:pt>
                <c:pt idx="1">
                  <c:v>38446</c:v>
                </c:pt>
                <c:pt idx="2">
                  <c:v>39986</c:v>
                </c:pt>
                <c:pt idx="3">
                  <c:v>29649</c:v>
                </c:pt>
                <c:pt idx="4" formatCode="General">
                  <c:v>41380</c:v>
                </c:pt>
                <c:pt idx="5">
                  <c:v>387</c:v>
                </c:pt>
                <c:pt idx="6">
                  <c:v>71606</c:v>
                </c:pt>
              </c:numCache>
            </c:numRef>
          </c:val>
        </c:ser>
        <c:ser>
          <c:idx val="4"/>
          <c:order val="4"/>
          <c:tx>
            <c:strRef>
              <c:f>'[May_2015_Website_Reports.xlsx]Web Visits'!$G$1</c:f>
              <c:strCache>
                <c:ptCount val="1"/>
                <c:pt idx="0">
                  <c:v>Apr-15</c:v>
                </c:pt>
              </c:strCache>
            </c:strRef>
          </c:tx>
          <c:invertIfNegative val="0"/>
          <c:cat>
            <c:strRef>
              <c:f>'[May_2015_Website_Reports.xlsx]Web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'[May_2015_Website_Reports.xlsx]Web Visits'!$G$2:$G$8</c:f>
              <c:numCache>
                <c:formatCode>#,##0</c:formatCode>
                <c:ptCount val="7"/>
                <c:pt idx="0">
                  <c:v>1162</c:v>
                </c:pt>
                <c:pt idx="1">
                  <c:v>43693</c:v>
                </c:pt>
                <c:pt idx="2">
                  <c:v>49999</c:v>
                </c:pt>
                <c:pt idx="3">
                  <c:v>32797</c:v>
                </c:pt>
                <c:pt idx="4" formatCode="General">
                  <c:v>44646</c:v>
                </c:pt>
                <c:pt idx="5">
                  <c:v>509</c:v>
                </c:pt>
                <c:pt idx="6">
                  <c:v>22253</c:v>
                </c:pt>
              </c:numCache>
            </c:numRef>
          </c:val>
        </c:ser>
        <c:ser>
          <c:idx val="5"/>
          <c:order val="5"/>
          <c:tx>
            <c:strRef>
              <c:f>'[May_2015_Website_Reports.xlsx]Web Visits'!$H$1</c:f>
              <c:strCache>
                <c:ptCount val="1"/>
                <c:pt idx="0">
                  <c:v>May-15</c:v>
                </c:pt>
              </c:strCache>
            </c:strRef>
          </c:tx>
          <c:invertIfNegative val="0"/>
          <c:cat>
            <c:strRef>
              <c:f>'[May_2015_Website_Reports.xlsx]Web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'[May_2015_Website_Reports.xlsx]Web Visits'!$H$2:$H$8</c:f>
              <c:numCache>
                <c:formatCode>#,##0</c:formatCode>
                <c:ptCount val="7"/>
                <c:pt idx="0">
                  <c:v>1048</c:v>
                </c:pt>
                <c:pt idx="1">
                  <c:v>50359</c:v>
                </c:pt>
                <c:pt idx="2">
                  <c:v>44621</c:v>
                </c:pt>
                <c:pt idx="3">
                  <c:v>21990</c:v>
                </c:pt>
                <c:pt idx="4" formatCode="General">
                  <c:v>41147</c:v>
                </c:pt>
                <c:pt idx="5">
                  <c:v>480</c:v>
                </c:pt>
                <c:pt idx="6">
                  <c:v>14939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226880"/>
        <c:axId val="205721248"/>
      </c:barChart>
      <c:catAx>
        <c:axId val="15222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721248"/>
        <c:crosses val="autoZero"/>
        <c:auto val="1"/>
        <c:lblAlgn val="ctr"/>
        <c:lblOffset val="100"/>
        <c:noMultiLvlLbl val="0"/>
      </c:catAx>
      <c:valAx>
        <c:axId val="2057212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Visits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226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Web Visits Per Month - HSP Micro Sites</a:t>
            </a:r>
          </a:p>
        </c:rich>
      </c:tx>
      <c:layout>
        <c:manualLayout>
          <c:xMode val="edge"/>
          <c:yMode val="edge"/>
          <c:x val="0.1474822032138069"/>
          <c:y val="2.455346927787873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3201459224527898"/>
          <c:y val="0.10470107317765368"/>
          <c:w val="0.70143946492758769"/>
          <c:h val="0.47008645100170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'[May_2015_Website_Reports.xlsx]Web Visits'!$B$13</c:f>
              <c:strCache>
                <c:ptCount val="1"/>
                <c:pt idx="0">
                  <c:v>McKays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'[May_2015_Website_Reports.xlsx]Web Visits'!$C$12:$H$12</c:f>
              <c:strCache>
                <c:ptCount val="6"/>
                <c:pt idx="0">
                  <c:v>Dec-14</c:v>
                </c:pt>
                <c:pt idx="1">
                  <c:v>Jan-15</c:v>
                </c:pt>
                <c:pt idx="2">
                  <c:v>Feb-15</c:v>
                </c:pt>
                <c:pt idx="3">
                  <c:v>Mar-15</c:v>
                </c:pt>
                <c:pt idx="4">
                  <c:v>Apr-15</c:v>
                </c:pt>
                <c:pt idx="5">
                  <c:v>May-15</c:v>
                </c:pt>
              </c:strCache>
            </c:strRef>
          </c:cat>
          <c:val>
            <c:numRef>
              <c:f>'[May_2015_Website_Reports.xlsx]Web Visits'!$C$13:$H$13</c:f>
              <c:numCache>
                <c:formatCode>General</c:formatCode>
                <c:ptCount val="6"/>
                <c:pt idx="0" formatCode="#,##0">
                  <c:v>972</c:v>
                </c:pt>
                <c:pt idx="1">
                  <c:v>1278</c:v>
                </c:pt>
                <c:pt idx="2">
                  <c:v>1095</c:v>
                </c:pt>
                <c:pt idx="3">
                  <c:v>1195</c:v>
                </c:pt>
                <c:pt idx="4">
                  <c:v>1181</c:v>
                </c:pt>
                <c:pt idx="5">
                  <c:v>944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'[May_2015_Website_Reports.xlsx]Web Visits'!$B$14</c:f>
              <c:strCache>
                <c:ptCount val="1"/>
                <c:pt idx="0">
                  <c:v>The Lab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'[May_2015_Website_Reports.xlsx]Web Visits'!$C$12:$H$12</c:f>
              <c:strCache>
                <c:ptCount val="6"/>
                <c:pt idx="0">
                  <c:v>Dec-14</c:v>
                </c:pt>
                <c:pt idx="1">
                  <c:v>Jan-15</c:v>
                </c:pt>
                <c:pt idx="2">
                  <c:v>Feb-15</c:v>
                </c:pt>
                <c:pt idx="3">
                  <c:v>Mar-15</c:v>
                </c:pt>
                <c:pt idx="4">
                  <c:v>Apr-15</c:v>
                </c:pt>
                <c:pt idx="5">
                  <c:v>May-15</c:v>
                </c:pt>
              </c:strCache>
            </c:strRef>
          </c:cat>
          <c:val>
            <c:numRef>
              <c:f>'[May_2015_Website_Reports.xlsx]Web Visits'!$C$14:$H$14</c:f>
              <c:numCache>
                <c:formatCode>General</c:formatCode>
                <c:ptCount val="6"/>
                <c:pt idx="0" formatCode="#,##0">
                  <c:v>1936</c:v>
                </c:pt>
                <c:pt idx="1">
                  <c:v>2545</c:v>
                </c:pt>
                <c:pt idx="2">
                  <c:v>2045</c:v>
                </c:pt>
                <c:pt idx="3">
                  <c:v>2403</c:v>
                </c:pt>
                <c:pt idx="4">
                  <c:v>2400</c:v>
                </c:pt>
                <c:pt idx="5">
                  <c:v>1806</c:v>
                </c:pt>
              </c:numCache>
            </c:numRef>
          </c:val>
        </c:ser>
        <c:ser>
          <c:idx val="3"/>
          <c:order val="2"/>
          <c:tx>
            <c:strRef>
              <c:f>'[May_2015_Website_Reports.xlsx]Web Visits'!$B$15</c:f>
              <c:strCache>
                <c:ptCount val="1"/>
                <c:pt idx="0">
                  <c:v>Moreton Fig</c:v>
                </c:pt>
              </c:strCache>
            </c:strRef>
          </c:tx>
          <c:spPr>
            <a:solidFill>
              <a:srgbClr val="CCFFFF"/>
            </a:solidFill>
            <a:ln w="25400">
              <a:noFill/>
            </a:ln>
          </c:spPr>
          <c:invertIfNegative val="0"/>
          <c:cat>
            <c:strRef>
              <c:f>'[May_2015_Website_Reports.xlsx]Web Visits'!$C$12:$H$12</c:f>
              <c:strCache>
                <c:ptCount val="6"/>
                <c:pt idx="0">
                  <c:v>Dec-14</c:v>
                </c:pt>
                <c:pt idx="1">
                  <c:v>Jan-15</c:v>
                </c:pt>
                <c:pt idx="2">
                  <c:v>Feb-15</c:v>
                </c:pt>
                <c:pt idx="3">
                  <c:v>Mar-15</c:v>
                </c:pt>
                <c:pt idx="4">
                  <c:v>Apr-15</c:v>
                </c:pt>
                <c:pt idx="5">
                  <c:v>May-15</c:v>
                </c:pt>
              </c:strCache>
            </c:strRef>
          </c:cat>
          <c:val>
            <c:numRef>
              <c:f>'[May_2015_Website_Reports.xlsx]Web Visits'!$C$15:$H$15</c:f>
              <c:numCache>
                <c:formatCode>General</c:formatCode>
                <c:ptCount val="6"/>
                <c:pt idx="0" formatCode="#,##0">
                  <c:v>1475</c:v>
                </c:pt>
                <c:pt idx="1">
                  <c:v>1735</c:v>
                </c:pt>
                <c:pt idx="2">
                  <c:v>1518</c:v>
                </c:pt>
                <c:pt idx="3">
                  <c:v>1671</c:v>
                </c:pt>
                <c:pt idx="4">
                  <c:v>2036</c:v>
                </c:pt>
                <c:pt idx="5">
                  <c:v>1233</c:v>
                </c:pt>
              </c:numCache>
            </c:numRef>
          </c:val>
        </c:ser>
        <c:ser>
          <c:idx val="4"/>
          <c:order val="3"/>
          <c:tx>
            <c:strRef>
              <c:f>'[May_2015_Website_Reports.xlsx]Web Visits'!$B$16</c:f>
              <c:strCache>
                <c:ptCount val="1"/>
                <c:pt idx="0">
                  <c:v>Rosso Oro's Pizzeria</c:v>
                </c:pt>
              </c:strCache>
            </c:strRef>
          </c:tx>
          <c:spPr>
            <a:solidFill>
              <a:srgbClr val="660066"/>
            </a:solidFill>
            <a:ln w="25400">
              <a:noFill/>
            </a:ln>
          </c:spPr>
          <c:invertIfNegative val="0"/>
          <c:cat>
            <c:strRef>
              <c:f>'[May_2015_Website_Reports.xlsx]Web Visits'!$C$12:$H$12</c:f>
              <c:strCache>
                <c:ptCount val="6"/>
                <c:pt idx="0">
                  <c:v>Dec-14</c:v>
                </c:pt>
                <c:pt idx="1">
                  <c:v>Jan-15</c:v>
                </c:pt>
                <c:pt idx="2">
                  <c:v>Feb-15</c:v>
                </c:pt>
                <c:pt idx="3">
                  <c:v>Mar-15</c:v>
                </c:pt>
                <c:pt idx="4">
                  <c:v>Apr-15</c:v>
                </c:pt>
                <c:pt idx="5">
                  <c:v>May-15</c:v>
                </c:pt>
              </c:strCache>
            </c:strRef>
          </c:cat>
          <c:val>
            <c:numRef>
              <c:f>'[May_2015_Website_Reports.xlsx]Web Visits'!$C$16:$H$16</c:f>
              <c:numCache>
                <c:formatCode>#,##0</c:formatCode>
                <c:ptCount val="6"/>
                <c:pt idx="0">
                  <c:v>626</c:v>
                </c:pt>
                <c:pt idx="1">
                  <c:v>740</c:v>
                </c:pt>
                <c:pt idx="2">
                  <c:v>780</c:v>
                </c:pt>
                <c:pt idx="3">
                  <c:v>807</c:v>
                </c:pt>
                <c:pt idx="4">
                  <c:v>886</c:v>
                </c:pt>
                <c:pt idx="5">
                  <c:v>584</c:v>
                </c:pt>
              </c:numCache>
            </c:numRef>
          </c:val>
        </c:ser>
        <c:ser>
          <c:idx val="6"/>
          <c:order val="4"/>
          <c:tx>
            <c:strRef>
              <c:f>'[May_2015_Website_Reports.xlsx]Web Visits'!$B$17</c:f>
              <c:strCache>
                <c:ptCount val="1"/>
                <c:pt idx="0">
                  <c:v>Seeds Marketplace</c:v>
                </c:pt>
              </c:strCache>
            </c:strRef>
          </c:tx>
          <c:invertIfNegative val="0"/>
          <c:cat>
            <c:strRef>
              <c:f>'[May_2015_Website_Reports.xlsx]Web Visits'!$C$12:$H$12</c:f>
              <c:strCache>
                <c:ptCount val="6"/>
                <c:pt idx="0">
                  <c:v>Dec-14</c:v>
                </c:pt>
                <c:pt idx="1">
                  <c:v>Jan-15</c:v>
                </c:pt>
                <c:pt idx="2">
                  <c:v>Feb-15</c:v>
                </c:pt>
                <c:pt idx="3">
                  <c:v>Mar-15</c:v>
                </c:pt>
                <c:pt idx="4">
                  <c:v>Apr-15</c:v>
                </c:pt>
                <c:pt idx="5">
                  <c:v>May-15</c:v>
                </c:pt>
              </c:strCache>
            </c:strRef>
          </c:cat>
          <c:val>
            <c:numRef>
              <c:f>'[May_2015_Website_Reports.xlsx]Web Visits'!$C$17:$H$17</c:f>
              <c:numCache>
                <c:formatCode>General</c:formatCode>
                <c:ptCount val="6"/>
                <c:pt idx="0" formatCode="#,##0">
                  <c:v>915</c:v>
                </c:pt>
                <c:pt idx="1">
                  <c:v>977</c:v>
                </c:pt>
                <c:pt idx="2">
                  <c:v>744</c:v>
                </c:pt>
                <c:pt idx="3">
                  <c:v>714</c:v>
                </c:pt>
                <c:pt idx="4">
                  <c:v>827</c:v>
                </c:pt>
                <c:pt idx="5">
                  <c:v>613</c:v>
                </c:pt>
              </c:numCache>
            </c:numRef>
          </c:val>
        </c:ser>
        <c:ser>
          <c:idx val="5"/>
          <c:order val="5"/>
          <c:tx>
            <c:strRef>
              <c:f>'[May_2015_Website_Reports.xlsx]Web Visits'!$B$18</c:f>
              <c:strCache>
                <c:ptCount val="1"/>
                <c:pt idx="0">
                  <c:v>Traditions</c:v>
                </c:pt>
              </c:strCache>
            </c:strRef>
          </c:tx>
          <c:spPr>
            <a:solidFill>
              <a:srgbClr val="FF8080"/>
            </a:solidFill>
            <a:ln w="25400">
              <a:noFill/>
            </a:ln>
          </c:spPr>
          <c:invertIfNegative val="0"/>
          <c:cat>
            <c:strRef>
              <c:f>'[May_2015_Website_Reports.xlsx]Web Visits'!$C$12:$H$12</c:f>
              <c:strCache>
                <c:ptCount val="6"/>
                <c:pt idx="0">
                  <c:v>Dec-14</c:v>
                </c:pt>
                <c:pt idx="1">
                  <c:v>Jan-15</c:v>
                </c:pt>
                <c:pt idx="2">
                  <c:v>Feb-15</c:v>
                </c:pt>
                <c:pt idx="3">
                  <c:v>Mar-15</c:v>
                </c:pt>
                <c:pt idx="4">
                  <c:v>Apr-15</c:v>
                </c:pt>
                <c:pt idx="5">
                  <c:v>May-15</c:v>
                </c:pt>
              </c:strCache>
            </c:strRef>
          </c:cat>
          <c:val>
            <c:numRef>
              <c:f>'[May_2015_Website_Reports.xlsx]Web Visits'!$C$18:$H$18</c:f>
              <c:numCache>
                <c:formatCode>General</c:formatCode>
                <c:ptCount val="6"/>
                <c:pt idx="0" formatCode="#,##0">
                  <c:v>819</c:v>
                </c:pt>
                <c:pt idx="1">
                  <c:v>1090</c:v>
                </c:pt>
                <c:pt idx="2">
                  <c:v>730</c:v>
                </c:pt>
                <c:pt idx="3">
                  <c:v>760</c:v>
                </c:pt>
                <c:pt idx="4">
                  <c:v>827</c:v>
                </c:pt>
                <c:pt idx="5">
                  <c:v>608</c:v>
                </c:pt>
              </c:numCache>
            </c:numRef>
          </c:val>
        </c:ser>
        <c:ser>
          <c:idx val="2"/>
          <c:order val="6"/>
          <c:tx>
            <c:strRef>
              <c:f>'[May_2015_Website_Reports.xlsx]Web Visits'!$B$19</c:f>
              <c:strCache>
                <c:ptCount val="1"/>
                <c:pt idx="0">
                  <c:v>The Edmondson</c:v>
                </c:pt>
              </c:strCache>
            </c:strRef>
          </c:tx>
          <c:invertIfNegative val="0"/>
          <c:cat>
            <c:strRef>
              <c:f>'[May_2015_Website_Reports.xlsx]Web Visits'!$C$12:$H$12</c:f>
              <c:strCache>
                <c:ptCount val="6"/>
                <c:pt idx="0">
                  <c:v>Dec-14</c:v>
                </c:pt>
                <c:pt idx="1">
                  <c:v>Jan-15</c:v>
                </c:pt>
                <c:pt idx="2">
                  <c:v>Feb-15</c:v>
                </c:pt>
                <c:pt idx="3">
                  <c:v>Mar-15</c:v>
                </c:pt>
                <c:pt idx="4">
                  <c:v>Apr-15</c:v>
                </c:pt>
                <c:pt idx="5">
                  <c:v>May-15</c:v>
                </c:pt>
              </c:strCache>
            </c:strRef>
          </c:cat>
          <c:val>
            <c:numRef>
              <c:f>'[May_2015_Website_Reports.xlsx]Web Visits'!$C$19:$H$19</c:f>
              <c:numCache>
                <c:formatCode>#,##0</c:formatCode>
                <c:ptCount val="6"/>
                <c:pt idx="0">
                  <c:v>152</c:v>
                </c:pt>
                <c:pt idx="1">
                  <c:v>135</c:v>
                </c:pt>
                <c:pt idx="2">
                  <c:v>169</c:v>
                </c:pt>
                <c:pt idx="3">
                  <c:v>170</c:v>
                </c:pt>
                <c:pt idx="4">
                  <c:v>152</c:v>
                </c:pt>
                <c:pt idx="5">
                  <c:v>402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722424"/>
        <c:axId val="205722816"/>
      </c:barChart>
      <c:dateAx>
        <c:axId val="205722424"/>
        <c:scaling>
          <c:orientation val="minMax"/>
        </c:scaling>
        <c:delete val="0"/>
        <c:axPos val="b"/>
        <c:numFmt formatCode="mmm\-yy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722816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2057228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Visits</a:t>
                </a:r>
              </a:p>
            </c:rich>
          </c:tx>
          <c:layout>
            <c:manualLayout>
              <c:xMode val="edge"/>
              <c:yMode val="edge"/>
              <c:x val="0.13521065916891481"/>
              <c:y val="0.23218413691831313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7224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Web Visits Per Month - Other Sites</a:t>
            </a:r>
          </a:p>
        </c:rich>
      </c:tx>
      <c:layout>
        <c:manualLayout>
          <c:xMode val="edge"/>
          <c:yMode val="edge"/>
          <c:x val="0.20572461485792579"/>
          <c:y val="9.4650959327758789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595718494694886"/>
          <c:y val="0.18082191780821918"/>
          <c:w val="0.83542112329243368"/>
          <c:h val="0.542465753424657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'[May_2015_Website_Reports.xlsx]Web Visits'!$C$23</c:f>
              <c:strCache>
                <c:ptCount val="1"/>
                <c:pt idx="0">
                  <c:v>Dec-14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'[May_2015_Website_Reports.xlsx]Web Visits'!$B$24:$B$29</c:f>
              <c:strCache>
                <c:ptCount val="6"/>
                <c:pt idx="0">
                  <c:v>CampSark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'[May_2015_Website_Reports.xlsx]Web Visits'!$C$24:$C$29</c:f>
              <c:numCache>
                <c:formatCode>#,##0</c:formatCode>
                <c:ptCount val="6"/>
                <c:pt idx="0">
                  <c:v>1338</c:v>
                </c:pt>
                <c:pt idx="1">
                  <c:v>132</c:v>
                </c:pt>
                <c:pt idx="2">
                  <c:v>391</c:v>
                </c:pt>
                <c:pt idx="3">
                  <c:v>119</c:v>
                </c:pt>
                <c:pt idx="4">
                  <c:v>540</c:v>
                </c:pt>
                <c:pt idx="5">
                  <c:v>1415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'[May_2015_Website_Reports.xlsx]Web Visits'!$D$23</c:f>
              <c:strCache>
                <c:ptCount val="1"/>
                <c:pt idx="0">
                  <c:v>Jan-15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'[May_2015_Website_Reports.xlsx]Web Visits'!$B$24:$B$29</c:f>
              <c:strCache>
                <c:ptCount val="6"/>
                <c:pt idx="0">
                  <c:v>CampSark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'[May_2015_Website_Reports.xlsx]Web Visits'!$D$24:$D$29</c:f>
              <c:numCache>
                <c:formatCode>#,##0</c:formatCode>
                <c:ptCount val="6"/>
                <c:pt idx="0">
                  <c:v>3411</c:v>
                </c:pt>
                <c:pt idx="1">
                  <c:v>109</c:v>
                </c:pt>
                <c:pt idx="2">
                  <c:v>375</c:v>
                </c:pt>
                <c:pt idx="3">
                  <c:v>133</c:v>
                </c:pt>
                <c:pt idx="4">
                  <c:v>805</c:v>
                </c:pt>
                <c:pt idx="5">
                  <c:v>2261</c:v>
                </c:pt>
              </c:numCache>
            </c:numRef>
          </c:val>
        </c:ser>
        <c:ser>
          <c:idx val="2"/>
          <c:order val="2"/>
          <c:tx>
            <c:strRef>
              <c:f>'[May_2015_Website_Reports.xlsx]Web Visits'!$E$23</c:f>
              <c:strCache>
                <c:ptCount val="1"/>
                <c:pt idx="0">
                  <c:v>Feb-15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'[May_2015_Website_Reports.xlsx]Web Visits'!$B$24:$B$29</c:f>
              <c:strCache>
                <c:ptCount val="6"/>
                <c:pt idx="0">
                  <c:v>CampSark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'[May_2015_Website_Reports.xlsx]Web Visits'!$E$24:$E$29</c:f>
              <c:numCache>
                <c:formatCode>#,##0</c:formatCode>
                <c:ptCount val="6"/>
                <c:pt idx="0">
                  <c:v>4349</c:v>
                </c:pt>
                <c:pt idx="1">
                  <c:v>153</c:v>
                </c:pt>
                <c:pt idx="2">
                  <c:v>314</c:v>
                </c:pt>
                <c:pt idx="3">
                  <c:v>111</c:v>
                </c:pt>
                <c:pt idx="4">
                  <c:v>665</c:v>
                </c:pt>
                <c:pt idx="5">
                  <c:v>981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'[May_2015_Website_Reports.xlsx]Web Visits'!$F$23</c:f>
              <c:strCache>
                <c:ptCount val="1"/>
                <c:pt idx="0">
                  <c:v>Mar-15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'[May_2015_Website_Reports.xlsx]Web Visits'!$B$24:$B$29</c:f>
              <c:strCache>
                <c:ptCount val="6"/>
                <c:pt idx="0">
                  <c:v>CampSark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'[May_2015_Website_Reports.xlsx]Web Visits'!$F$24:$F$29</c:f>
              <c:numCache>
                <c:formatCode>#,##0</c:formatCode>
                <c:ptCount val="6"/>
                <c:pt idx="0">
                  <c:v>7251</c:v>
                </c:pt>
                <c:pt idx="1">
                  <c:v>127</c:v>
                </c:pt>
                <c:pt idx="2">
                  <c:v>356</c:v>
                </c:pt>
                <c:pt idx="3">
                  <c:v>105</c:v>
                </c:pt>
                <c:pt idx="4">
                  <c:v>911</c:v>
                </c:pt>
                <c:pt idx="5">
                  <c:v>1514</c:v>
                </c:pt>
              </c:numCache>
            </c:numRef>
          </c:val>
        </c:ser>
        <c:ser>
          <c:idx val="4"/>
          <c:order val="4"/>
          <c:tx>
            <c:strRef>
              <c:f>'[May_2015_Website_Reports.xlsx]Web Visits'!$G$23</c:f>
              <c:strCache>
                <c:ptCount val="1"/>
                <c:pt idx="0">
                  <c:v>Apr-15</c:v>
                </c:pt>
              </c:strCache>
            </c:strRef>
          </c:tx>
          <c:invertIfNegative val="0"/>
          <c:cat>
            <c:strRef>
              <c:f>'[May_2015_Website_Reports.xlsx]Web Visits'!$B$24:$B$29</c:f>
              <c:strCache>
                <c:ptCount val="6"/>
                <c:pt idx="0">
                  <c:v>CampSark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'[May_2015_Website_Reports.xlsx]Web Visits'!$G$24:$G$29</c:f>
              <c:numCache>
                <c:formatCode>#,##0</c:formatCode>
                <c:ptCount val="6"/>
                <c:pt idx="0">
                  <c:v>5444</c:v>
                </c:pt>
                <c:pt idx="1">
                  <c:v>154</c:v>
                </c:pt>
                <c:pt idx="2">
                  <c:v>283</c:v>
                </c:pt>
                <c:pt idx="3">
                  <c:v>128</c:v>
                </c:pt>
                <c:pt idx="4">
                  <c:v>779</c:v>
                </c:pt>
                <c:pt idx="5">
                  <c:v>857</c:v>
                </c:pt>
              </c:numCache>
            </c:numRef>
          </c:val>
        </c:ser>
        <c:ser>
          <c:idx val="5"/>
          <c:order val="5"/>
          <c:tx>
            <c:strRef>
              <c:f>'[May_2015_Website_Reports.xlsx]Web Visits'!$H$23</c:f>
              <c:strCache>
                <c:ptCount val="1"/>
                <c:pt idx="0">
                  <c:v>May-15</c:v>
                </c:pt>
              </c:strCache>
            </c:strRef>
          </c:tx>
          <c:invertIfNegative val="0"/>
          <c:cat>
            <c:strRef>
              <c:f>'[May_2015_Website_Reports.xlsx]Web Visits'!$B$24:$B$29</c:f>
              <c:strCache>
                <c:ptCount val="6"/>
                <c:pt idx="0">
                  <c:v>CampSark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'[May_2015_Website_Reports.xlsx]Web Visits'!$H$24:$H$29</c:f>
              <c:numCache>
                <c:formatCode>#,##0</c:formatCode>
                <c:ptCount val="6"/>
                <c:pt idx="0">
                  <c:v>7673</c:v>
                </c:pt>
                <c:pt idx="1">
                  <c:v>93</c:v>
                </c:pt>
                <c:pt idx="2">
                  <c:v>255</c:v>
                </c:pt>
                <c:pt idx="3">
                  <c:v>102</c:v>
                </c:pt>
                <c:pt idx="4">
                  <c:v>743</c:v>
                </c:pt>
                <c:pt idx="5">
                  <c:v>1193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723992"/>
        <c:axId val="205724384"/>
      </c:barChart>
      <c:catAx>
        <c:axId val="20572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724384"/>
        <c:crosses val="autoZero"/>
        <c:auto val="1"/>
        <c:lblAlgn val="ctr"/>
        <c:lblOffset val="100"/>
        <c:noMultiLvlLbl val="0"/>
      </c:catAx>
      <c:valAx>
        <c:axId val="2057243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Visits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7239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 dirty="0" smtClean="0">
                <a:effectLst/>
              </a:rPr>
              <a:t>May </a:t>
            </a:r>
            <a:r>
              <a:rPr lang="en-US" dirty="0"/>
              <a:t>2015 Traffic Sources - BU Main Sites</a:t>
            </a:r>
          </a:p>
        </c:rich>
      </c:tx>
      <c:layout>
        <c:manualLayout>
          <c:xMode val="edge"/>
          <c:yMode val="edge"/>
          <c:x val="0.21875008867134896"/>
          <c:y val="1.8006686858192641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536661466458616"/>
          <c:y val="0.16666708400211341"/>
          <c:w val="0.8283931357254285"/>
          <c:h val="0.51795001489887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'[May_2015_Website_Reports.xlsx]Traffic Sources'!$C$1</c:f>
              <c:strCache>
                <c:ptCount val="1"/>
                <c:pt idx="0">
                  <c:v>Search Engine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'[May_2015_Website_Reports.xlsx]Traffic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'[May_2015_Website_Reports.xlsx]Traffic Sources'!$C$2:$C$8</c:f>
              <c:numCache>
                <c:formatCode>#,##0</c:formatCode>
                <c:ptCount val="7"/>
                <c:pt idx="0">
                  <c:v>775</c:v>
                </c:pt>
                <c:pt idx="1">
                  <c:v>33076</c:v>
                </c:pt>
                <c:pt idx="2">
                  <c:v>29714</c:v>
                </c:pt>
                <c:pt idx="3">
                  <c:v>16929</c:v>
                </c:pt>
                <c:pt idx="4">
                  <c:v>27938</c:v>
                </c:pt>
                <c:pt idx="5">
                  <c:v>244</c:v>
                </c:pt>
                <c:pt idx="6">
                  <c:v>10585</c:v>
                </c:pt>
              </c:numCache>
            </c:numRef>
          </c:val>
        </c:ser>
        <c:ser>
          <c:idx val="1"/>
          <c:order val="1"/>
          <c:tx>
            <c:strRef>
              <c:f>'[May_2015_Website_Reports.xlsx]Traffic Sources'!$D$1</c:f>
              <c:strCache>
                <c:ptCount val="1"/>
                <c:pt idx="0">
                  <c:v>Referring Sites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'[May_2015_Website_Reports.xlsx]Traffic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'[May_2015_Website_Reports.xlsx]Traffic Sources'!$D$2:$D$8</c:f>
              <c:numCache>
                <c:formatCode>#,##0</c:formatCode>
                <c:ptCount val="7"/>
                <c:pt idx="0">
                  <c:v>150</c:v>
                </c:pt>
                <c:pt idx="1">
                  <c:v>3623</c:v>
                </c:pt>
                <c:pt idx="2">
                  <c:v>7962</c:v>
                </c:pt>
                <c:pt idx="3">
                  <c:v>2094</c:v>
                </c:pt>
                <c:pt idx="4">
                  <c:v>5209</c:v>
                </c:pt>
                <c:pt idx="5">
                  <c:v>106</c:v>
                </c:pt>
                <c:pt idx="6">
                  <c:v>1375</c:v>
                </c:pt>
              </c:numCache>
            </c:numRef>
          </c:val>
        </c:ser>
        <c:ser>
          <c:idx val="2"/>
          <c:order val="2"/>
          <c:tx>
            <c:strRef>
              <c:f>'[May_2015_Website_Reports.xlsx]Traffic Sources'!$E$1</c:f>
              <c:strCache>
                <c:ptCount val="1"/>
                <c:pt idx="0">
                  <c:v>Direct Traffic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'[May_2015_Website_Reports.xlsx]Traffic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'[May_2015_Website_Reports.xlsx]Traffic Sources'!$E$2:$E$8</c:f>
              <c:numCache>
                <c:formatCode>#,##0</c:formatCode>
                <c:ptCount val="7"/>
                <c:pt idx="0">
                  <c:v>115</c:v>
                </c:pt>
                <c:pt idx="1">
                  <c:v>7586</c:v>
                </c:pt>
                <c:pt idx="2">
                  <c:v>6755</c:v>
                </c:pt>
                <c:pt idx="3">
                  <c:v>2788</c:v>
                </c:pt>
                <c:pt idx="4">
                  <c:v>7632</c:v>
                </c:pt>
                <c:pt idx="5">
                  <c:v>127</c:v>
                </c:pt>
                <c:pt idx="6">
                  <c:v>2757</c:v>
                </c:pt>
              </c:numCache>
            </c:numRef>
          </c:val>
        </c:ser>
        <c:ser>
          <c:idx val="3"/>
          <c:order val="3"/>
          <c:tx>
            <c:strRef>
              <c:f>'[May_2015_Website_Reports.xlsx]Traffic Sources'!$F$1</c:f>
              <c:strCache>
                <c:ptCount val="1"/>
                <c:pt idx="0">
                  <c:v>Campaigns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'[May_2015_Website_Reports.xlsx]Traffic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'[May_2015_Website_Reports.xlsx]Traffic Sources'!$F$2:$F$8</c:f>
              <c:numCache>
                <c:formatCode>#,##0</c:formatCode>
                <c:ptCount val="7"/>
                <c:pt idx="0">
                  <c:v>0</c:v>
                </c:pt>
                <c:pt idx="1">
                  <c:v>5545</c:v>
                </c:pt>
                <c:pt idx="2">
                  <c:v>10</c:v>
                </c:pt>
                <c:pt idx="3">
                  <c:v>132</c:v>
                </c:pt>
                <c:pt idx="4">
                  <c:v>23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607456"/>
        <c:axId val="205607848"/>
      </c:barChart>
      <c:catAx>
        <c:axId val="20560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607848"/>
        <c:crosses val="autoZero"/>
        <c:auto val="1"/>
        <c:lblAlgn val="ctr"/>
        <c:lblOffset val="100"/>
        <c:noMultiLvlLbl val="0"/>
      </c:catAx>
      <c:valAx>
        <c:axId val="205607848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56074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0.47319</cdr:x>
      <cdr:y>0.44614</cdr:y>
    </cdr:from>
    <cdr:to>
      <cdr:x>0.48937</cdr:x>
      <cdr:y>0.48889</cdr:y>
    </cdr:to>
    <cdr:sp macro="" textlink="">
      <cdr:nvSpPr>
        <cdr:cNvPr id="61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79675" y="1604151"/>
          <a:ext cx="75295" cy="1808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IN" sz="1000" b="0" i="0" u="none" strike="noStrike" baseline="0">
              <a:solidFill>
                <a:srgbClr val="000000"/>
              </a:solidFill>
              <a:latin typeface="Calibri"/>
            </a:rPr>
            <a:t>       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0.4958</cdr:x>
      <cdr:y>0.42996</cdr:y>
    </cdr:from>
    <cdr:to>
      <cdr:x>0.51125</cdr:x>
      <cdr:y>0.46858</cdr:y>
    </cdr:to>
    <cdr:sp macro="" textlink="">
      <cdr:nvSpPr>
        <cdr:cNvPr id="61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79675" y="1604151"/>
          <a:ext cx="75295" cy="1808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IN" sz="1000" b="0" i="0" u="none" strike="noStrike" baseline="0">
              <a:solidFill>
                <a:srgbClr val="000000"/>
              </a:solidFill>
              <a:latin typeface="Calibri"/>
            </a:rPr>
            <a:t>      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0.26692</cdr:x>
      <cdr:y>0.08678</cdr:y>
    </cdr:from>
    <cdr:to>
      <cdr:x>0.80263</cdr:x>
      <cdr:y>0.16529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32214" y="571500"/>
          <a:ext cx="3878036" cy="517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0.19925</cdr:x>
      <cdr:y>0.09504</cdr:y>
    </cdr:from>
    <cdr:to>
      <cdr:x>0.80639</cdr:x>
      <cdr:y>0.19628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2357" y="625929"/>
          <a:ext cx="4395107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b="1" i="0"/>
            <a:t>Bookstore Charts</a:t>
          </a:r>
        </a:p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i="0"/>
            <a:t>10 Most Viewed Pages - May </a:t>
          </a:r>
          <a:r>
            <a:rPr lang="en-US" sz="1100" b="1" i="0" baseline="0">
              <a:effectLst/>
              <a:latin typeface="+mn-lt"/>
              <a:ea typeface="+mn-ea"/>
              <a:cs typeface="+mn-cs"/>
            </a:rPr>
            <a:t>2015</a:t>
          </a:r>
          <a:endParaRPr lang="en-US">
            <a:effectLst/>
          </a:endParaRPr>
        </a:p>
        <a:p xmlns:a="http://schemas.openxmlformats.org/drawingml/2006/main">
          <a:pPr algn="ctr"/>
          <a:endParaRPr lang="en-US" sz="1100" b="1" i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0.7763</cdr:x>
      <cdr:y>0.48467</cdr:y>
    </cdr:from>
    <cdr:to>
      <cdr:x>0.89259</cdr:x>
      <cdr:y>0.53731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0.7763</cdr:x>
      <cdr:y>0.48467</cdr:y>
    </cdr:from>
    <cdr:to>
      <cdr:x>0.89259</cdr:x>
      <cdr:y>0.53731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0.7763</cdr:x>
      <cdr:y>0.48467</cdr:y>
    </cdr:from>
    <cdr:to>
      <cdr:x>0.89259</cdr:x>
      <cdr:y>0.53731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0.7763</cdr:x>
      <cdr:y>0.48467</cdr:y>
    </cdr:from>
    <cdr:to>
      <cdr:x>0.89259</cdr:x>
      <cdr:y>0.53731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0.7763</cdr:x>
      <cdr:y>0.48467</cdr:y>
    </cdr:from>
    <cdr:to>
      <cdr:x>0.89259</cdr:x>
      <cdr:y>0.53731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0.7763</cdr:x>
      <cdr:y>0.48467</cdr:y>
    </cdr:from>
    <cdr:to>
      <cdr:x>0.89259</cdr:x>
      <cdr:y>0.53731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0.83614</cdr:x>
      <cdr:y>0.47895</cdr:y>
    </cdr:from>
    <cdr:to>
      <cdr:x>0.92777</cdr:x>
      <cdr:y>0.544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0.83614</cdr:x>
      <cdr:y>0.47895</cdr:y>
    </cdr:from>
    <cdr:to>
      <cdr:x>0.92777</cdr:x>
      <cdr:y>0.544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0.82137</cdr:x>
      <cdr:y>0.43068</cdr:y>
    </cdr:from>
    <cdr:to>
      <cdr:x>0.92827</cdr:x>
      <cdr:y>0.51318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3838575" y="1609725"/>
          <a:ext cx="59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USC Auxiliary Services Central IT - Individual Accomplishments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4, 2008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87B7D305-36A4-46D6-878E-DA5676E21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9801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USC Auxiliary Services Central IT - Individual Accomplishments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84AEAE91-1B8F-4D37-B433-D64624B42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2303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 anchor="b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7A72DE2C-2929-4C14-B938-3E69CE3A4360}" type="slidenum">
              <a:rPr lang="en-US" sz="1300">
                <a:latin typeface="Arial" pitchFamily="34" charset="0"/>
              </a:rPr>
              <a:pPr/>
              <a:t>1</a:t>
            </a:fld>
            <a:endParaRPr lang="en-US" sz="130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ea typeface="ＭＳ Ｐゴシック" pitchFamily="34" charset="-128"/>
              </a:rPr>
              <a:t>Boo</a:t>
            </a:r>
          </a:p>
        </p:txBody>
      </p:sp>
      <p:sp>
        <p:nvSpPr>
          <p:cNvPr id="52229" name="Date Placeholder 4"/>
          <p:cNvSpPr txBox="1">
            <a:spLocks noGrp="1"/>
          </p:cNvSpPr>
          <p:nvPr/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2230" name="Header Placeholder 5"/>
          <p:cNvSpPr txBox="1">
            <a:spLocks noGrp="1"/>
          </p:cNvSpPr>
          <p:nvPr/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1067693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734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734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73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6337E290-DBD1-4F9B-BADE-7166859055DF}" type="slidenum">
              <a:rPr lang="en-US" sz="1300">
                <a:latin typeface="Arial" pitchFamily="34" charset="0"/>
              </a:rPr>
              <a:pPr/>
              <a:t>10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26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837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837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837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8A6FE89-75AF-43E2-81B2-D3EEC14A037E}" type="slidenum">
              <a:rPr lang="en-US" sz="1300">
                <a:latin typeface="Arial" pitchFamily="34" charset="0"/>
              </a:rPr>
              <a:pPr/>
              <a:t>11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9396" name="Header Placeholder 3"/>
          <p:cNvSpPr txBox="1">
            <a:spLocks noGrp="1"/>
          </p:cNvSpPr>
          <p:nvPr/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9397" name="Date Placeholder 4"/>
          <p:cNvSpPr txBox="1">
            <a:spLocks noGrp="1"/>
          </p:cNvSpPr>
          <p:nvPr/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9398" name="Slide Number Placeholder 5"/>
          <p:cNvSpPr txBox="1">
            <a:spLocks noGrp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 anchor="b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E648A77B-72DF-4781-B5E0-6CD0D051394F}" type="slidenum">
              <a:rPr lang="en-US" sz="1300">
                <a:latin typeface="Arial" pitchFamily="34" charset="0"/>
              </a:rPr>
              <a:pPr/>
              <a:t>12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15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44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144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144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86D6F3F5-A3D0-4429-A826-EEA10A92B67E}" type="slidenum">
              <a:rPr lang="en-US" sz="1300">
                <a:latin typeface="Arial" pitchFamily="34" charset="0"/>
              </a:rPr>
              <a:pPr/>
              <a:t>13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032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44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144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144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86D6F3F5-A3D0-4429-A826-EEA10A92B67E}" type="slidenum">
              <a:rPr lang="en-US" sz="1300">
                <a:latin typeface="Arial" pitchFamily="34" charset="0"/>
              </a:rPr>
              <a:pPr/>
              <a:t>14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241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24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24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24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9139013-2669-4446-8429-F080AC4C8B3C}" type="slidenum">
              <a:rPr lang="en-US" sz="1300">
                <a:latin typeface="Arial" pitchFamily="34" charset="0"/>
              </a:rPr>
              <a:pPr/>
              <a:t>16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058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23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24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25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26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325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B0ED52AC-BB1A-4BD6-89A2-C7EBF9A5C10A}" type="slidenum">
              <a:rPr lang="en-US" sz="1300">
                <a:latin typeface="Arial" pitchFamily="34" charset="0"/>
              </a:rPr>
              <a:pPr/>
              <a:t>2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5091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27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427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427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7226C652-33B3-4DE2-BA9B-618EA08E59DD}" type="slidenum">
              <a:rPr lang="en-US" sz="1300">
                <a:latin typeface="Arial" pitchFamily="34" charset="0"/>
              </a:rPr>
              <a:pPr/>
              <a:t>3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961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53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530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E1705871-E69E-4384-9750-4C90976FADE4}" type="slidenum">
              <a:rPr lang="en-US" sz="1300">
                <a:latin typeface="Arial" pitchFamily="34" charset="0"/>
              </a:rPr>
              <a:pPr/>
              <a:t>4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35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37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15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3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9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2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Verdan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5533817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860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8050" y="609600"/>
            <a:ext cx="15049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0" y="609600"/>
            <a:ext cx="43624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9791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743200" y="609600"/>
            <a:ext cx="6019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825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609600"/>
            <a:ext cx="60198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76400"/>
            <a:ext cx="6019800" cy="44958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  <a:lvl2pPr>
              <a:defRPr>
                <a:latin typeface="Verdana" pitchFamily="34" charset="0"/>
              </a:defRPr>
            </a:lvl2pPr>
            <a:lvl3pPr>
              <a:defRPr>
                <a:latin typeface="Verdana" pitchFamily="34" charset="0"/>
              </a:defRPr>
            </a:lvl3pPr>
            <a:lvl4pPr>
              <a:defRPr>
                <a:latin typeface="Verdana" pitchFamily="34" charset="0"/>
              </a:defRPr>
            </a:lvl4pPr>
            <a:lvl5pPr>
              <a:defRPr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179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67189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2362200"/>
            <a:ext cx="2933700" cy="3810000"/>
          </a:xfrm>
        </p:spPr>
        <p:txBody>
          <a:bodyPr/>
          <a:lstStyle>
            <a:lvl1pPr>
              <a:defRPr sz="2800">
                <a:latin typeface="Verdana" pitchFamily="34" charset="0"/>
              </a:defRPr>
            </a:lvl1pPr>
            <a:lvl2pPr>
              <a:defRPr sz="2400">
                <a:latin typeface="Verdana" pitchFamily="34" charset="0"/>
              </a:defRPr>
            </a:lvl2pPr>
            <a:lvl3pPr>
              <a:defRPr sz="20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9300" y="2362200"/>
            <a:ext cx="2933700" cy="3810000"/>
          </a:xfrm>
        </p:spPr>
        <p:txBody>
          <a:bodyPr/>
          <a:lstStyle>
            <a:lvl1pPr>
              <a:defRPr sz="2800">
                <a:latin typeface="Verdana" pitchFamily="34" charset="0"/>
              </a:defRPr>
            </a:lvl1pPr>
            <a:lvl2pPr>
              <a:defRPr sz="2400">
                <a:latin typeface="Verdana" pitchFamily="34" charset="0"/>
              </a:defRPr>
            </a:lvl2pPr>
            <a:lvl3pPr>
              <a:defRPr sz="20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9612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799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598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38963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598011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82622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6096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2362200"/>
            <a:ext cx="6019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95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743200" y="1600200"/>
            <a:ext cx="5867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4800" dirty="0">
              <a:latin typeface="Bombardier" charset="0"/>
            </a:endParaRPr>
          </a:p>
          <a:p>
            <a:pPr algn="ctr"/>
            <a:endParaRPr lang="en-US" sz="4800" dirty="0">
              <a:latin typeface="Bombardier" charset="0"/>
            </a:endParaRPr>
          </a:p>
          <a:p>
            <a:pPr algn="ctr"/>
            <a:r>
              <a:rPr lang="en-US" sz="4800" b="1" dirty="0" smtClean="0">
                <a:latin typeface="Bombardier" charset="0"/>
              </a:rPr>
              <a:t/>
            </a:r>
            <a:br>
              <a:rPr lang="en-US" sz="4800" b="1" dirty="0" smtClean="0">
                <a:latin typeface="Bombardier" charset="0"/>
              </a:rPr>
            </a:br>
            <a:r>
              <a:rPr lang="en-US" sz="4800" b="1" dirty="0" smtClean="0">
                <a:latin typeface="Bombardier" charset="0"/>
              </a:rPr>
              <a:t>AS </a:t>
            </a:r>
            <a:r>
              <a:rPr lang="en-US" sz="4800" b="1" dirty="0">
                <a:latin typeface="Bombardier" charset="0"/>
              </a:rPr>
              <a:t>IT MONTHLY REPORTS</a:t>
            </a:r>
          </a:p>
          <a:p>
            <a:pPr algn="ctr"/>
            <a:endParaRPr lang="en-US" sz="4800" dirty="0">
              <a:latin typeface="Bombardier" charset="0"/>
            </a:endParaRPr>
          </a:p>
          <a:p>
            <a:pPr algn="ctr"/>
            <a:r>
              <a:rPr lang="en-US" sz="3600" dirty="0">
                <a:latin typeface="Bombardier" charset="0"/>
              </a:rPr>
              <a:t>For </a:t>
            </a:r>
            <a:r>
              <a:rPr lang="en-US" sz="3600" dirty="0" smtClean="0">
                <a:latin typeface="Bombardier" charset="0"/>
              </a:rPr>
              <a:t>May 2015</a:t>
            </a:r>
            <a:endParaRPr lang="en-US" sz="3600" dirty="0">
              <a:latin typeface="Bombardier" charset="0"/>
            </a:endParaRPr>
          </a:p>
          <a:p>
            <a:pPr algn="ctr"/>
            <a:r>
              <a:rPr lang="en-US" sz="3600" dirty="0">
                <a:latin typeface="Bombardier" charset="0"/>
              </a:rPr>
              <a:t/>
            </a:r>
            <a:br>
              <a:rPr lang="en-US" sz="3600" dirty="0">
                <a:latin typeface="Bombardier" charset="0"/>
              </a:rPr>
            </a:br>
            <a:endParaRPr lang="en-US" dirty="0">
              <a:latin typeface="Bombardier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dirty="0">
                <a:solidFill>
                  <a:srgbClr val="FFCC66"/>
                </a:solidFill>
                <a:latin typeface="Impact" pitchFamily="34" charset="0"/>
              </a:rPr>
              <a:t>AUXILIARY</a:t>
            </a:r>
            <a:r>
              <a:rPr lang="en-US" sz="4400" dirty="0">
                <a:latin typeface="Impact" pitchFamily="34" charset="0"/>
              </a:rPr>
              <a:t>SERVICES</a:t>
            </a:r>
            <a:br>
              <a:rPr lang="en-US" sz="4400" dirty="0">
                <a:latin typeface="Impact" pitchFamily="34" charset="0"/>
              </a:rPr>
            </a:br>
            <a:r>
              <a:rPr lang="en-US" sz="3200" dirty="0" smtClean="0">
                <a:latin typeface="Impact" pitchFamily="34" charset="0"/>
              </a:rPr>
              <a:t>I </a:t>
            </a:r>
            <a:r>
              <a:rPr lang="en-US" sz="3200" dirty="0">
                <a:latin typeface="Impact" pitchFamily="34" charset="0"/>
              </a:rPr>
              <a:t>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May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499882"/>
              </p:ext>
            </p:extLst>
          </p:nvPr>
        </p:nvGraphicFramePr>
        <p:xfrm>
          <a:off x="2514600" y="1676400"/>
          <a:ext cx="6553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 May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174904"/>
              </p:ext>
            </p:extLst>
          </p:nvPr>
        </p:nvGraphicFramePr>
        <p:xfrm>
          <a:off x="2514600" y="1676400"/>
          <a:ext cx="6740978" cy="4713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 May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76600" y="2286000"/>
            <a:ext cx="5486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</a:pPr>
            <a:endParaRPr lang="en-US" sz="18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070648"/>
              </p:ext>
            </p:extLst>
          </p:nvPr>
        </p:nvGraphicFramePr>
        <p:xfrm>
          <a:off x="2590800" y="1524000"/>
          <a:ext cx="6735535" cy="4861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6670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May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750150"/>
              </p:ext>
            </p:extLst>
          </p:nvPr>
        </p:nvGraphicFramePr>
        <p:xfrm>
          <a:off x="2514600" y="1905000"/>
          <a:ext cx="6553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May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71800" y="2286000"/>
            <a:ext cx="5791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</a:pPr>
            <a:endParaRPr lang="en-US" sz="180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037518"/>
              </p:ext>
            </p:extLst>
          </p:nvPr>
        </p:nvGraphicFramePr>
        <p:xfrm>
          <a:off x="2514600" y="1981200"/>
          <a:ext cx="6781799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28264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0838" indent="-341313">
              <a:spcBef>
                <a:spcPct val="20000"/>
              </a:spcBef>
            </a:pPr>
            <a:r>
              <a:rPr lang="en-US" sz="4000" dirty="0" smtClean="0">
                <a:solidFill>
                  <a:srgbClr val="FFCC66"/>
                </a:solidFill>
                <a:latin typeface="Impact" pitchFamily="34" charset="0"/>
              </a:rPr>
              <a:t/>
            </a:r>
            <a:br>
              <a:rPr lang="en-US" sz="4000" dirty="0" smtClean="0">
                <a:solidFill>
                  <a:srgbClr val="FFCC66"/>
                </a:solidFill>
                <a:latin typeface="Impact" pitchFamily="34" charset="0"/>
              </a:rPr>
            </a:br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 smtClean="0">
                <a:latin typeface="Impact" pitchFamily="34" charset="0"/>
              </a:rPr>
              <a:t>AUXILIARYSERVICES</a:t>
            </a:r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Reports</a:t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      </a:t>
            </a: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dirty="0">
                <a:latin typeface="Impact" pitchFamily="34" charset="0"/>
              </a:rPr>
              <a:t/>
            </a:r>
            <a:br>
              <a:rPr lang="en-US" dirty="0">
                <a:latin typeface="Impact" pitchFamily="34" charset="0"/>
              </a:rPr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049122"/>
              </p:ext>
            </p:extLst>
          </p:nvPr>
        </p:nvGraphicFramePr>
        <p:xfrm>
          <a:off x="2362200" y="1905000"/>
          <a:ext cx="6580717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118257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May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71800" y="2286000"/>
            <a:ext cx="5791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367680"/>
              </p:ext>
            </p:extLst>
          </p:nvPr>
        </p:nvGraphicFramePr>
        <p:xfrm>
          <a:off x="2362200" y="1828800"/>
          <a:ext cx="6705599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533400"/>
            <a:ext cx="6019800" cy="10668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/>
              <a:t>   </a:t>
            </a: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977749"/>
              </p:ext>
            </p:extLst>
          </p:nvPr>
        </p:nvGraphicFramePr>
        <p:xfrm>
          <a:off x="2539177" y="1447800"/>
          <a:ext cx="6574631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10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234693"/>
              </p:ext>
            </p:extLst>
          </p:nvPr>
        </p:nvGraphicFramePr>
        <p:xfrm>
          <a:off x="2819400" y="1447800"/>
          <a:ext cx="5791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5334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503704"/>
              </p:ext>
            </p:extLst>
          </p:nvPr>
        </p:nvGraphicFramePr>
        <p:xfrm>
          <a:off x="2667000" y="1905000"/>
          <a:ext cx="6261326" cy="4040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971800" y="2133600"/>
            <a:ext cx="6019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Service Desk Reports</a:t>
            </a: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Aging Report</a:t>
            </a:r>
          </a:p>
          <a:p>
            <a:pPr marL="350838" indent="-341313" algn="l" eaLnBrk="0" hangingPunct="0">
              <a:spcBef>
                <a:spcPct val="20000"/>
              </a:spcBef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Website Reports</a:t>
            </a: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Email Campaign Reports</a:t>
            </a: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Customer Satisfaction Report</a:t>
            </a: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2743200" y="228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dirty="0" smtClean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4400" dirty="0" smtClean="0">
                <a:latin typeface="Impact" pitchFamily="34" charset="0"/>
              </a:rPr>
              <a:t>AUXILIARY SERVICES</a:t>
            </a:r>
            <a:r>
              <a:rPr lang="en-US" sz="4400" dirty="0" smtClean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4400" dirty="0">
                <a:latin typeface="Impact" pitchFamily="34" charset="0"/>
              </a:rPr>
              <a:t/>
            </a:r>
            <a:br>
              <a:rPr lang="en-US" sz="4400" dirty="0">
                <a:latin typeface="Impact" pitchFamily="34" charset="0"/>
              </a:rPr>
            </a:br>
            <a:r>
              <a:rPr lang="en-US" sz="3200" dirty="0">
                <a:latin typeface="Impact" pitchFamily="34" charset="0"/>
              </a:rPr>
              <a:t>AGENDA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4572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638812"/>
              </p:ext>
            </p:extLst>
          </p:nvPr>
        </p:nvGraphicFramePr>
        <p:xfrm>
          <a:off x="2743200" y="1524000"/>
          <a:ext cx="6286500" cy="4846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9184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4572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144328"/>
              </p:ext>
            </p:extLst>
          </p:nvPr>
        </p:nvGraphicFramePr>
        <p:xfrm>
          <a:off x="3352800" y="1524000"/>
          <a:ext cx="487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303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838200"/>
            <a:ext cx="6019800" cy="12192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58992"/>
            <a:ext cx="5462587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022666"/>
              </p:ext>
            </p:extLst>
          </p:nvPr>
        </p:nvGraphicFramePr>
        <p:xfrm>
          <a:off x="2667000" y="2362200"/>
          <a:ext cx="6365422" cy="322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2278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4135574"/>
              </p:ext>
            </p:extLst>
          </p:nvPr>
        </p:nvGraphicFramePr>
        <p:xfrm>
          <a:off x="2895600" y="2362200"/>
          <a:ext cx="6019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69248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1014938"/>
              </p:ext>
            </p:extLst>
          </p:nvPr>
        </p:nvGraphicFramePr>
        <p:xfrm>
          <a:off x="2819400" y="2209800"/>
          <a:ext cx="6123214" cy="3322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99178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996921"/>
              </p:ext>
            </p:extLst>
          </p:nvPr>
        </p:nvGraphicFramePr>
        <p:xfrm>
          <a:off x="2819400" y="2133600"/>
          <a:ext cx="6096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90938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46852"/>
              </p:ext>
            </p:extLst>
          </p:nvPr>
        </p:nvGraphicFramePr>
        <p:xfrm>
          <a:off x="2895600" y="2133601"/>
          <a:ext cx="6096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87303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10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173295"/>
              </p:ext>
            </p:extLst>
          </p:nvPr>
        </p:nvGraphicFramePr>
        <p:xfrm>
          <a:off x="3048000" y="2133600"/>
          <a:ext cx="5791200" cy="3347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762000"/>
            <a:ext cx="6019800" cy="10668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013224"/>
              </p:ext>
            </p:extLst>
          </p:nvPr>
        </p:nvGraphicFramePr>
        <p:xfrm>
          <a:off x="2743200" y="2286000"/>
          <a:ext cx="6096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743200" y="152400"/>
            <a:ext cx="6019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 smtClean="0">
                <a:latin typeface="Impact" pitchFamily="34" charset="0"/>
              </a:rPr>
              <a:t>AUXILIARYSERVICES</a:t>
            </a:r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May 2015</a:t>
            </a:r>
            <a:endParaRPr lang="en-US" sz="2800" dirty="0">
              <a:latin typeface="Impact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71800" y="2057400"/>
            <a:ext cx="5791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endParaRPr lang="en-US" sz="18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061585"/>
              </p:ext>
            </p:extLst>
          </p:nvPr>
        </p:nvGraphicFramePr>
        <p:xfrm>
          <a:off x="3343275" y="1981200"/>
          <a:ext cx="5048249" cy="343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Email Campaign </a:t>
            </a:r>
            <a:r>
              <a:rPr lang="en-US" sz="3200" dirty="0" smtClean="0"/>
              <a:t>Reports</a:t>
            </a:r>
            <a:br>
              <a:rPr lang="en-US" sz="3200" dirty="0" smtClean="0"/>
            </a:br>
            <a:r>
              <a:rPr lang="en-US" sz="3200" dirty="0" smtClean="0">
                <a:latin typeface="Impact" pitchFamily="34" charset="0"/>
              </a:rPr>
              <a:t>May 2015</a:t>
            </a:r>
            <a:r>
              <a:rPr lang="en-US" sz="3200" dirty="0">
                <a:latin typeface="Impact" pitchFamily="34" charset="0"/>
              </a:rPr>
              <a:t/>
            </a:r>
            <a:br>
              <a:rPr lang="en-US" sz="3200" dirty="0">
                <a:latin typeface="Impact" pitchFamily="34" charset="0"/>
              </a:rPr>
            </a:b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481167"/>
              </p:ext>
            </p:extLst>
          </p:nvPr>
        </p:nvGraphicFramePr>
        <p:xfrm>
          <a:off x="2895600" y="2209800"/>
          <a:ext cx="6019800" cy="3245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65670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57200"/>
            <a:ext cx="6019800" cy="762000"/>
          </a:xfrm>
        </p:spPr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Email Campaign Reports</a:t>
            </a:r>
            <a:br>
              <a:rPr lang="en-US" sz="3200" dirty="0"/>
            </a:br>
            <a:r>
              <a:rPr lang="en-US" sz="3200" dirty="0" smtClean="0">
                <a:latin typeface="Impact" pitchFamily="34" charset="0"/>
              </a:rPr>
              <a:t>May 2015</a:t>
            </a: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344319"/>
              </p:ext>
            </p:extLst>
          </p:nvPr>
        </p:nvGraphicFramePr>
        <p:xfrm>
          <a:off x="3124200" y="2362200"/>
          <a:ext cx="5867400" cy="333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72017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Email Campaign </a:t>
            </a:r>
            <a:r>
              <a:rPr lang="en-US" sz="3200" dirty="0" smtClean="0"/>
              <a:t>Reports</a:t>
            </a:r>
            <a:br>
              <a:rPr lang="en-US" sz="3200" dirty="0" smtClean="0"/>
            </a:br>
            <a:r>
              <a:rPr lang="en-US" sz="3200" dirty="0" smtClean="0">
                <a:latin typeface="Impact" pitchFamily="34" charset="0"/>
              </a:rPr>
              <a:t>May 2015</a:t>
            </a:r>
            <a:r>
              <a:rPr lang="en-US" sz="3200" dirty="0">
                <a:latin typeface="Impact" pitchFamily="34" charset="0"/>
              </a:rPr>
              <a:t/>
            </a:r>
            <a:br>
              <a:rPr lang="en-US" sz="3200" dirty="0">
                <a:latin typeface="Impact" pitchFamily="34" charset="0"/>
              </a:rPr>
            </a:b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015268"/>
              </p:ext>
            </p:extLst>
          </p:nvPr>
        </p:nvGraphicFramePr>
        <p:xfrm>
          <a:off x="2895600" y="1905000"/>
          <a:ext cx="5939177" cy="3619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79513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19800" cy="762000"/>
          </a:xfrm>
        </p:spPr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Email Campaign </a:t>
            </a:r>
            <a:r>
              <a:rPr lang="en-US" sz="3200" dirty="0" smtClean="0"/>
              <a:t>Reports</a:t>
            </a:r>
            <a:br>
              <a:rPr lang="en-US" sz="3200" dirty="0" smtClean="0"/>
            </a:br>
            <a:r>
              <a:rPr lang="en-US" sz="3200" dirty="0" smtClean="0">
                <a:latin typeface="Impact" pitchFamily="34" charset="0"/>
              </a:rPr>
              <a:t>May 2015</a:t>
            </a:r>
            <a:r>
              <a:rPr lang="en-US" sz="3200" dirty="0">
                <a:latin typeface="Impact" pitchFamily="34" charset="0"/>
              </a:rPr>
              <a:t/>
            </a:r>
            <a:br>
              <a:rPr lang="en-US" sz="3200" dirty="0">
                <a:latin typeface="Impact" pitchFamily="34" charset="0"/>
              </a:rPr>
            </a:b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1451970"/>
              </p:ext>
            </p:extLst>
          </p:nvPr>
        </p:nvGraphicFramePr>
        <p:xfrm>
          <a:off x="3048000" y="1981200"/>
          <a:ext cx="5715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0442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19800" cy="762000"/>
          </a:xfrm>
        </p:spPr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Email Campaign </a:t>
            </a:r>
            <a:r>
              <a:rPr lang="en-US" sz="3200" dirty="0" smtClean="0"/>
              <a:t>Reports</a:t>
            </a:r>
            <a:br>
              <a:rPr lang="en-US" sz="3200" dirty="0" smtClean="0"/>
            </a:br>
            <a:r>
              <a:rPr lang="en-US" sz="3200" dirty="0" smtClean="0">
                <a:latin typeface="Impact" pitchFamily="34" charset="0"/>
              </a:rPr>
              <a:t>May 2015</a:t>
            </a:r>
            <a:r>
              <a:rPr lang="en-US" sz="3200" dirty="0">
                <a:latin typeface="Impact" pitchFamily="34" charset="0"/>
              </a:rPr>
              <a:t/>
            </a:r>
            <a:br>
              <a:rPr lang="en-US" sz="3200" dirty="0">
                <a:latin typeface="Impact" pitchFamily="34" charset="0"/>
              </a:rPr>
            </a:b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594583"/>
              </p:ext>
            </p:extLst>
          </p:nvPr>
        </p:nvGraphicFramePr>
        <p:xfrm>
          <a:off x="2895600" y="2133600"/>
          <a:ext cx="6096000" cy="3608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80411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19800" cy="762000"/>
          </a:xfrm>
        </p:spPr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Email Campaign </a:t>
            </a:r>
            <a:r>
              <a:rPr lang="en-US" sz="3200" dirty="0" smtClean="0"/>
              <a:t>Reports</a:t>
            </a:r>
            <a:br>
              <a:rPr lang="en-US" sz="3200" dirty="0" smtClean="0"/>
            </a:br>
            <a:r>
              <a:rPr lang="en-US" sz="3200" dirty="0" smtClean="0">
                <a:latin typeface="Impact" pitchFamily="34" charset="0"/>
              </a:rPr>
              <a:t>May 2015</a:t>
            </a:r>
            <a:r>
              <a:rPr lang="en-US" sz="3200" dirty="0">
                <a:latin typeface="Impact" pitchFamily="34" charset="0"/>
              </a:rPr>
              <a:t/>
            </a:r>
            <a:br>
              <a:rPr lang="en-US" sz="3200" dirty="0">
                <a:latin typeface="Impact" pitchFamily="34" charset="0"/>
              </a:rPr>
            </a:br>
            <a:endParaRPr lang="en-US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113029"/>
              </p:ext>
            </p:extLst>
          </p:nvPr>
        </p:nvGraphicFramePr>
        <p:xfrm>
          <a:off x="3124200" y="2286000"/>
          <a:ext cx="5638800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80411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19800" cy="762000"/>
          </a:xfrm>
        </p:spPr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Email Campaign </a:t>
            </a:r>
            <a:r>
              <a:rPr lang="en-US" sz="3200" dirty="0" smtClean="0"/>
              <a:t>Reports</a:t>
            </a:r>
            <a:br>
              <a:rPr lang="en-US" sz="3200" dirty="0" smtClean="0"/>
            </a:br>
            <a:r>
              <a:rPr lang="en-US" sz="3200" dirty="0" smtClean="0">
                <a:latin typeface="Impact" pitchFamily="34" charset="0"/>
              </a:rPr>
              <a:t>May 2015</a:t>
            </a:r>
            <a:r>
              <a:rPr lang="en-US" sz="3200" dirty="0">
                <a:latin typeface="Impact" pitchFamily="34" charset="0"/>
              </a:rPr>
              <a:t/>
            </a:r>
            <a:br>
              <a:rPr lang="en-US" sz="3200" dirty="0">
                <a:latin typeface="Impact" pitchFamily="34" charset="0"/>
              </a:rPr>
            </a:br>
            <a:endParaRPr lang="en-US" sz="3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020525"/>
              </p:ext>
            </p:extLst>
          </p:nvPr>
        </p:nvGraphicFramePr>
        <p:xfrm>
          <a:off x="3048000" y="1981200"/>
          <a:ext cx="5715000" cy="3333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80411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dirty="0">
                <a:latin typeface="Impact" pitchFamily="34" charset="0"/>
              </a:rPr>
              <a:t>AUXILIARYSERVICES</a:t>
            </a:r>
            <a:r>
              <a:rPr lang="en-US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Customer Satisfaction Report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May 2015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58705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984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3200" y="2590800"/>
            <a:ext cx="6019800" cy="1295400"/>
          </a:xfrm>
        </p:spPr>
        <p:txBody>
          <a:bodyPr/>
          <a:lstStyle/>
          <a:p>
            <a:r>
              <a:rPr lang="en-US" sz="7200" dirty="0" smtClean="0"/>
              <a:t>Thank You !!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14482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743200" y="152400"/>
            <a:ext cx="6019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May 2015</a:t>
            </a:r>
            <a:endParaRPr lang="en-US" sz="2800" dirty="0">
              <a:latin typeface="Impact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19400" y="1676400"/>
            <a:ext cx="6248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endParaRPr lang="en-US" sz="18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990566"/>
              </p:ext>
            </p:extLst>
          </p:nvPr>
        </p:nvGraphicFramePr>
        <p:xfrm>
          <a:off x="2209800" y="1752600"/>
          <a:ext cx="6765132" cy="3888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>
                <a:latin typeface="Impact" pitchFamily="34" charset="0"/>
              </a:rPr>
              <a:t>May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838516"/>
              </p:ext>
            </p:extLst>
          </p:nvPr>
        </p:nvGraphicFramePr>
        <p:xfrm>
          <a:off x="2895600" y="1828800"/>
          <a:ext cx="5900737" cy="4081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May 2015</a:t>
            </a:r>
            <a:endParaRPr lang="en-US" sz="2800" dirty="0">
              <a:latin typeface="Impac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05697"/>
            <a:ext cx="5449887" cy="333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May 2015</a:t>
            </a: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487240"/>
              </p:ext>
            </p:extLst>
          </p:nvPr>
        </p:nvGraphicFramePr>
        <p:xfrm>
          <a:off x="2710132" y="2133600"/>
          <a:ext cx="6255884" cy="383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May 2015</a:t>
            </a: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613191"/>
              </p:ext>
            </p:extLst>
          </p:nvPr>
        </p:nvGraphicFramePr>
        <p:xfrm>
          <a:off x="2753264" y="1905000"/>
          <a:ext cx="6242276" cy="4197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5090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May 2015</a:t>
            </a:r>
            <a:endParaRPr lang="en-US" sz="2800" dirty="0">
              <a:latin typeface="Impact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05796"/>
            <a:ext cx="6346825" cy="423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465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Impact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60687</TotalTime>
  <Words>567</Words>
  <Application>Microsoft Office PowerPoint</Application>
  <PresentationFormat>On-screen Show (4:3)</PresentationFormat>
  <Paragraphs>173</Paragraphs>
  <Slides>38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ＭＳ Ｐゴシック</vt:lpstr>
      <vt:lpstr>Arial</vt:lpstr>
      <vt:lpstr>Arial Rounded MT Bold</vt:lpstr>
      <vt:lpstr>Bombardier</vt:lpstr>
      <vt:lpstr>Calibri</vt:lpstr>
      <vt:lpstr>Impact</vt:lpstr>
      <vt:lpstr>Verdana</vt:lpstr>
      <vt:lpstr>Blank Presentation</vt:lpstr>
      <vt:lpstr>PowerPoint Presentation</vt:lpstr>
      <vt:lpstr>PowerPoint Presentation</vt:lpstr>
      <vt:lpstr>PowerPoint Presentation</vt:lpstr>
      <vt:lpstr>PowerPoint Presentation</vt:lpstr>
      <vt:lpstr>USCAUXILIARYSERVICESIT Service Desk Reports May 2015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USCAUXILIARYSERVICESIT Website Reports       May 2015 </vt:lpstr>
      <vt:lpstr>PowerPoint Presentation</vt:lpstr>
      <vt:lpstr>USCAUXILIARYSERVICESIT Website Reports    May 2015  </vt:lpstr>
      <vt:lpstr>USCAUXILIARYSERVICESIT Website Reports May 2015  </vt:lpstr>
      <vt:lpstr>USCAUXILIARYSERVICESIT Website Reports May 2015  </vt:lpstr>
      <vt:lpstr>USCAUXILIARYSERVICESIT Website Reports May 2015  </vt:lpstr>
      <vt:lpstr>USCAUXILIARYSERVICESIT Website Reports May 2015  </vt:lpstr>
      <vt:lpstr>USCAUXILIARYSERVICESIT Website Reports May 2015  </vt:lpstr>
      <vt:lpstr>USCAUXILIARYSERVICESIT Email Campaign Reports May 2015  </vt:lpstr>
      <vt:lpstr>USCAUXILIARYSERVICESIT Email Campaign Reports May 2015  </vt:lpstr>
      <vt:lpstr>USCAUXILIARYSERVICESIT Email Campaign Reports May 2015  </vt:lpstr>
      <vt:lpstr>USCAUXILIARYSERVICESIT Email Campaign Reports May 2015  </vt:lpstr>
      <vt:lpstr>USCAUXILIARYSERVICESIT Email Campaign Reports May 2015  </vt:lpstr>
      <vt:lpstr>USCAUXILIARYSERVICESIT Email Campaign Reports May 2015  </vt:lpstr>
      <vt:lpstr>USCAUXILIARYSERVICESIT Email Campaign Reports May 2015  </vt:lpstr>
      <vt:lpstr>USCAUXILIARYSERVICESIT Email Campaign Reports May 2015 </vt:lpstr>
      <vt:lpstr>USCAUXILIARYSERVICESIT Email Campaign Reports May 2015</vt:lpstr>
      <vt:lpstr>USCAUXILIARYSERVICESIT Email Campaign Reports May 2015 </vt:lpstr>
      <vt:lpstr>USCAUXILIARYSERVICESIT Email Campaign Reports May 2015 </vt:lpstr>
      <vt:lpstr>USCAUXILIARYSERVICESIT Email Campaign Reports May 2015 </vt:lpstr>
      <vt:lpstr>USCAUXILIARYSERVICESIT Email Campaign Reports May 2015 </vt:lpstr>
      <vt:lpstr>USCAUXILIARYSERVICESIT Email Campaign Reports May 2015 </vt:lpstr>
      <vt:lpstr>USCAUXILIARYSERVICESIT Customer Satisfaction Report May 2015</vt:lpstr>
      <vt:lpstr>Thank You !!</vt:lpstr>
    </vt:vector>
  </TitlesOfParts>
  <Company>University of Southern California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Sachin Chachada</dc:creator>
  <cp:lastModifiedBy>Michael Groessl</cp:lastModifiedBy>
  <cp:revision>1139</cp:revision>
  <dcterms:created xsi:type="dcterms:W3CDTF">2005-12-19T17:55:46Z</dcterms:created>
  <dcterms:modified xsi:type="dcterms:W3CDTF">2015-06-08T15:29:38Z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0x0101003A82F1B946FE1A4A886DCC46C43CCB96</vt:lpwstr>
  </property>
</Properties>
</file>