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3.xml" ContentType="application/vnd.openxmlformats-officedocument.drawingml.chartshapes+xml"/>
  <Override PartName="/ppt/charts/chart17.xml" ContentType="application/vnd.openxmlformats-officedocument.drawingml.chart+xml"/>
  <Override PartName="/ppt/notesSlides/notesSlide16.xml" ContentType="application/vnd.openxmlformats-officedocument.presentationml.notesSlide+xml"/>
  <Override PartName="/ppt/charts/chart18.xml" ContentType="application/vnd.openxmlformats-officedocument.drawingml.chart+xml"/>
  <Override PartName="/ppt/notesSlides/notesSlide17.xml" ContentType="application/vnd.openxmlformats-officedocument.presentationml.notesSlide+xml"/>
  <Override PartName="/ppt/charts/chart19.xml" ContentType="application/vnd.openxmlformats-officedocument.drawingml.chart+xml"/>
  <Override PartName="/ppt/notesSlides/notesSlide18.xml" ContentType="application/vnd.openxmlformats-officedocument.presentationml.notesSlide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1.xml" ContentType="application/vnd.openxmlformats-officedocument.drawingml.chart+xml"/>
  <Override PartName="/ppt/drawings/drawing5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2.xml" ContentType="application/vnd.openxmlformats-officedocument.drawingml.chart+xml"/>
  <Override PartName="/ppt/drawings/drawing6.xml" ContentType="application/vnd.openxmlformats-officedocument.drawingml.chartshapes+xml"/>
  <Override PartName="/ppt/charts/chart23.xml" ContentType="application/vnd.openxmlformats-officedocument.drawingml.chart+xml"/>
  <Override PartName="/ppt/drawings/drawing7.xml" ContentType="application/vnd.openxmlformats-officedocument.drawingml.chartshapes+xml"/>
  <Override PartName="/ppt/charts/chart24.xml" ContentType="application/vnd.openxmlformats-officedocument.drawingml.chart+xml"/>
  <Override PartName="/ppt/drawings/drawing8.xml" ContentType="application/vnd.openxmlformats-officedocument.drawingml.chartshapes+xml"/>
  <Override PartName="/ppt/charts/chart25.xml" ContentType="application/vnd.openxmlformats-officedocument.drawingml.chart+xml"/>
  <Override PartName="/ppt/drawings/drawing9.xml" ContentType="application/vnd.openxmlformats-officedocument.drawingml.chartshapes+xml"/>
  <Override PartName="/ppt/charts/chart26.xml" ContentType="application/vnd.openxmlformats-officedocument.drawingml.chart+xml"/>
  <Override PartName="/ppt/drawings/drawing10.xml" ContentType="application/vnd.openxmlformats-officedocument.drawingml.chartshapes+xml"/>
  <Override PartName="/ppt/charts/chart27.xml" ContentType="application/vnd.openxmlformats-officedocument.drawingml.chart+xml"/>
  <Override PartName="/ppt/drawings/drawing11.xml" ContentType="application/vnd.openxmlformats-officedocument.drawingml.chartshapes+xml"/>
  <Override PartName="/ppt/charts/chart28.xml" ContentType="application/vnd.openxmlformats-officedocument.drawingml.chart+xml"/>
  <Override PartName="/ppt/drawings/drawing12.xml" ContentType="application/vnd.openxmlformats-officedocument.drawingml.chartshapes+xml"/>
  <Override PartName="/ppt/charts/chart29.xml" ContentType="application/vnd.openxmlformats-officedocument.drawingml.chart+xml"/>
  <Override PartName="/ppt/drawings/drawing13.xml" ContentType="application/vnd.openxmlformats-officedocument.drawingml.chartshapes+xml"/>
  <Override PartName="/ppt/charts/chart30.xml" ContentType="application/vnd.openxmlformats-officedocument.drawingml.chart+xml"/>
  <Override PartName="/ppt/drawings/drawing14.xml" ContentType="application/vnd.openxmlformats-officedocument.drawingml.chartshapes+xml"/>
  <Override PartName="/ppt/charts/chart31.xml" ContentType="application/vnd.openxmlformats-officedocument.drawingml.chart+xml"/>
  <Override PartName="/ppt/drawings/drawing1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82" r:id="rId31"/>
    <p:sldId id="383" r:id="rId32"/>
    <p:sldId id="404" r:id="rId33"/>
    <p:sldId id="384" r:id="rId34"/>
    <p:sldId id="413" r:id="rId35"/>
    <p:sldId id="414" r:id="rId36"/>
    <p:sldId id="415" r:id="rId37"/>
    <p:sldId id="401" r:id="rId38"/>
    <p:sldId id="397" r:id="rId39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/>
  </p:normalViewPr>
  <p:slideViewPr>
    <p:cSldViewPr>
      <p:cViewPr varScale="1">
        <p:scale>
          <a:sx n="67" d="100"/>
          <a:sy n="67" d="100"/>
        </p:scale>
        <p:origin x="7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vijayapr\Desktop\May%202015%20Monthly%20OPS%20Report\May_2015%20Exact%20Targ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%20Web%20Req%20Unit%20And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jayapr\Desktop\May%202015%20Monthly%20OPS%20Report\May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Counts'!$B$25:$G$25</c:f>
              <c:numCache>
                <c:formatCode>d\-mmm</c:formatCode>
                <c:ptCount val="6"/>
                <c:pt idx="0">
                  <c:v>41987</c:v>
                </c:pt>
                <c:pt idx="1">
                  <c:v>42019</c:v>
                </c:pt>
                <c:pt idx="2">
                  <c:v>42050</c:v>
                </c:pt>
                <c:pt idx="3">
                  <c:v>42078</c:v>
                </c:pt>
                <c:pt idx="4">
                  <c:v>42109</c:v>
                </c:pt>
                <c:pt idx="5">
                  <c:v>42139</c:v>
                </c:pt>
              </c:numCache>
            </c:numRef>
          </c:cat>
          <c:val>
            <c:numRef>
              <c:f>'Issue Counts'!$B$26:$G$26</c:f>
              <c:numCache>
                <c:formatCode>0</c:formatCode>
                <c:ptCount val="6"/>
                <c:pt idx="0">
                  <c:v>885</c:v>
                </c:pt>
                <c:pt idx="1">
                  <c:v>1343</c:v>
                </c:pt>
                <c:pt idx="2">
                  <c:v>1342</c:v>
                </c:pt>
                <c:pt idx="3">
                  <c:v>1220</c:v>
                </c:pt>
                <c:pt idx="4">
                  <c:v>1262</c:v>
                </c:pt>
                <c:pt idx="5">
                  <c:v>910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437368"/>
        <c:axId val="11543712"/>
      </c:barChart>
      <c:dateAx>
        <c:axId val="15043736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54371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15437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043736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May </a:t>
            </a:r>
            <a:r>
              <a:rPr lang="en-US" dirty="0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'[May_2015_Website_Reports.xlsx]Traffic Sources'!$C$14:$C$21</c:f>
              <c:numCache>
                <c:formatCode>#,##0</c:formatCode>
                <c:ptCount val="8"/>
                <c:pt idx="0">
                  <c:v>575</c:v>
                </c:pt>
                <c:pt idx="1">
                  <c:v>1331</c:v>
                </c:pt>
                <c:pt idx="2">
                  <c:v>683</c:v>
                </c:pt>
                <c:pt idx="3">
                  <c:v>351</c:v>
                </c:pt>
                <c:pt idx="4">
                  <c:v>337</c:v>
                </c:pt>
                <c:pt idx="5">
                  <c:v>302</c:v>
                </c:pt>
                <c:pt idx="6">
                  <c:v>388</c:v>
                </c:pt>
                <c:pt idx="7">
                  <c:v>11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'[May_2015_Website_Reports.xlsx]Traffic Sources'!$D$14:$D$21</c:f>
              <c:numCache>
                <c:formatCode>#,##0</c:formatCode>
                <c:ptCount val="8"/>
                <c:pt idx="0">
                  <c:v>213</c:v>
                </c:pt>
                <c:pt idx="1">
                  <c:v>242</c:v>
                </c:pt>
                <c:pt idx="2">
                  <c:v>363</c:v>
                </c:pt>
                <c:pt idx="3">
                  <c:v>342</c:v>
                </c:pt>
                <c:pt idx="4">
                  <c:v>164</c:v>
                </c:pt>
                <c:pt idx="5">
                  <c:v>258</c:v>
                </c:pt>
                <c:pt idx="6">
                  <c:v>162</c:v>
                </c:pt>
                <c:pt idx="7">
                  <c:v>342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'[May_2015_Website_Reports.xlsx]Traffic Sources'!$E$14:$E$21</c:f>
              <c:numCache>
                <c:formatCode>#,##0</c:formatCode>
                <c:ptCount val="8"/>
                <c:pt idx="0">
                  <c:v>135</c:v>
                </c:pt>
                <c:pt idx="1">
                  <c:v>167</c:v>
                </c:pt>
                <c:pt idx="2">
                  <c:v>137</c:v>
                </c:pt>
                <c:pt idx="3">
                  <c:v>49</c:v>
                </c:pt>
                <c:pt idx="4">
                  <c:v>70</c:v>
                </c:pt>
                <c:pt idx="5">
                  <c:v>43</c:v>
                </c:pt>
                <c:pt idx="6">
                  <c:v>28</c:v>
                </c:pt>
                <c:pt idx="7">
                  <c:v>38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'[May_2015_Website_Reports.xlsx]Traffic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609024"/>
        <c:axId val="205609416"/>
      </c:barChart>
      <c:catAx>
        <c:axId val="20560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609416"/>
        <c:crosses val="autoZero"/>
        <c:auto val="1"/>
        <c:lblAlgn val="ctr"/>
        <c:lblOffset val="100"/>
        <c:noMultiLvlLbl val="0"/>
      </c:catAx>
      <c:valAx>
        <c:axId val="20560941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6090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May </a:t>
            </a:r>
            <a:r>
              <a:rPr lang="en-US" sz="1800" b="1" i="0" u="none" strike="noStrike" baseline="0" dirty="0">
                <a:effectLst/>
              </a:rPr>
              <a:t>2015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'[May_2015_Website_Reports.xlsx]Traffic Sources'!$C$24:$C$29</c:f>
              <c:numCache>
                <c:formatCode>#,##0</c:formatCode>
                <c:ptCount val="6"/>
                <c:pt idx="0">
                  <c:v>4721</c:v>
                </c:pt>
                <c:pt idx="1">
                  <c:v>32</c:v>
                </c:pt>
                <c:pt idx="2">
                  <c:v>109</c:v>
                </c:pt>
                <c:pt idx="3">
                  <c:v>351</c:v>
                </c:pt>
                <c:pt idx="4">
                  <c:v>42</c:v>
                </c:pt>
                <c:pt idx="5">
                  <c:v>171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'[May_2015_Website_Reports.xlsx]Traffic Sources'!$D$24:$D$29</c:f>
              <c:numCache>
                <c:formatCode>#,##0</c:formatCode>
                <c:ptCount val="6"/>
                <c:pt idx="0">
                  <c:v>461</c:v>
                </c:pt>
                <c:pt idx="1">
                  <c:v>45</c:v>
                </c:pt>
                <c:pt idx="2">
                  <c:v>120</c:v>
                </c:pt>
                <c:pt idx="3">
                  <c:v>342</c:v>
                </c:pt>
                <c:pt idx="4">
                  <c:v>41</c:v>
                </c:pt>
                <c:pt idx="5">
                  <c:v>282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'[May_2015_Website_Reports.xlsx]Traffic Sources'!$E$24:$E$29</c:f>
              <c:numCache>
                <c:formatCode>#,##0</c:formatCode>
                <c:ptCount val="6"/>
                <c:pt idx="0">
                  <c:v>2020</c:v>
                </c:pt>
                <c:pt idx="1">
                  <c:v>12</c:v>
                </c:pt>
                <c:pt idx="2">
                  <c:v>22</c:v>
                </c:pt>
                <c:pt idx="3">
                  <c:v>49</c:v>
                </c:pt>
                <c:pt idx="4">
                  <c:v>19</c:v>
                </c:pt>
                <c:pt idx="5">
                  <c:v>726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'[May_2015_Website_Reports.xlsx]Traffic Sources'!$F$24:$F$29</c:f>
              <c:numCache>
                <c:formatCode>#,##0</c:formatCode>
                <c:ptCount val="6"/>
                <c:pt idx="0">
                  <c:v>420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610592"/>
        <c:axId val="206088040"/>
      </c:barChart>
      <c:catAx>
        <c:axId val="20561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088040"/>
        <c:crosses val="autoZero"/>
        <c:auto val="1"/>
        <c:lblAlgn val="ctr"/>
        <c:lblOffset val="100"/>
        <c:noMultiLvlLbl val="0"/>
      </c:catAx>
      <c:valAx>
        <c:axId val="2060880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6105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685339818262322"/>
          <c:y val="0.17632262878904842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'[May_2015_Website_Reports.xlsx]Average Time on Site'!$C$7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Site'!$C$8:$C$14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0.20833333333333334</c:v>
                </c:pt>
                <c:pt idx="2">
                  <c:v>0.15486111111111112</c:v>
                </c:pt>
                <c:pt idx="3">
                  <c:v>4.9305555555555554E-2</c:v>
                </c:pt>
                <c:pt idx="4">
                  <c:v>0.1111111111111111</c:v>
                </c:pt>
                <c:pt idx="5">
                  <c:v>3.9583333333333331E-2</c:v>
                </c:pt>
                <c:pt idx="6">
                  <c:v>6.1805555555555558E-2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'[May_2015_Website_Reports.xlsx]Average Time on Site'!$D$7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Site'!$D$8:$D$14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'[May_2015_Website_Reports.xlsx]Average Time on Site'!$E$7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Site'!$E$8:$E$14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'[May_2015_Website_Reports.xlsx]Average Time on Site'!$F$7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Site'!$F$8:$F$14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ser>
          <c:idx val="4"/>
          <c:order val="4"/>
          <c:tx>
            <c:strRef>
              <c:f>'[May_2015_Website_Reports.xlsx]Average Time on Site'!$G$7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Site'!$G$8:$G$14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'[May_2015_Website_Reports.xlsx]Average Time on Site'!$H$7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'[May_2015_Website_Reports.xlsx]Average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'[May_2015_Website_Reports.xlsx]Average Time on Site'!$H$8:$H$14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089216"/>
        <c:axId val="206089608"/>
      </c:barChart>
      <c:catAx>
        <c:axId val="20608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06089608"/>
        <c:crosses val="autoZero"/>
        <c:auto val="1"/>
        <c:lblAlgn val="ctr"/>
        <c:lblOffset val="100"/>
        <c:noMultiLvlLbl val="0"/>
      </c:catAx>
      <c:valAx>
        <c:axId val="206089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0608921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'[May_2015_Website_Reports.xlsx]Average Time on Site'!$C$18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Site'!$C$19:$C$27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'[May_2015_Website_Reports.xlsx]Average Time on Site'!$D$18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Site'!$D$19:$D$27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'[May_2015_Website_Reports.xlsx]Average Time on Site'!$E$18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Site'!$E$19:$E$27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'[May_2015_Website_Reports.xlsx]Average Time on Site'!$F$18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Site'!$F$19:$F$27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ser>
          <c:idx val="4"/>
          <c:order val="4"/>
          <c:tx>
            <c:strRef>
              <c:f>'[May_2015_Website_Reports.xlsx]Average Time on Site'!$G$18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Site'!$G$19:$G$27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'[May_2015_Website_Reports.xlsx]Average Time on Site'!$H$18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'[May_2015_Website_Reports.xlsx]Average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'[May_2015_Website_Reports.xlsx]Average Time on Site'!$H$19:$H$27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090784"/>
        <c:axId val="206091176"/>
      </c:barChart>
      <c:catAx>
        <c:axId val="20609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091176"/>
        <c:crosses val="autoZero"/>
        <c:auto val="1"/>
        <c:lblAlgn val="ctr"/>
        <c:lblOffset val="100"/>
        <c:noMultiLvlLbl val="0"/>
      </c:catAx>
      <c:valAx>
        <c:axId val="206091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0907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'[May_2015_Website_Reports.xlsx]Average Time on Site'!$C$30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Site'!$C$31:$C$36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0.13819444444444443</c:v>
                </c:pt>
                <c:pt idx="2">
                  <c:v>0.1423611111111111</c:v>
                </c:pt>
                <c:pt idx="3">
                  <c:v>1.1805555555555555E-2</c:v>
                </c:pt>
                <c:pt idx="4">
                  <c:v>0.10972222222222222</c:v>
                </c:pt>
                <c:pt idx="5">
                  <c:v>0.25138888888888888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'[May_2015_Website_Reports.xlsx]Average Time on Site'!$D$30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Site'!$D$31:$D$36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'[May_2015_Website_Reports.xlsx]Average Time on Site'!$E$30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Site'!$E$31:$E$36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'[May_2015_Website_Reports.xlsx]Average Time on Site'!$F$30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Site'!$F$31:$F$36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ser>
          <c:idx val="4"/>
          <c:order val="4"/>
          <c:tx>
            <c:strRef>
              <c:f>'[May_2015_Website_Reports.xlsx]Average Time on Site'!$G$30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Site'!$G$31:$G$36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'[May_2015_Website_Reports.xlsx]Average Time on Site'!$H$30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'[May_2015_Website_Reports.xlsx]Average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'[May_2015_Website_Reports.xlsx]Average Time on Site'!$H$31:$H$36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327768"/>
        <c:axId val="206328160"/>
      </c:barChart>
      <c:catAx>
        <c:axId val="206327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28160"/>
        <c:crosses val="autoZero"/>
        <c:auto val="1"/>
        <c:lblAlgn val="ctr"/>
        <c:lblOffset val="100"/>
        <c:noMultiLvlLbl val="0"/>
      </c:catAx>
      <c:valAx>
        <c:axId val="206328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277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May</a:t>
            </a:r>
            <a:r>
              <a:rPr lang="en-US" baseline="0"/>
              <a:t> </a:t>
            </a: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Details'!$B$6:$B$15</c:f>
              <c:strCache>
                <c:ptCount val="10"/>
                <c:pt idx="0">
                  <c:v>2015 commencement dvd</c:v>
                </c:pt>
                <c:pt idx="1">
                  <c:v>hawaiian</c:v>
                </c:pt>
                <c:pt idx="2">
                  <c:v>nail polish</c:v>
                </c:pt>
                <c:pt idx="3">
                  <c:v>under armour</c:v>
                </c:pt>
                <c:pt idx="4">
                  <c:v>mom</c:v>
                </c:pt>
                <c:pt idx="5">
                  <c:v>lanyard</c:v>
                </c:pt>
                <c:pt idx="6">
                  <c:v>license plate</c:v>
                </c:pt>
                <c:pt idx="7">
                  <c:v>usc mom</c:v>
                </c:pt>
                <c:pt idx="8">
                  <c:v>backpack</c:v>
                </c:pt>
                <c:pt idx="9">
                  <c:v>decal</c:v>
                </c:pt>
              </c:strCache>
            </c:strRef>
          </c:cat>
          <c:val>
            <c:numRef>
              <c:f>'[May_2015_Website_Reports.xlsx]BKS Details'!$C$6:$C$15</c:f>
              <c:numCache>
                <c:formatCode>General</c:formatCode>
                <c:ptCount val="10"/>
                <c:pt idx="0">
                  <c:v>285</c:v>
                </c:pt>
                <c:pt idx="1">
                  <c:v>228</c:v>
                </c:pt>
                <c:pt idx="2">
                  <c:v>134</c:v>
                </c:pt>
                <c:pt idx="3">
                  <c:v>119</c:v>
                </c:pt>
                <c:pt idx="4">
                  <c:v>54</c:v>
                </c:pt>
                <c:pt idx="5">
                  <c:v>50</c:v>
                </c:pt>
                <c:pt idx="6">
                  <c:v>49</c:v>
                </c:pt>
                <c:pt idx="7">
                  <c:v>49</c:v>
                </c:pt>
                <c:pt idx="8">
                  <c:v>43</c:v>
                </c:pt>
                <c:pt idx="9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329336"/>
        <c:axId val="206329728"/>
      </c:barChart>
      <c:catAx>
        <c:axId val="206329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29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3297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63293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Details'!$B$34:$B$43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Jackets/Fleece | Men's Apparel | USC Bookstores</c:v>
                </c:pt>
                <c:pt idx="3">
                  <c:v>Hats | Men's Apparel | USC Bookstores</c:v>
                </c:pt>
                <c:pt idx="4">
                  <c:v>Auto Accessories | Gifts | USC Bookstores</c:v>
                </c:pt>
                <c:pt idx="5">
                  <c:v>Jackets/Fleece | Women's Apparel | USC Bookstores</c:v>
                </c:pt>
                <c:pt idx="6">
                  <c:v>Men's Nike | Nike | USC Bookstores</c:v>
                </c:pt>
                <c:pt idx="7">
                  <c:v>Glassware &amp; Mugs | Gifts | USC Bookstores</c:v>
                </c:pt>
                <c:pt idx="8">
                  <c:v>Men's Apparel | USC Bookstores</c:v>
                </c:pt>
                <c:pt idx="9">
                  <c:v>Tops | Men's Apparel | USC Bookstores</c:v>
                </c:pt>
              </c:strCache>
            </c:strRef>
          </c:cat>
          <c:val>
            <c:numRef>
              <c:f>'[May_2015_Website_Reports.xlsx]BKS Details'!$C$34:$C$43</c:f>
              <c:numCache>
                <c:formatCode>#,##0</c:formatCode>
                <c:ptCount val="10"/>
                <c:pt idx="0">
                  <c:v>31442</c:v>
                </c:pt>
                <c:pt idx="1">
                  <c:v>24771</c:v>
                </c:pt>
                <c:pt idx="2">
                  <c:v>20363</c:v>
                </c:pt>
                <c:pt idx="3">
                  <c:v>17759</c:v>
                </c:pt>
                <c:pt idx="4">
                  <c:v>14931</c:v>
                </c:pt>
                <c:pt idx="5">
                  <c:v>14680</c:v>
                </c:pt>
                <c:pt idx="6">
                  <c:v>14004</c:v>
                </c:pt>
                <c:pt idx="7" formatCode="General">
                  <c:v>11483</c:v>
                </c:pt>
                <c:pt idx="8">
                  <c:v>7347</c:v>
                </c:pt>
                <c:pt idx="9">
                  <c:v>7064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330512"/>
        <c:axId val="206330904"/>
      </c:barChart>
      <c:catAx>
        <c:axId val="20633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30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3309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63305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baseline="0"/>
              <a:t>May 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Details'!$C$68</c:f>
              <c:numCache>
                <c:formatCode>General</c:formatCode>
                <c:ptCount val="1"/>
                <c:pt idx="0">
                  <c:v>132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'[May_2015_Website_Reports.xlsx]BKS Details'!$B$69</c:f>
              <c:strCache>
                <c:ptCount val="1"/>
                <c:pt idx="0">
                  <c:v>USC 2015 Commencement DVD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Details'!$C$69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3"/>
          <c:order val="2"/>
          <c:tx>
            <c:strRef>
              <c:f>'[May_2015_Website_Reports.xlsx]BKS Details'!$B$70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Details'!$C$70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</c:ser>
        <c:ser>
          <c:idx val="4"/>
          <c:order val="3"/>
          <c:tx>
            <c:strRef>
              <c:f>'[May_2015_Website_Reports.xlsx]BKS Details'!$B$71</c:f>
              <c:strCache>
                <c:ptCount val="1"/>
                <c:pt idx="0">
                  <c:v>USC Alumni Solid Brass Shield License Frame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Details'!$C$71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</c:ser>
        <c:ser>
          <c:idx val="5"/>
          <c:order val="4"/>
          <c:tx>
            <c:strRef>
              <c:f>'[May_2015_Website_Reports.xlsx]BKS Details'!$B$72</c:f>
              <c:strCache>
                <c:ptCount val="1"/>
                <c:pt idx="0">
                  <c:v>USC Cardinal Napkins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</c:ser>
        <c:ser>
          <c:idx val="6"/>
          <c:order val="5"/>
          <c:tx>
            <c:strRef>
              <c:f>'[May_2015_Website_Reports.xlsx]BKS Details'!$B$73</c:f>
              <c:strCache>
                <c:ptCount val="1"/>
                <c:pt idx="0">
                  <c:v>USC Arch Button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Details'!$C$73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7"/>
          <c:order val="6"/>
          <c:tx>
            <c:strRef>
              <c:f>'[May_2015_Website_Reports.xlsx]BKS Details'!$B$74</c:f>
              <c:strCache>
                <c:ptCount val="1"/>
                <c:pt idx="0">
                  <c:v>USC Block Decal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Details'!$C$74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</c:ser>
        <c:ser>
          <c:idx val="8"/>
          <c:order val="7"/>
          <c:tx>
            <c:strRef>
              <c:f>'[May_2015_Website_Reports.xlsx]BKS Details'!$B$75</c:f>
              <c:strCache>
                <c:ptCount val="1"/>
                <c:pt idx="0">
                  <c:v>USC Cardinal Tackle Twill Crew 02D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Details'!$C$75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9"/>
          <c:order val="8"/>
          <c:tx>
            <c:strRef>
              <c:f>'[May_2015_Website_Reports.xlsx]BKS Details'!$B$76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Details'!$C$76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2"/>
          <c:order val="9"/>
          <c:tx>
            <c:strRef>
              <c:f>'[May_2015_Website_Reports.xlsx]BKS Details'!$B$77</c:f>
              <c:strCache>
                <c:ptCount val="1"/>
                <c:pt idx="0">
                  <c:v>USC Paper Plates 16D 16E</c:v>
                </c:pt>
              </c:strCache>
            </c:strRef>
          </c:tx>
          <c:invertIfNegative val="0"/>
          <c:cat>
            <c:strRef>
              <c:f>'[May_2015_Website_Reports.xlsx]BKS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'[May_2015_Website_Reports.xlsx]BKS Details'!$C$77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445056"/>
        <c:axId val="206445448"/>
      </c:barChart>
      <c:catAx>
        <c:axId val="2064450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06445448"/>
        <c:crosses val="autoZero"/>
        <c:auto val="1"/>
        <c:lblAlgn val="ctr"/>
        <c:lblOffset val="100"/>
        <c:noMultiLvlLbl val="0"/>
      </c:catAx>
      <c:valAx>
        <c:axId val="2064454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64450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5058621172353454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Nike Polos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2754</c:v>
                </c:pt>
                <c:pt idx="1">
                  <c:v>2750</c:v>
                </c:pt>
                <c:pt idx="2" formatCode="General">
                  <c:v>650</c:v>
                </c:pt>
                <c:pt idx="3" formatCode="General">
                  <c:v>57</c:v>
                </c:pt>
                <c:pt idx="4" formatCode="General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446232"/>
        <c:axId val="206446624"/>
      </c:barChart>
      <c:catAx>
        <c:axId val="206446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446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4466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446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Collections Memorial Day Sale</a:t>
            </a:r>
            <a:endParaRPr lang="en-US" sz="1200" b="1" u="sng"/>
          </a:p>
        </c:rich>
      </c:tx>
      <c:layout>
        <c:manualLayout>
          <c:xMode val="edge"/>
          <c:yMode val="edge"/>
          <c:x val="0.42908005168704538"/>
          <c:y val="7.20516462807123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2759</c:v>
                </c:pt>
                <c:pt idx="1">
                  <c:v>2756</c:v>
                </c:pt>
                <c:pt idx="2" formatCode="General">
                  <c:v>681</c:v>
                </c:pt>
                <c:pt idx="3" formatCode="General">
                  <c:v>84</c:v>
                </c:pt>
                <c:pt idx="4" formatCode="General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448192"/>
        <c:axId val="206845408"/>
      </c:barChart>
      <c:catAx>
        <c:axId val="20644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45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454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448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Counts'!$B$5:$B$17</c:f>
              <c:numCache>
                <c:formatCode>0</c:formatCode>
                <c:ptCount val="13"/>
                <c:pt idx="0">
                  <c:v>54</c:v>
                </c:pt>
                <c:pt idx="1">
                  <c:v>49</c:v>
                </c:pt>
                <c:pt idx="2">
                  <c:v>10</c:v>
                </c:pt>
                <c:pt idx="3">
                  <c:v>122</c:v>
                </c:pt>
                <c:pt idx="4">
                  <c:v>35</c:v>
                </c:pt>
                <c:pt idx="5">
                  <c:v>8</c:v>
                </c:pt>
                <c:pt idx="6">
                  <c:v>57</c:v>
                </c:pt>
                <c:pt idx="7">
                  <c:v>44</c:v>
                </c:pt>
                <c:pt idx="8">
                  <c:v>406</c:v>
                </c:pt>
                <c:pt idx="9">
                  <c:v>107</c:v>
                </c:pt>
                <c:pt idx="10">
                  <c:v>3</c:v>
                </c:pt>
                <c:pt idx="11">
                  <c:v>2</c:v>
                </c:pt>
                <c:pt idx="12">
                  <c:v>13</c:v>
                </c:pt>
              </c:numCache>
            </c:numRef>
          </c:val>
        </c:ser>
        <c:ser>
          <c:idx val="3"/>
          <c:order val="1"/>
          <c:tx>
            <c:strRef>
              <c:f>'Issue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Counts'!$E$5:$E$17</c:f>
              <c:numCache>
                <c:formatCode>0</c:formatCode>
                <c:ptCount val="13"/>
                <c:pt idx="0">
                  <c:v>47</c:v>
                </c:pt>
                <c:pt idx="1">
                  <c:v>47</c:v>
                </c:pt>
                <c:pt idx="2">
                  <c:v>8</c:v>
                </c:pt>
                <c:pt idx="3">
                  <c:v>104</c:v>
                </c:pt>
                <c:pt idx="4">
                  <c:v>29</c:v>
                </c:pt>
                <c:pt idx="5">
                  <c:v>7</c:v>
                </c:pt>
                <c:pt idx="6">
                  <c:v>50</c:v>
                </c:pt>
                <c:pt idx="7">
                  <c:v>34</c:v>
                </c:pt>
                <c:pt idx="8">
                  <c:v>405</c:v>
                </c:pt>
                <c:pt idx="9">
                  <c:v>48</c:v>
                </c:pt>
                <c:pt idx="10">
                  <c:v>3</c:v>
                </c:pt>
                <c:pt idx="11">
                  <c:v>2</c:v>
                </c:pt>
                <c:pt idx="1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600328"/>
        <c:axId val="153128944"/>
      </c:barChart>
      <c:catAx>
        <c:axId val="152600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3128944"/>
        <c:crosses val="autoZero"/>
        <c:auto val="1"/>
        <c:lblAlgn val="ctr"/>
        <c:lblOffset val="100"/>
        <c:noMultiLvlLbl val="0"/>
      </c:catAx>
      <c:valAx>
        <c:axId val="15312894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5260032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Men's Summer Nike T-Shirts</a:t>
            </a:r>
            <a:endParaRPr lang="en-US" b="0" u="none"/>
          </a:p>
        </c:rich>
      </c:tx>
      <c:layout>
        <c:manualLayout>
          <c:xMode val="edge"/>
          <c:yMode val="edge"/>
          <c:x val="0.34629551544427806"/>
          <c:y val="6.26288123042232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20112</c:v>
                </c:pt>
                <c:pt idx="1">
                  <c:v>20077</c:v>
                </c:pt>
                <c:pt idx="2" formatCode="General">
                  <c:v>4173</c:v>
                </c:pt>
                <c:pt idx="3" formatCode="General">
                  <c:v>429</c:v>
                </c:pt>
                <c:pt idx="4" formatCode="General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6846584"/>
        <c:axId val="206846976"/>
      </c:barChart>
      <c:catAx>
        <c:axId val="206846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46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4697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4658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 Action Still Required: USC AQMD Survey</a:t>
            </a:r>
            <a:endParaRPr lang="en-US" b="1" u="sng"/>
          </a:p>
        </c:rich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 AQMD HSC 2015 Employees List - 05142015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1693</c:v>
                </c:pt>
                <c:pt idx="1">
                  <c:v>1658</c:v>
                </c:pt>
                <c:pt idx="2" formatCode="General">
                  <c:v>238</c:v>
                </c:pt>
                <c:pt idx="3" formatCode="General">
                  <c:v>51</c:v>
                </c:pt>
                <c:pt idx="4" formatCode="General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6871752"/>
        <c:axId val="206872144"/>
      </c:barChart>
      <c:catAx>
        <c:axId val="206871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7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7214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71752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Smashbox Event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403552909544843"/>
          <c:y val="0.11498561938194717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4187822790613331"/>
          <c:y val="0.25649240597952738"/>
          <c:w val="0.59941645245216257"/>
          <c:h val="0.466873817625656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3049</c:v>
                </c:pt>
                <c:pt idx="1">
                  <c:v>3047</c:v>
                </c:pt>
                <c:pt idx="2" formatCode="General">
                  <c:v>553</c:v>
                </c:pt>
                <c:pt idx="3" formatCode="General">
                  <c:v>38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6873320"/>
        <c:axId val="206873712"/>
      </c:barChart>
      <c:catAx>
        <c:axId val="206873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73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737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8733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 Action Still Required: USC AQMD Survey</a:t>
            </a:r>
            <a:endParaRPr lang="en-US" b="1" u="sng"/>
          </a:p>
        </c:rich>
      </c:tx>
      <c:layout>
        <c:manualLayout>
          <c:xMode val="edge"/>
          <c:yMode val="edge"/>
          <c:x val="0.30915366705003872"/>
          <c:y val="9.876944044160292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reports'!$E$19</c:f>
              <c:strCache>
                <c:ptCount val="1"/>
                <c:pt idx="0">
                  <c:v>AQMD HSC 2015 Employees List - 05122015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reports'!$F$19:$J$19</c:f>
              <c:numCache>
                <c:formatCode>#,##0</c:formatCode>
                <c:ptCount val="5"/>
                <c:pt idx="0">
                  <c:v>1724</c:v>
                </c:pt>
                <c:pt idx="1">
                  <c:v>1687</c:v>
                </c:pt>
                <c:pt idx="2" formatCode="General">
                  <c:v>261</c:v>
                </c:pt>
                <c:pt idx="3" formatCode="General">
                  <c:v>53</c:v>
                </c:pt>
                <c:pt idx="4" formatCode="General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6372432"/>
        <c:axId val="206372824"/>
      </c:barChart>
      <c:catAx>
        <c:axId val="20637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72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372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72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Hospitality Food Mail - May 20151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2674576551217774"/>
          <c:y val="7.84823870700372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reports'!$E$22</c:f>
              <c:strCache>
                <c:ptCount val="1"/>
                <c:pt idx="0">
                  <c:v>HSP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reports'!$F$21:$J$21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reports'!$F$22:$J$22</c:f>
              <c:numCache>
                <c:formatCode>#,##0</c:formatCode>
                <c:ptCount val="5"/>
                <c:pt idx="0">
                  <c:v>10309</c:v>
                </c:pt>
                <c:pt idx="1">
                  <c:v>9746</c:v>
                </c:pt>
                <c:pt idx="2" formatCode="General">
                  <c:v>2007</c:v>
                </c:pt>
                <c:pt idx="3" formatCode="General">
                  <c:v>140</c:v>
                </c:pt>
                <c:pt idx="4" formatCode="General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6374000"/>
        <c:axId val="205872592"/>
      </c:barChart>
      <c:catAx>
        <c:axId val="20637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872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58725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6374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Still Required: USC AQMD Survey</a:t>
            </a:r>
            <a:endParaRPr lang="en-US" b="1" u="sng"/>
          </a:p>
        </c:rich>
      </c:tx>
      <c:layout>
        <c:manualLayout>
          <c:xMode val="edge"/>
          <c:yMode val="edge"/>
          <c:x val="0.29079949347185885"/>
          <c:y val="6.37275080390299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reports'!$E$28</c:f>
              <c:strCache>
                <c:ptCount val="1"/>
                <c:pt idx="0">
                  <c:v>AQMD HSC 2015 Employees List - 05072015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reports'!$F$27:$J$27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reports'!$F$28:$J$28</c:f>
              <c:numCache>
                <c:formatCode>General</c:formatCode>
                <c:ptCount val="5"/>
                <c:pt idx="0" formatCode="#,##0">
                  <c:v>1784</c:v>
                </c:pt>
                <c:pt idx="1">
                  <c:v>1747</c:v>
                </c:pt>
                <c:pt idx="2">
                  <c:v>299</c:v>
                </c:pt>
                <c:pt idx="3">
                  <c:v>79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5873768"/>
        <c:axId val="205874160"/>
      </c:barChart>
      <c:catAx>
        <c:axId val="205873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874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5874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873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Class of 2015</a:t>
            </a:r>
            <a:endParaRPr lang="en-US" b="1" u="sng"/>
          </a:p>
        </c:rich>
      </c:tx>
      <c:layout>
        <c:manualLayout>
          <c:xMode val="edge"/>
          <c:yMode val="edge"/>
          <c:x val="0.44504219687756436"/>
          <c:y val="7.49736151402127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reports'!$E$25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reports'!$F$24:$J$24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reports'!$F$25:$J$25</c:f>
              <c:numCache>
                <c:formatCode>#,##0</c:formatCode>
                <c:ptCount val="5"/>
                <c:pt idx="0">
                  <c:v>19998</c:v>
                </c:pt>
                <c:pt idx="1">
                  <c:v>19977</c:v>
                </c:pt>
                <c:pt idx="2" formatCode="General">
                  <c:v>4772</c:v>
                </c:pt>
                <c:pt idx="3" formatCode="General">
                  <c:v>269</c:v>
                </c:pt>
                <c:pt idx="4" formatCode="General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5875336"/>
        <c:axId val="205875728"/>
      </c:barChart>
      <c:catAx>
        <c:axId val="205875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875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587572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875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25% Off Almost Everything Online Spring Sale!</a:t>
            </a:r>
            <a:endParaRPr lang="en-US" b="1" u="sng"/>
          </a:p>
        </c:rich>
      </c:tx>
      <c:layout>
        <c:manualLayout>
          <c:xMode val="edge"/>
          <c:yMode val="edge"/>
          <c:x val="0.27310332727918368"/>
          <c:y val="8.936395117339346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reports'!$E$31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reports'!$F$30:$J$30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reports'!$F$31:$J$31</c:f>
              <c:numCache>
                <c:formatCode>General</c:formatCode>
                <c:ptCount val="5"/>
                <c:pt idx="0">
                  <c:v>19639</c:v>
                </c:pt>
                <c:pt idx="1">
                  <c:v>19622</c:v>
                </c:pt>
                <c:pt idx="2">
                  <c:v>3973</c:v>
                </c:pt>
                <c:pt idx="3">
                  <c:v>666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5959000"/>
        <c:axId val="205959392"/>
      </c:barChart>
      <c:catAx>
        <c:axId val="20595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959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59593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959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Express Catering - Commencement Special!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reports'!$E$34</c:f>
              <c:strCache>
                <c:ptCount val="1"/>
                <c:pt idx="0">
                  <c:v>HSP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reports'!$F$33:$J$33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reports'!$F$34:$J$34</c:f>
              <c:numCache>
                <c:formatCode>General</c:formatCode>
                <c:ptCount val="5"/>
                <c:pt idx="0">
                  <c:v>1529</c:v>
                </c:pt>
                <c:pt idx="1">
                  <c:v>1469</c:v>
                </c:pt>
                <c:pt idx="2">
                  <c:v>645</c:v>
                </c:pt>
                <c:pt idx="3">
                  <c:v>15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5960568"/>
        <c:axId val="205960960"/>
      </c:barChart>
      <c:catAx>
        <c:axId val="205960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960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59609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960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Action Still Required: USC AQMD Survey</a:t>
            </a:r>
            <a:endParaRPr lang="en-US" b="1" u="sng"/>
          </a:p>
        </c:rich>
      </c:tx>
      <c:layout>
        <c:manualLayout>
          <c:xMode val="edge"/>
          <c:yMode val="edge"/>
          <c:x val="0.34797296088444407"/>
          <c:y val="0.1054404429323046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reports'!$E$37</c:f>
              <c:strCache>
                <c:ptCount val="1"/>
                <c:pt idx="0">
                  <c:v> AQMD HSC 2015 Employees List - 05052015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reports'!$F$36:$J$36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reports'!$F$37:$J$37</c:f>
              <c:numCache>
                <c:formatCode>General</c:formatCode>
                <c:ptCount val="5"/>
                <c:pt idx="0">
                  <c:v>1842</c:v>
                </c:pt>
                <c:pt idx="1">
                  <c:v>1805</c:v>
                </c:pt>
                <c:pt idx="2">
                  <c:v>331</c:v>
                </c:pt>
                <c:pt idx="3">
                  <c:v>80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5962136"/>
        <c:axId val="207519064"/>
      </c:barChart>
      <c:catAx>
        <c:axId val="205962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519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5190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962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17</c:v>
                </c:pt>
                <c:pt idx="3">
                  <c:v>2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157080"/>
        <c:axId val="152226096"/>
      </c:barChart>
      <c:catAx>
        <c:axId val="152157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2226096"/>
        <c:crosses val="autoZero"/>
        <c:auto val="1"/>
        <c:lblAlgn val="ctr"/>
        <c:lblOffset val="100"/>
        <c:noMultiLvlLbl val="0"/>
      </c:catAx>
      <c:valAx>
        <c:axId val="15222609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215708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Bookstores Spring Sale! Wednesday, May 6, 2015</a:t>
            </a:r>
            <a:endParaRPr lang="en-US" b="1" u="sng"/>
          </a:p>
        </c:rich>
      </c:tx>
      <c:layout>
        <c:manualLayout>
          <c:xMode val="edge"/>
          <c:yMode val="edge"/>
          <c:x val="0.36203292002426701"/>
          <c:y val="9.953504614865206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reports'!$E$40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reports'!$F$39:$J$39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reports'!$F$40:$J$40</c:f>
              <c:numCache>
                <c:formatCode>General</c:formatCode>
                <c:ptCount val="5"/>
                <c:pt idx="0">
                  <c:v>27252</c:v>
                </c:pt>
                <c:pt idx="1">
                  <c:v>27215</c:v>
                </c:pt>
                <c:pt idx="2">
                  <c:v>6992</c:v>
                </c:pt>
                <c:pt idx="3">
                  <c:v>538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7520240"/>
        <c:axId val="207520632"/>
      </c:barChart>
      <c:catAx>
        <c:axId val="20752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520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5206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520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25% Off Almost Everything Online Spring Sale!</a:t>
            </a:r>
            <a:endParaRPr lang="en-US" b="1" u="sng"/>
          </a:p>
        </c:rich>
      </c:tx>
      <c:layout>
        <c:manualLayout>
          <c:xMode val="edge"/>
          <c:yMode val="edge"/>
          <c:x val="0.39976440950303849"/>
          <c:y val="0.1100613040305832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reports'!$E$43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reports'!$F$42:$J$42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reports'!$F$43:$J$43</c:f>
              <c:numCache>
                <c:formatCode>General</c:formatCode>
                <c:ptCount val="5"/>
                <c:pt idx="0">
                  <c:v>19604</c:v>
                </c:pt>
                <c:pt idx="1">
                  <c:v>19575</c:v>
                </c:pt>
                <c:pt idx="2">
                  <c:v>4366</c:v>
                </c:pt>
                <c:pt idx="3">
                  <c:v>1121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7521808"/>
        <c:axId val="207522200"/>
      </c:barChart>
      <c:catAx>
        <c:axId val="20752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522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5222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521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100</c:v>
                </c:pt>
                <c:pt idx="2">
                  <c:v>4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224920"/>
        <c:axId val="152224528"/>
      </c:barChart>
      <c:catAx>
        <c:axId val="152224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52224528"/>
        <c:crosses val="autoZero"/>
        <c:auto val="1"/>
        <c:lblAlgn val="ctr"/>
        <c:lblOffset val="100"/>
        <c:noMultiLvlLbl val="0"/>
      </c:catAx>
      <c:valAx>
        <c:axId val="1522245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5222492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24</c:v>
                </c:pt>
                <c:pt idx="1">
                  <c:v>1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27</c:v>
                </c:pt>
                <c:pt idx="8">
                  <c:v>3</c:v>
                </c:pt>
                <c:pt idx="9">
                  <c:v>21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3</c:v>
                </c:pt>
                <c:pt idx="14">
                  <c:v>1</c:v>
                </c:pt>
                <c:pt idx="15">
                  <c:v>0</c:v>
                </c:pt>
                <c:pt idx="16">
                  <c:v>9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223352"/>
        <c:axId val="152226488"/>
      </c:barChart>
      <c:catAx>
        <c:axId val="152223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2226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22264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22233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'[May_2015_Website_Reports.xlsx]Web Visits'!$C$1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Visits'!$C$2:$C$8</c:f>
              <c:numCache>
                <c:formatCode>#,##0</c:formatCode>
                <c:ptCount val="7"/>
                <c:pt idx="0">
                  <c:v>798</c:v>
                </c:pt>
                <c:pt idx="1">
                  <c:v>58119</c:v>
                </c:pt>
                <c:pt idx="2">
                  <c:v>20156</c:v>
                </c:pt>
                <c:pt idx="3">
                  <c:v>22222</c:v>
                </c:pt>
                <c:pt idx="4" formatCode="General">
                  <c:v>33660</c:v>
                </c:pt>
                <c:pt idx="5">
                  <c:v>283</c:v>
                </c:pt>
                <c:pt idx="6">
                  <c:v>12071</c:v>
                </c:pt>
              </c:numCache>
            </c:numRef>
          </c:val>
        </c:ser>
        <c:ser>
          <c:idx val="2"/>
          <c:order val="1"/>
          <c:tx>
            <c:strRef>
              <c:f>'[May_2015_Website_Reports.xlsx]Web Visits'!$D$1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Visits'!$D$2:$D$8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 formatCode="General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ser>
          <c:idx val="0"/>
          <c:order val="2"/>
          <c:tx>
            <c:strRef>
              <c:f>'[May_2015_Website_Reports.xlsx]Web Visits'!$E$1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Visits'!$E$2:$E$8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 formatCode="General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'[May_2015_Website_Reports.xlsx]Web Visits'!$F$1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Visits'!$F$2:$F$8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ser>
          <c:idx val="4"/>
          <c:order val="4"/>
          <c:tx>
            <c:strRef>
              <c:f>'[May_2015_Website_Reports.xlsx]Web Visits'!$G$1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Visits'!$G$2:$G$8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'[May_2015_Website_Reports.xlsx]Web Visits'!$H$1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'[May_2015_Website_Reports.xlsx]Web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'[May_2015_Website_Reports.xlsx]Web Visits'!$H$2:$H$8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226880"/>
        <c:axId val="205721248"/>
      </c:barChart>
      <c:catAx>
        <c:axId val="15222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721248"/>
        <c:crosses val="autoZero"/>
        <c:auto val="1"/>
        <c:lblAlgn val="ctr"/>
        <c:lblOffset val="100"/>
        <c:noMultiLvlLbl val="0"/>
      </c:catAx>
      <c:valAx>
        <c:axId val="2057212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2226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Visits'!$C$13:$H$13</c:f>
              <c:numCache>
                <c:formatCode>General</c:formatCode>
                <c:ptCount val="6"/>
                <c:pt idx="0" formatCode="#,##0">
                  <c:v>972</c:v>
                </c:pt>
                <c:pt idx="1">
                  <c:v>1278</c:v>
                </c:pt>
                <c:pt idx="2">
                  <c:v>1095</c:v>
                </c:pt>
                <c:pt idx="3">
                  <c:v>1195</c:v>
                </c:pt>
                <c:pt idx="4">
                  <c:v>1181</c:v>
                </c:pt>
                <c:pt idx="5">
                  <c:v>944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Visits'!$C$14:$H$14</c:f>
              <c:numCache>
                <c:formatCode>General</c:formatCode>
                <c:ptCount val="6"/>
                <c:pt idx="0" formatCode="#,##0">
                  <c:v>1936</c:v>
                </c:pt>
                <c:pt idx="1">
                  <c:v>2545</c:v>
                </c:pt>
                <c:pt idx="2">
                  <c:v>2045</c:v>
                </c:pt>
                <c:pt idx="3">
                  <c:v>2403</c:v>
                </c:pt>
                <c:pt idx="4">
                  <c:v>2400</c:v>
                </c:pt>
                <c:pt idx="5">
                  <c:v>1806</c:v>
                </c:pt>
              </c:numCache>
            </c:numRef>
          </c:val>
        </c:ser>
        <c:ser>
          <c:idx val="3"/>
          <c:order val="2"/>
          <c:tx>
            <c:strRef>
              <c:f>'[May_2015_Website_Reports.xlsx]Web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Visits'!$C$15:$H$15</c:f>
              <c:numCache>
                <c:formatCode>General</c:formatCode>
                <c:ptCount val="6"/>
                <c:pt idx="0" formatCode="#,##0">
                  <c:v>1475</c:v>
                </c:pt>
                <c:pt idx="1">
                  <c:v>1735</c:v>
                </c:pt>
                <c:pt idx="2">
                  <c:v>1518</c:v>
                </c:pt>
                <c:pt idx="3">
                  <c:v>1671</c:v>
                </c:pt>
                <c:pt idx="4">
                  <c:v>2036</c:v>
                </c:pt>
                <c:pt idx="5">
                  <c:v>1233</c:v>
                </c:pt>
              </c:numCache>
            </c:numRef>
          </c:val>
        </c:ser>
        <c:ser>
          <c:idx val="4"/>
          <c:order val="3"/>
          <c:tx>
            <c:strRef>
              <c:f>'[May_2015_Website_Reports.xlsx]Web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Visits'!$C$16:$H$16</c:f>
              <c:numCache>
                <c:formatCode>#,##0</c:formatCode>
                <c:ptCount val="6"/>
                <c:pt idx="0">
                  <c:v>626</c:v>
                </c:pt>
                <c:pt idx="1">
                  <c:v>740</c:v>
                </c:pt>
                <c:pt idx="2">
                  <c:v>780</c:v>
                </c:pt>
                <c:pt idx="3">
                  <c:v>807</c:v>
                </c:pt>
                <c:pt idx="4">
                  <c:v>886</c:v>
                </c:pt>
                <c:pt idx="5">
                  <c:v>584</c:v>
                </c:pt>
              </c:numCache>
            </c:numRef>
          </c:val>
        </c:ser>
        <c:ser>
          <c:idx val="6"/>
          <c:order val="4"/>
          <c:tx>
            <c:strRef>
              <c:f>'[May_2015_Website_Reports.xlsx]Web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Visits'!$C$17:$H$17</c:f>
              <c:numCache>
                <c:formatCode>General</c:formatCode>
                <c:ptCount val="6"/>
                <c:pt idx="0" formatCode="#,##0">
                  <c:v>915</c:v>
                </c:pt>
                <c:pt idx="1">
                  <c:v>977</c:v>
                </c:pt>
                <c:pt idx="2">
                  <c:v>744</c:v>
                </c:pt>
                <c:pt idx="3">
                  <c:v>714</c:v>
                </c:pt>
                <c:pt idx="4">
                  <c:v>827</c:v>
                </c:pt>
                <c:pt idx="5">
                  <c:v>613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Visits'!$C$18:$H$18</c:f>
              <c:numCache>
                <c:formatCode>General</c:formatCode>
                <c:ptCount val="6"/>
                <c:pt idx="0" formatCode="#,##0">
                  <c:v>819</c:v>
                </c:pt>
                <c:pt idx="1">
                  <c:v>1090</c:v>
                </c:pt>
                <c:pt idx="2">
                  <c:v>730</c:v>
                </c:pt>
                <c:pt idx="3">
                  <c:v>760</c:v>
                </c:pt>
                <c:pt idx="4">
                  <c:v>827</c:v>
                </c:pt>
                <c:pt idx="5">
                  <c:v>608</c:v>
                </c:pt>
              </c:numCache>
            </c:numRef>
          </c:val>
        </c:ser>
        <c:ser>
          <c:idx val="2"/>
          <c:order val="6"/>
          <c:tx>
            <c:strRef>
              <c:f>'[May_2015_Website_Reports.xlsx]Web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'[May_2015_Website_Reports.xlsx]Web Visits'!$C$12:$H$12</c:f>
              <c:strCache>
                <c:ptCount val="6"/>
                <c:pt idx="0">
                  <c:v>Dec-14</c:v>
                </c:pt>
                <c:pt idx="1">
                  <c:v>Jan-15</c:v>
                </c:pt>
                <c:pt idx="2">
                  <c:v>Feb-15</c:v>
                </c:pt>
                <c:pt idx="3">
                  <c:v>Mar-15</c:v>
                </c:pt>
                <c:pt idx="4">
                  <c:v>Apr-15</c:v>
                </c:pt>
                <c:pt idx="5">
                  <c:v>May-15</c:v>
                </c:pt>
              </c:strCache>
            </c:strRef>
          </c:cat>
          <c:val>
            <c:numRef>
              <c:f>'[May_2015_Website_Reports.xlsx]Web Visits'!$C$19:$H$19</c:f>
              <c:numCache>
                <c:formatCode>#,##0</c:formatCode>
                <c:ptCount val="6"/>
                <c:pt idx="0">
                  <c:v>152</c:v>
                </c:pt>
                <c:pt idx="1">
                  <c:v>135</c:v>
                </c:pt>
                <c:pt idx="2">
                  <c:v>169</c:v>
                </c:pt>
                <c:pt idx="3">
                  <c:v>170</c:v>
                </c:pt>
                <c:pt idx="4">
                  <c:v>152</c:v>
                </c:pt>
                <c:pt idx="5">
                  <c:v>402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722424"/>
        <c:axId val="205722816"/>
      </c:barChart>
      <c:dateAx>
        <c:axId val="205722424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72281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057228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722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0572461485792579"/>
          <c:y val="9.465095932775878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'[May_2015_Website_Reports.xlsx]Web Visits'!$C$23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Visits'!$C$24:$C$29</c:f>
              <c:numCache>
                <c:formatCode>#,##0</c:formatCode>
                <c:ptCount val="6"/>
                <c:pt idx="0">
                  <c:v>1338</c:v>
                </c:pt>
                <c:pt idx="1">
                  <c:v>132</c:v>
                </c:pt>
                <c:pt idx="2">
                  <c:v>391</c:v>
                </c:pt>
                <c:pt idx="3">
                  <c:v>119</c:v>
                </c:pt>
                <c:pt idx="4">
                  <c:v>540</c:v>
                </c:pt>
                <c:pt idx="5">
                  <c:v>1415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'[May_2015_Website_Reports.xlsx]Web Visits'!$D$23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Visits'!$D$24:$D$29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'[May_2015_Website_Reports.xlsx]Web Visits'!$E$23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Visits'!$E$24:$E$29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'[May_2015_Website_Reports.xlsx]Web Visits'!$F$23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Visits'!$F$24:$F$29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ser>
          <c:idx val="4"/>
          <c:order val="4"/>
          <c:tx>
            <c:strRef>
              <c:f>'[May_2015_Website_Reports.xlsx]Web Visits'!$G$23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Visits'!$G$24:$G$29</c:f>
              <c:numCache>
                <c:formatCode>#,##0</c:formatCode>
                <c:ptCount val="6"/>
                <c:pt idx="0">
                  <c:v>5444</c:v>
                </c:pt>
                <c:pt idx="1">
                  <c:v>154</c:v>
                </c:pt>
                <c:pt idx="2">
                  <c:v>283</c:v>
                </c:pt>
                <c:pt idx="3">
                  <c:v>128</c:v>
                </c:pt>
                <c:pt idx="4">
                  <c:v>779</c:v>
                </c:pt>
                <c:pt idx="5">
                  <c:v>857</c:v>
                </c:pt>
              </c:numCache>
            </c:numRef>
          </c:val>
        </c:ser>
        <c:ser>
          <c:idx val="5"/>
          <c:order val="5"/>
          <c:tx>
            <c:strRef>
              <c:f>'[May_2015_Website_Reports.xlsx]Web Visits'!$H$23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'[May_2015_Website_Reports.xlsx]Web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'[May_2015_Website_Reports.xlsx]Web Visits'!$H$24:$H$29</c:f>
              <c:numCache>
                <c:formatCode>#,##0</c:formatCode>
                <c:ptCount val="6"/>
                <c:pt idx="0">
                  <c:v>7673</c:v>
                </c:pt>
                <c:pt idx="1">
                  <c:v>93</c:v>
                </c:pt>
                <c:pt idx="2">
                  <c:v>255</c:v>
                </c:pt>
                <c:pt idx="3">
                  <c:v>102</c:v>
                </c:pt>
                <c:pt idx="4">
                  <c:v>743</c:v>
                </c:pt>
                <c:pt idx="5">
                  <c:v>1193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723992"/>
        <c:axId val="205724384"/>
      </c:barChart>
      <c:catAx>
        <c:axId val="205723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724384"/>
        <c:crosses val="autoZero"/>
        <c:auto val="1"/>
        <c:lblAlgn val="ctr"/>
        <c:lblOffset val="100"/>
        <c:noMultiLvlLbl val="0"/>
      </c:catAx>
      <c:valAx>
        <c:axId val="2057243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723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May </a:t>
            </a:r>
            <a:r>
              <a:rPr lang="en-US" dirty="0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'[May_2015_Website_Reports.xlsx]Traffic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'[May_2015_Website_Reports.xlsx]Traffic Sources'!$C$2:$C$8</c:f>
              <c:numCache>
                <c:formatCode>#,##0</c:formatCode>
                <c:ptCount val="7"/>
                <c:pt idx="0">
                  <c:v>775</c:v>
                </c:pt>
                <c:pt idx="1">
                  <c:v>33076</c:v>
                </c:pt>
                <c:pt idx="2">
                  <c:v>29714</c:v>
                </c:pt>
                <c:pt idx="3">
                  <c:v>16929</c:v>
                </c:pt>
                <c:pt idx="4">
                  <c:v>27938</c:v>
                </c:pt>
                <c:pt idx="5">
                  <c:v>244</c:v>
                </c:pt>
                <c:pt idx="6">
                  <c:v>10585</c:v>
                </c:pt>
              </c:numCache>
            </c:numRef>
          </c:val>
        </c:ser>
        <c:ser>
          <c:idx val="1"/>
          <c:order val="1"/>
          <c:tx>
            <c:strRef>
              <c:f>'[May_2015_Website_Reports.xlsx]Traffic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'[May_2015_Website_Reports.xlsx]Traffic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'[May_2015_Website_Reports.xlsx]Traffic Sources'!$D$2:$D$8</c:f>
              <c:numCache>
                <c:formatCode>#,##0</c:formatCode>
                <c:ptCount val="7"/>
                <c:pt idx="0">
                  <c:v>150</c:v>
                </c:pt>
                <c:pt idx="1">
                  <c:v>3623</c:v>
                </c:pt>
                <c:pt idx="2">
                  <c:v>7962</c:v>
                </c:pt>
                <c:pt idx="3">
                  <c:v>2094</c:v>
                </c:pt>
                <c:pt idx="4">
                  <c:v>5209</c:v>
                </c:pt>
                <c:pt idx="5">
                  <c:v>106</c:v>
                </c:pt>
                <c:pt idx="6">
                  <c:v>1375</c:v>
                </c:pt>
              </c:numCache>
            </c:numRef>
          </c:val>
        </c:ser>
        <c:ser>
          <c:idx val="2"/>
          <c:order val="2"/>
          <c:tx>
            <c:strRef>
              <c:f>'[May_2015_Website_Reports.xlsx]Traffic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'[May_2015_Website_Reports.xlsx]Traffic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'[May_2015_Website_Reports.xlsx]Traffic Sources'!$E$2:$E$8</c:f>
              <c:numCache>
                <c:formatCode>#,##0</c:formatCode>
                <c:ptCount val="7"/>
                <c:pt idx="0">
                  <c:v>115</c:v>
                </c:pt>
                <c:pt idx="1">
                  <c:v>7586</c:v>
                </c:pt>
                <c:pt idx="2">
                  <c:v>6755</c:v>
                </c:pt>
                <c:pt idx="3">
                  <c:v>2788</c:v>
                </c:pt>
                <c:pt idx="4">
                  <c:v>7632</c:v>
                </c:pt>
                <c:pt idx="5">
                  <c:v>127</c:v>
                </c:pt>
                <c:pt idx="6">
                  <c:v>2757</c:v>
                </c:pt>
              </c:numCache>
            </c:numRef>
          </c:val>
        </c:ser>
        <c:ser>
          <c:idx val="3"/>
          <c:order val="3"/>
          <c:tx>
            <c:strRef>
              <c:f>'[May_2015_Website_Reports.xlsx]Traffic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'[May_2015_Website_Reports.xlsx]Traffic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'[May_2015_Website_Reports.xlsx]Traffic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5545</c:v>
                </c:pt>
                <c:pt idx="2">
                  <c:v>10</c:v>
                </c:pt>
                <c:pt idx="3">
                  <c:v>132</c:v>
                </c:pt>
                <c:pt idx="4">
                  <c:v>23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607456"/>
        <c:axId val="205607848"/>
      </c:barChart>
      <c:catAx>
        <c:axId val="20560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607848"/>
        <c:crosses val="autoZero"/>
        <c:auto val="1"/>
        <c:lblAlgn val="ctr"/>
        <c:lblOffset val="100"/>
        <c:noMultiLvlLbl val="0"/>
      </c:catAx>
      <c:valAx>
        <c:axId val="2056078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56074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May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May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499882"/>
              </p:ext>
            </p:extLst>
          </p:nvPr>
        </p:nvGraphicFramePr>
        <p:xfrm>
          <a:off x="2514600" y="1676400"/>
          <a:ext cx="6553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174904"/>
              </p:ext>
            </p:extLst>
          </p:nvPr>
        </p:nvGraphicFramePr>
        <p:xfrm>
          <a:off x="2514600" y="1676400"/>
          <a:ext cx="6740978" cy="471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070648"/>
              </p:ext>
            </p:extLst>
          </p:nvPr>
        </p:nvGraphicFramePr>
        <p:xfrm>
          <a:off x="2590800" y="1524000"/>
          <a:ext cx="6735535" cy="486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750150"/>
              </p:ext>
            </p:extLst>
          </p:nvPr>
        </p:nvGraphicFramePr>
        <p:xfrm>
          <a:off x="2514600" y="1905000"/>
          <a:ext cx="6553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037518"/>
              </p:ext>
            </p:extLst>
          </p:nvPr>
        </p:nvGraphicFramePr>
        <p:xfrm>
          <a:off x="2514600" y="1981200"/>
          <a:ext cx="6781799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049122"/>
              </p:ext>
            </p:extLst>
          </p:nvPr>
        </p:nvGraphicFramePr>
        <p:xfrm>
          <a:off x="2362200" y="1905000"/>
          <a:ext cx="6580717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367680"/>
              </p:ext>
            </p:extLst>
          </p:nvPr>
        </p:nvGraphicFramePr>
        <p:xfrm>
          <a:off x="2362200" y="1828800"/>
          <a:ext cx="6705599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977749"/>
              </p:ext>
            </p:extLst>
          </p:nvPr>
        </p:nvGraphicFramePr>
        <p:xfrm>
          <a:off x="2539177" y="1447800"/>
          <a:ext cx="6574631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234693"/>
              </p:ext>
            </p:extLst>
          </p:nvPr>
        </p:nvGraphicFramePr>
        <p:xfrm>
          <a:off x="2819400" y="1447800"/>
          <a:ext cx="5791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503704"/>
              </p:ext>
            </p:extLst>
          </p:nvPr>
        </p:nvGraphicFramePr>
        <p:xfrm>
          <a:off x="2667000" y="19050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638812"/>
              </p:ext>
            </p:extLst>
          </p:nvPr>
        </p:nvGraphicFramePr>
        <p:xfrm>
          <a:off x="2743200" y="1524000"/>
          <a:ext cx="6286500" cy="4846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4144328"/>
              </p:ext>
            </p:extLst>
          </p:nvPr>
        </p:nvGraphicFramePr>
        <p:xfrm>
          <a:off x="3352800" y="1524000"/>
          <a:ext cx="4876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58992"/>
            <a:ext cx="5462587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6022666"/>
              </p:ext>
            </p:extLst>
          </p:nvPr>
        </p:nvGraphicFramePr>
        <p:xfrm>
          <a:off x="2667000" y="2362200"/>
          <a:ext cx="6365422" cy="322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135574"/>
              </p:ext>
            </p:extLst>
          </p:nvPr>
        </p:nvGraphicFramePr>
        <p:xfrm>
          <a:off x="2895600" y="2362200"/>
          <a:ext cx="60198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014938"/>
              </p:ext>
            </p:extLst>
          </p:nvPr>
        </p:nvGraphicFramePr>
        <p:xfrm>
          <a:off x="2819400" y="2209800"/>
          <a:ext cx="6123214" cy="332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996921"/>
              </p:ext>
            </p:extLst>
          </p:nvPr>
        </p:nvGraphicFramePr>
        <p:xfrm>
          <a:off x="2819400" y="2133600"/>
          <a:ext cx="6096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46852"/>
              </p:ext>
            </p:extLst>
          </p:nvPr>
        </p:nvGraphicFramePr>
        <p:xfrm>
          <a:off x="2895600" y="2133601"/>
          <a:ext cx="6096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173295"/>
              </p:ext>
            </p:extLst>
          </p:nvPr>
        </p:nvGraphicFramePr>
        <p:xfrm>
          <a:off x="3048000" y="2133600"/>
          <a:ext cx="5791200" cy="3347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013224"/>
              </p:ext>
            </p:extLst>
          </p:nvPr>
        </p:nvGraphicFramePr>
        <p:xfrm>
          <a:off x="2743200" y="2286000"/>
          <a:ext cx="60960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061585"/>
              </p:ext>
            </p:extLst>
          </p:nvPr>
        </p:nvGraphicFramePr>
        <p:xfrm>
          <a:off x="3343275" y="1981200"/>
          <a:ext cx="5048249" cy="343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481167"/>
              </p:ext>
            </p:extLst>
          </p:nvPr>
        </p:nvGraphicFramePr>
        <p:xfrm>
          <a:off x="2895600" y="2209800"/>
          <a:ext cx="6019800" cy="3245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6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>
                <a:latin typeface="Impact" pitchFamily="34" charset="0"/>
              </a:rPr>
              <a:t>May 2015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344319"/>
              </p:ext>
            </p:extLst>
          </p:nvPr>
        </p:nvGraphicFramePr>
        <p:xfrm>
          <a:off x="3124200" y="2362200"/>
          <a:ext cx="58674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201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3015268"/>
              </p:ext>
            </p:extLst>
          </p:nvPr>
        </p:nvGraphicFramePr>
        <p:xfrm>
          <a:off x="2895600" y="1905000"/>
          <a:ext cx="5939177" cy="3619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95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1451970"/>
              </p:ext>
            </p:extLst>
          </p:nvPr>
        </p:nvGraphicFramePr>
        <p:xfrm>
          <a:off x="3048000" y="1981200"/>
          <a:ext cx="5715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044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594583"/>
              </p:ext>
            </p:extLst>
          </p:nvPr>
        </p:nvGraphicFramePr>
        <p:xfrm>
          <a:off x="2895600" y="2133600"/>
          <a:ext cx="6096000" cy="3608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113029"/>
              </p:ext>
            </p:extLst>
          </p:nvPr>
        </p:nvGraphicFramePr>
        <p:xfrm>
          <a:off x="3124200" y="2286000"/>
          <a:ext cx="5638800" cy="325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May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020525"/>
              </p:ext>
            </p:extLst>
          </p:nvPr>
        </p:nvGraphicFramePr>
        <p:xfrm>
          <a:off x="3048000" y="1981200"/>
          <a:ext cx="5715000" cy="3333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041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dirty="0">
                <a:latin typeface="Impact" pitchFamily="34" charset="0"/>
              </a:rPr>
              <a:t>AUXILIARYSERVICES</a:t>
            </a:r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Customer Satisfaction Report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May 2015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5870575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990566"/>
              </p:ext>
            </p:extLst>
          </p:nvPr>
        </p:nvGraphicFramePr>
        <p:xfrm>
          <a:off x="2209800" y="1752600"/>
          <a:ext cx="6765132" cy="3888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38516"/>
              </p:ext>
            </p:extLst>
          </p:nvPr>
        </p:nvGraphicFramePr>
        <p:xfrm>
          <a:off x="2895600" y="18288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05697"/>
            <a:ext cx="5449887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487240"/>
              </p:ext>
            </p:extLst>
          </p:nvPr>
        </p:nvGraphicFramePr>
        <p:xfrm>
          <a:off x="2710132" y="21336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7613191"/>
              </p:ext>
            </p:extLst>
          </p:nvPr>
        </p:nvGraphicFramePr>
        <p:xfrm>
          <a:off x="2753264" y="1905000"/>
          <a:ext cx="6242276" cy="419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05796"/>
            <a:ext cx="6346825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60687</TotalTime>
  <Words>567</Words>
  <Application>Microsoft Office PowerPoint</Application>
  <PresentationFormat>On-screen Show (4:3)</PresentationFormat>
  <Paragraphs>173</Paragraphs>
  <Slides>38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May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 May 2015 </vt:lpstr>
      <vt:lpstr>PowerPoint Presentation</vt:lpstr>
      <vt:lpstr>USCAUXILIARYSERVICESIT Website Reports    May 2015  </vt:lpstr>
      <vt:lpstr>USCAUXILIARYSERVICESIT Website Reports May 2015  </vt:lpstr>
      <vt:lpstr>USCAUXILIARYSERVICESIT Website Reports May 2015  </vt:lpstr>
      <vt:lpstr>USCAUXILIARYSERVICESIT Website Reports May 2015  </vt:lpstr>
      <vt:lpstr>USCAUXILIARYSERVICESIT Website Reports May 2015  </vt:lpstr>
      <vt:lpstr>USCAUXILIARYSERVICESIT Website Reports May 2015  </vt:lpstr>
      <vt:lpstr>USCAUXILIARYSERVICESIT Email Campaign Reports May 2015  </vt:lpstr>
      <vt:lpstr>USCAUXILIARYSERVICESIT Email Campaign Reports May 2015  </vt:lpstr>
      <vt:lpstr>USCAUXILIARYSERVICESIT Email Campaign Reports May 2015  </vt:lpstr>
      <vt:lpstr>USCAUXILIARYSERVICESIT Email Campaign Reports May 2015  </vt:lpstr>
      <vt:lpstr>USCAUXILIARYSERVICESIT Email Campaign Reports May 2015  </vt:lpstr>
      <vt:lpstr>USCAUXILIARYSERVICESIT Email Campaign Reports May 2015  </vt:lpstr>
      <vt:lpstr>USCAUXILIARYSERVICESIT Email Campaign Reports May 2015  </vt:lpstr>
      <vt:lpstr>USCAUXILIARYSERVICESIT Email Campaign Reports May 2015 </vt:lpstr>
      <vt:lpstr>USCAUXILIARYSERVICESIT Email Campaign Reports May 2015</vt:lpstr>
      <vt:lpstr>USCAUXILIARYSERVICESIT Email Campaign Reports May 2015 </vt:lpstr>
      <vt:lpstr>USCAUXILIARYSERVICESIT Email Campaign Reports May 2015 </vt:lpstr>
      <vt:lpstr>USCAUXILIARYSERVICESIT Email Campaign Reports May 2015 </vt:lpstr>
      <vt:lpstr>USCAUXILIARYSERVICESIT Email Campaign Reports May 2015 </vt:lpstr>
      <vt:lpstr>USCAUXILIARYSERVICESIT Email Campaign Reports May 2015 </vt:lpstr>
      <vt:lpstr>USCAUXILIARYSERVICESIT Customer Satisfaction Report May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Michael Groessl</cp:lastModifiedBy>
  <cp:revision>1139</cp:revision>
  <dcterms:created xsi:type="dcterms:W3CDTF">2005-12-19T17:55:46Z</dcterms:created>
  <dcterms:modified xsi:type="dcterms:W3CDTF">2015-06-08T15:29:38Z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