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4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5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notesSlides/notesSlide18.xml" ContentType="application/vnd.openxmlformats-officedocument.presentationml.notesSlide+xml"/>
  <Override PartName="/ppt/charts/chart22.xml" ContentType="application/vnd.openxmlformats-officedocument.drawingml.chart+xml"/>
  <Override PartName="/ppt/drawings/drawing6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3.xml" ContentType="application/vnd.openxmlformats-officedocument.drawingml.chart+xml"/>
  <Override PartName="/ppt/drawings/drawing7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4.xml" ContentType="application/vnd.openxmlformats-officedocument.drawingml.chart+xml"/>
  <Override PartName="/ppt/drawings/drawing8.xml" ContentType="application/vnd.openxmlformats-officedocument.drawingml.chartshapes+xml"/>
  <Override PartName="/ppt/charts/chart25.xml" ContentType="application/vnd.openxmlformats-officedocument.drawingml.chart+xml"/>
  <Override PartName="/ppt/drawings/drawing9.xml" ContentType="application/vnd.openxmlformats-officedocument.drawingml.chartshapes+xml"/>
  <Override PartName="/ppt/charts/chart26.xml" ContentType="application/vnd.openxmlformats-officedocument.drawingml.chart+xml"/>
  <Override PartName="/ppt/drawings/drawing10.xml" ContentType="application/vnd.openxmlformats-officedocument.drawingml.chartshapes+xml"/>
  <Override PartName="/ppt/charts/chart27.xml" ContentType="application/vnd.openxmlformats-officedocument.drawingml.chart+xml"/>
  <Override PartName="/ppt/drawings/drawing11.xml" ContentType="application/vnd.openxmlformats-officedocument.drawingml.chartshapes+xml"/>
  <Override PartName="/ppt/charts/chart28.xml" ContentType="application/vnd.openxmlformats-officedocument.drawingml.chart+xml"/>
  <Override PartName="/ppt/drawings/drawing12.xml" ContentType="application/vnd.openxmlformats-officedocument.drawingml.chartshapes+xml"/>
  <Override PartName="/ppt/charts/chart29.xml" ContentType="application/vnd.openxmlformats-officedocument.drawingml.chart+xml"/>
  <Override PartName="/ppt/drawings/drawing1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416" r:id="rId30"/>
    <p:sldId id="414" r:id="rId31"/>
    <p:sldId id="415" r:id="rId32"/>
    <p:sldId id="417" r:id="rId33"/>
    <p:sldId id="319" r:id="rId34"/>
    <p:sldId id="397" r:id="rId35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 autoAdjust="0"/>
  </p:normalViewPr>
  <p:slideViewPr>
    <p:cSldViewPr>
      <p:cViewPr varScale="1">
        <p:scale>
          <a:sx n="91" d="100"/>
          <a:sy n="91" d="100"/>
        </p:scale>
        <p:origin x="-8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21978"/>
    </p:cViewPr>
  </p:sorterViewPr>
  <p:notesViewPr>
    <p:cSldViewPr>
      <p:cViewPr>
        <p:scale>
          <a:sx n="80" d="100"/>
          <a:sy n="80" d="100"/>
        </p:scale>
        <p:origin x="3888" y="23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June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kakolu\Desktop\Reports\August%202015%20Monthly%20Ops%20Report\August%202015%20Monthly%20Ops%20Report\August_2015_TSP%20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skakolu\Desktop\Reports\August%202015%20Monthly%20Ops%20Report\August%202015%20Monthly%20Ops%20Report\August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Aging_Report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kakolu\Desktop\Reports\August%202015%20Monthly%20Ops%20Report\August%202015%20Monthly%20Ops%20Report\August_2015%20Web%20Req%20Unit%20And%20Status%20Update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%20Web%20Req%20Unit%20And%20Status%20Update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%20Closed%20Web%20Ticke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August%202015%20Monthly%20Ops%20Report\August%202015%20Monthly%20Ops%20Report\August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'[August_2015_Service_Desk_Report.xlsx]Issue Counts'!$B$5:$B$17</c:f>
              <c:numCache>
                <c:formatCode>0</c:formatCode>
                <c:ptCount val="13"/>
                <c:pt idx="0">
                  <c:v>62</c:v>
                </c:pt>
                <c:pt idx="1">
                  <c:v>71</c:v>
                </c:pt>
                <c:pt idx="2">
                  <c:v>17</c:v>
                </c:pt>
                <c:pt idx="3">
                  <c:v>116</c:v>
                </c:pt>
                <c:pt idx="4">
                  <c:v>25</c:v>
                </c:pt>
                <c:pt idx="5">
                  <c:v>5</c:v>
                </c:pt>
                <c:pt idx="6">
                  <c:v>100</c:v>
                </c:pt>
                <c:pt idx="7">
                  <c:v>53</c:v>
                </c:pt>
                <c:pt idx="8">
                  <c:v>451</c:v>
                </c:pt>
                <c:pt idx="9">
                  <c:v>66</c:v>
                </c:pt>
                <c:pt idx="10">
                  <c:v>0</c:v>
                </c:pt>
                <c:pt idx="11">
                  <c:v>1</c:v>
                </c:pt>
                <c:pt idx="12">
                  <c:v>4</c:v>
                </c:pt>
              </c:numCache>
            </c:numRef>
          </c:val>
        </c:ser>
        <c:ser>
          <c:idx val="3"/>
          <c:order val="1"/>
          <c:tx>
            <c:strRef>
              <c:f>'[August_2015_Service_Desk_Report.xlsx]Issue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'[August_2015_Service_Desk_Report.xlsx]Issue Counts'!$E$5:$E$17</c:f>
              <c:numCache>
                <c:formatCode>0</c:formatCode>
                <c:ptCount val="13"/>
                <c:pt idx="0">
                  <c:v>56</c:v>
                </c:pt>
                <c:pt idx="1">
                  <c:v>61</c:v>
                </c:pt>
                <c:pt idx="2">
                  <c:v>13</c:v>
                </c:pt>
                <c:pt idx="3">
                  <c:v>94</c:v>
                </c:pt>
                <c:pt idx="4">
                  <c:v>21</c:v>
                </c:pt>
                <c:pt idx="5">
                  <c:v>5</c:v>
                </c:pt>
                <c:pt idx="6">
                  <c:v>98</c:v>
                </c:pt>
                <c:pt idx="7">
                  <c:v>43</c:v>
                </c:pt>
                <c:pt idx="8">
                  <c:v>449</c:v>
                </c:pt>
                <c:pt idx="9">
                  <c:v>37</c:v>
                </c:pt>
                <c:pt idx="10">
                  <c:v>0</c:v>
                </c:pt>
                <c:pt idx="11">
                  <c:v>1</c:v>
                </c:pt>
                <c:pt idx="1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381632"/>
        <c:axId val="90784896"/>
      </c:barChart>
      <c:catAx>
        <c:axId val="8338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0784896"/>
        <c:crosses val="autoZero"/>
        <c:auto val="1"/>
        <c:lblAlgn val="ctr"/>
        <c:lblOffset val="100"/>
        <c:noMultiLvlLbl val="0"/>
      </c:catAx>
      <c:valAx>
        <c:axId val="9078489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83381632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August </a:t>
            </a:r>
            <a:r>
              <a:rPr lang="en-US" dirty="0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975</c:v>
                </c:pt>
                <c:pt idx="1">
                  <c:v>44383</c:v>
                </c:pt>
                <c:pt idx="2">
                  <c:v>38578</c:v>
                </c:pt>
                <c:pt idx="3">
                  <c:v>14432</c:v>
                </c:pt>
                <c:pt idx="4">
                  <c:v>43497</c:v>
                </c:pt>
                <c:pt idx="5">
                  <c:v>0</c:v>
                </c:pt>
                <c:pt idx="6">
                  <c:v>24029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354</c:v>
                </c:pt>
                <c:pt idx="1">
                  <c:v>4107</c:v>
                </c:pt>
                <c:pt idx="2">
                  <c:v>4722</c:v>
                </c:pt>
                <c:pt idx="3">
                  <c:v>2527</c:v>
                </c:pt>
                <c:pt idx="4">
                  <c:v>6626</c:v>
                </c:pt>
                <c:pt idx="5">
                  <c:v>0</c:v>
                </c:pt>
                <c:pt idx="6">
                  <c:v>1666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141</c:v>
                </c:pt>
                <c:pt idx="1">
                  <c:v>9339</c:v>
                </c:pt>
                <c:pt idx="2">
                  <c:v>4757</c:v>
                </c:pt>
                <c:pt idx="3">
                  <c:v>3667</c:v>
                </c:pt>
                <c:pt idx="4">
                  <c:v>10806</c:v>
                </c:pt>
                <c:pt idx="5">
                  <c:v>0</c:v>
                </c:pt>
                <c:pt idx="6">
                  <c:v>4802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8733</c:v>
                </c:pt>
                <c:pt idx="2">
                  <c:v>0</c:v>
                </c:pt>
                <c:pt idx="3">
                  <c:v>17</c:v>
                </c:pt>
                <c:pt idx="4">
                  <c:v>7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203840"/>
        <c:axId val="91213824"/>
      </c:barChart>
      <c:catAx>
        <c:axId val="9120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213824"/>
        <c:crosses val="autoZero"/>
        <c:auto val="1"/>
        <c:lblAlgn val="ctr"/>
        <c:lblOffset val="100"/>
        <c:noMultiLvlLbl val="0"/>
      </c:catAx>
      <c:valAx>
        <c:axId val="9121382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2038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539</c:v>
                </c:pt>
                <c:pt idx="1">
                  <c:v>1410</c:v>
                </c:pt>
                <c:pt idx="2">
                  <c:v>789</c:v>
                </c:pt>
                <c:pt idx="3">
                  <c:v>306</c:v>
                </c:pt>
                <c:pt idx="4">
                  <c:v>316</c:v>
                </c:pt>
                <c:pt idx="5">
                  <c:v>587</c:v>
                </c:pt>
                <c:pt idx="6">
                  <c:v>554</c:v>
                </c:pt>
                <c:pt idx="7">
                  <c:v>5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602</c:v>
                </c:pt>
                <c:pt idx="1">
                  <c:v>1021</c:v>
                </c:pt>
                <c:pt idx="2">
                  <c:v>620</c:v>
                </c:pt>
                <c:pt idx="3">
                  <c:v>238</c:v>
                </c:pt>
                <c:pt idx="4">
                  <c:v>141</c:v>
                </c:pt>
                <c:pt idx="5">
                  <c:v>354</c:v>
                </c:pt>
                <c:pt idx="6">
                  <c:v>325</c:v>
                </c:pt>
                <c:pt idx="7">
                  <c:v>247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109</c:v>
                </c:pt>
                <c:pt idx="1">
                  <c:v>191</c:v>
                </c:pt>
                <c:pt idx="2">
                  <c:v>146</c:v>
                </c:pt>
                <c:pt idx="3">
                  <c:v>38</c:v>
                </c:pt>
                <c:pt idx="4">
                  <c:v>61</c:v>
                </c:pt>
                <c:pt idx="5">
                  <c:v>70</c:v>
                </c:pt>
                <c:pt idx="6">
                  <c:v>68</c:v>
                </c:pt>
                <c:pt idx="7">
                  <c:v>14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351296"/>
        <c:axId val="91357184"/>
      </c:barChart>
      <c:catAx>
        <c:axId val="9135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357184"/>
        <c:crosses val="autoZero"/>
        <c:auto val="1"/>
        <c:lblAlgn val="ctr"/>
        <c:lblOffset val="100"/>
        <c:noMultiLvlLbl val="0"/>
      </c:catAx>
      <c:valAx>
        <c:axId val="9135718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3512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846</c:v>
                </c:pt>
                <c:pt idx="1">
                  <c:v>35</c:v>
                </c:pt>
                <c:pt idx="2">
                  <c:v>295</c:v>
                </c:pt>
                <c:pt idx="3">
                  <c:v>306</c:v>
                </c:pt>
                <c:pt idx="4">
                  <c:v>58</c:v>
                </c:pt>
                <c:pt idx="5">
                  <c:v>245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131</c:v>
                </c:pt>
                <c:pt idx="1">
                  <c:v>32</c:v>
                </c:pt>
                <c:pt idx="2">
                  <c:v>227</c:v>
                </c:pt>
                <c:pt idx="3">
                  <c:v>238</c:v>
                </c:pt>
                <c:pt idx="4">
                  <c:v>59</c:v>
                </c:pt>
                <c:pt idx="5">
                  <c:v>515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91</c:v>
                </c:pt>
                <c:pt idx="1">
                  <c:v>16</c:v>
                </c:pt>
                <c:pt idx="2">
                  <c:v>52</c:v>
                </c:pt>
                <c:pt idx="3">
                  <c:v>38</c:v>
                </c:pt>
                <c:pt idx="4">
                  <c:v>49</c:v>
                </c:pt>
                <c:pt idx="5">
                  <c:v>1306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413504"/>
        <c:axId val="94905088"/>
      </c:barChart>
      <c:catAx>
        <c:axId val="9141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905088"/>
        <c:crosses val="autoZero"/>
        <c:auto val="1"/>
        <c:lblAlgn val="ctr"/>
        <c:lblOffset val="100"/>
        <c:noMultiLvlLbl val="0"/>
      </c:catAx>
      <c:valAx>
        <c:axId val="9490508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4135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3.888888888888889E-2</c:v>
                </c:pt>
                <c:pt idx="1">
                  <c:v>0.15833333333333333</c:v>
                </c:pt>
                <c:pt idx="2">
                  <c:v>0.21805555555555556</c:v>
                </c:pt>
                <c:pt idx="3">
                  <c:v>4.7916666666666663E-2</c:v>
                </c:pt>
                <c:pt idx="4">
                  <c:v>0.15208333333333332</c:v>
                </c:pt>
                <c:pt idx="5">
                  <c:v>5.486111111111111E-2</c:v>
                </c:pt>
                <c:pt idx="6">
                  <c:v>7.1527777777777787E-2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5.486111111111111E-2</c:v>
                </c:pt>
                <c:pt idx="1">
                  <c:v>0.16666666666666666</c:v>
                </c:pt>
                <c:pt idx="2">
                  <c:v>0.20972222222222223</c:v>
                </c:pt>
                <c:pt idx="3">
                  <c:v>5.0694444444444452E-2</c:v>
                </c:pt>
                <c:pt idx="4">
                  <c:v>0.14375000000000002</c:v>
                </c:pt>
                <c:pt idx="5">
                  <c:v>7.8472222222222221E-2</c:v>
                </c:pt>
                <c:pt idx="6">
                  <c:v>6.5972222222222224E-2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0.18958333333333333</c:v>
                </c:pt>
                <c:pt idx="2">
                  <c:v>0.16666666666666666</c:v>
                </c:pt>
                <c:pt idx="3">
                  <c:v>5.0694444444444452E-2</c:v>
                </c:pt>
                <c:pt idx="4">
                  <c:v>0.17013888888888887</c:v>
                </c:pt>
                <c:pt idx="5">
                  <c:v>6.458333333333334E-2</c:v>
                </c:pt>
                <c:pt idx="6">
                  <c:v>6.1805555555555558E-2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0.16041666666666668</c:v>
                </c:pt>
                <c:pt idx="2">
                  <c:v>0.1763888888888889</c:v>
                </c:pt>
                <c:pt idx="3">
                  <c:v>6.0416666666666667E-2</c:v>
                </c:pt>
                <c:pt idx="4">
                  <c:v>0.10833333333333334</c:v>
                </c:pt>
                <c:pt idx="5">
                  <c:v>0</c:v>
                </c:pt>
                <c:pt idx="6">
                  <c:v>6.25E-2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0.16180555555555556</c:v>
                </c:pt>
                <c:pt idx="2">
                  <c:v>0.29583333333333334</c:v>
                </c:pt>
                <c:pt idx="3">
                  <c:v>6.6666666666666666E-2</c:v>
                </c:pt>
                <c:pt idx="4">
                  <c:v>0.19930555555555554</c:v>
                </c:pt>
                <c:pt idx="5">
                  <c:v>0</c:v>
                </c:pt>
                <c:pt idx="6">
                  <c:v>7.5694444444444439E-2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0.16666666666666666</c:v>
                </c:pt>
                <c:pt idx="2">
                  <c:v>0.10694444444444444</c:v>
                </c:pt>
                <c:pt idx="3">
                  <c:v>8.3333333333333329E-2</c:v>
                </c:pt>
                <c:pt idx="4">
                  <c:v>0.17222222222222225</c:v>
                </c:pt>
                <c:pt idx="5">
                  <c:v>0</c:v>
                </c:pt>
                <c:pt idx="6">
                  <c:v>6.3194444444444442E-2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952448"/>
        <c:axId val="94962432"/>
      </c:barChart>
      <c:catAx>
        <c:axId val="9495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962432"/>
        <c:crosses val="autoZero"/>
        <c:auto val="1"/>
        <c:lblAlgn val="ctr"/>
        <c:lblOffset val="100"/>
        <c:noMultiLvlLbl val="0"/>
      </c:catAx>
      <c:valAx>
        <c:axId val="949624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9524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25154912802152946"/>
          <c:y val="5.233137071123718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5.486111111111111E-2</c:v>
                </c:pt>
                <c:pt idx="1">
                  <c:v>4.3750000000000004E-2</c:v>
                </c:pt>
                <c:pt idx="2">
                  <c:v>8.6111111111111124E-2</c:v>
                </c:pt>
                <c:pt idx="3">
                  <c:v>3.2638888888888891E-2</c:v>
                </c:pt>
                <c:pt idx="4">
                  <c:v>5.7638888888888885E-2</c:v>
                </c:pt>
                <c:pt idx="5">
                  <c:v>4.7916666666666663E-2</c:v>
                </c:pt>
                <c:pt idx="6">
                  <c:v>4.9999999999999996E-2</c:v>
                </c:pt>
                <c:pt idx="7">
                  <c:v>3.8194444444444441E-2</c:v>
                </c:pt>
                <c:pt idx="8">
                  <c:v>5.4166666666666669E-2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5.6944444444444443E-2</c:v>
                </c:pt>
                <c:pt idx="1">
                  <c:v>5.0694444444444452E-2</c:v>
                </c:pt>
                <c:pt idx="2">
                  <c:v>7.4999999999999997E-2</c:v>
                </c:pt>
                <c:pt idx="3">
                  <c:v>2.5694444444444447E-2</c:v>
                </c:pt>
                <c:pt idx="4">
                  <c:v>6.5277777777777782E-2</c:v>
                </c:pt>
                <c:pt idx="5">
                  <c:v>5.6944444444444443E-2</c:v>
                </c:pt>
                <c:pt idx="6">
                  <c:v>4.5833333333333337E-2</c:v>
                </c:pt>
                <c:pt idx="7">
                  <c:v>3.2638888888888891E-2</c:v>
                </c:pt>
                <c:pt idx="8">
                  <c:v>4.6527777777777779E-2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5.9027777777777783E-2</c:v>
                </c:pt>
                <c:pt idx="1">
                  <c:v>4.6527777777777779E-2</c:v>
                </c:pt>
                <c:pt idx="2">
                  <c:v>9.7222222222222224E-2</c:v>
                </c:pt>
                <c:pt idx="3">
                  <c:v>4.3750000000000004E-2</c:v>
                </c:pt>
                <c:pt idx="4">
                  <c:v>6.7361111111111108E-2</c:v>
                </c:pt>
                <c:pt idx="5">
                  <c:v>4.027777777777778E-2</c:v>
                </c:pt>
                <c:pt idx="6">
                  <c:v>5.0694444444444452E-2</c:v>
                </c:pt>
                <c:pt idx="7">
                  <c:v>3.7499999999999999E-2</c:v>
                </c:pt>
                <c:pt idx="8">
                  <c:v>7.6388888888888886E-3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4.9305555555555554E-2</c:v>
                </c:pt>
                <c:pt idx="1">
                  <c:v>4.9305555555555554E-2</c:v>
                </c:pt>
                <c:pt idx="2">
                  <c:v>8.819444444444445E-2</c:v>
                </c:pt>
                <c:pt idx="3">
                  <c:v>4.4444444444444446E-2</c:v>
                </c:pt>
                <c:pt idx="4">
                  <c:v>5.9722222222222225E-2</c:v>
                </c:pt>
                <c:pt idx="5">
                  <c:v>4.4444444444444446E-2</c:v>
                </c:pt>
                <c:pt idx="6">
                  <c:v>6.1805555555555558E-2</c:v>
                </c:pt>
                <c:pt idx="7">
                  <c:v>3.6805555555555557E-2</c:v>
                </c:pt>
                <c:pt idx="8">
                  <c:v>2.0833333333333332E-2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7.7083333333333337E-2</c:v>
                </c:pt>
                <c:pt idx="1">
                  <c:v>9.0972222222222218E-2</c:v>
                </c:pt>
                <c:pt idx="2">
                  <c:v>8.8888888888888892E-2</c:v>
                </c:pt>
                <c:pt idx="3">
                  <c:v>6.7361111111111108E-2</c:v>
                </c:pt>
                <c:pt idx="4">
                  <c:v>0.125</c:v>
                </c:pt>
                <c:pt idx="5">
                  <c:v>5.2777777777777778E-2</c:v>
                </c:pt>
                <c:pt idx="6">
                  <c:v>0.11944444444444445</c:v>
                </c:pt>
                <c:pt idx="7">
                  <c:v>9.3055555555555558E-2</c:v>
                </c:pt>
                <c:pt idx="8">
                  <c:v>3.3333333333333333E-2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8.1944444444444445E-2</c:v>
                </c:pt>
                <c:pt idx="1">
                  <c:v>9.0972222222222218E-2</c:v>
                </c:pt>
                <c:pt idx="2">
                  <c:v>8.1944444444444445E-2</c:v>
                </c:pt>
                <c:pt idx="3">
                  <c:v>2.5694444444444447E-2</c:v>
                </c:pt>
                <c:pt idx="4">
                  <c:v>9.930555555555555E-2</c:v>
                </c:pt>
                <c:pt idx="5">
                  <c:v>5.2777777777777778E-2</c:v>
                </c:pt>
                <c:pt idx="6">
                  <c:v>7.5694444444444439E-2</c:v>
                </c:pt>
                <c:pt idx="7">
                  <c:v>8.8888888888888892E-2</c:v>
                </c:pt>
                <c:pt idx="8">
                  <c:v>1.9444444444444445E-2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049216"/>
        <c:axId val="95050752"/>
      </c:barChart>
      <c:catAx>
        <c:axId val="9504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050752"/>
        <c:crosses val="autoZero"/>
        <c:auto val="1"/>
        <c:lblAlgn val="ctr"/>
        <c:lblOffset val="100"/>
        <c:noMultiLvlLbl val="0"/>
      </c:catAx>
      <c:valAx>
        <c:axId val="950507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0492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7.6388888888888895E-2</c:v>
                </c:pt>
                <c:pt idx="1">
                  <c:v>3.2638888888888891E-2</c:v>
                </c:pt>
                <c:pt idx="2">
                  <c:v>0.18541666666666667</c:v>
                </c:pt>
                <c:pt idx="3">
                  <c:v>3.2638888888888891E-2</c:v>
                </c:pt>
                <c:pt idx="4">
                  <c:v>8.6111111111111124E-2</c:v>
                </c:pt>
                <c:pt idx="5">
                  <c:v>0.22916666666666666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7.9166666666666663E-2</c:v>
                </c:pt>
                <c:pt idx="1">
                  <c:v>2.7083333333333334E-2</c:v>
                </c:pt>
                <c:pt idx="2">
                  <c:v>0.10347222222222223</c:v>
                </c:pt>
                <c:pt idx="3">
                  <c:v>2.5694444444444447E-2</c:v>
                </c:pt>
                <c:pt idx="4">
                  <c:v>7.4999999999999997E-2</c:v>
                </c:pt>
                <c:pt idx="5">
                  <c:v>0.17222222222222225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8.1250000000000003E-2</c:v>
                </c:pt>
                <c:pt idx="1">
                  <c:v>3.4027777777777775E-2</c:v>
                </c:pt>
                <c:pt idx="2">
                  <c:v>9.1666666666666674E-2</c:v>
                </c:pt>
                <c:pt idx="3">
                  <c:v>4.3750000000000004E-2</c:v>
                </c:pt>
                <c:pt idx="4">
                  <c:v>9.7222222222222224E-2</c:v>
                </c:pt>
                <c:pt idx="5">
                  <c:v>0.24305555555555555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9.2361111111111116E-2</c:v>
                </c:pt>
                <c:pt idx="1">
                  <c:v>1.4583333333333332E-2</c:v>
                </c:pt>
                <c:pt idx="2">
                  <c:v>0.12708333333333333</c:v>
                </c:pt>
                <c:pt idx="3">
                  <c:v>4.4444444444444446E-2</c:v>
                </c:pt>
                <c:pt idx="4">
                  <c:v>8.819444444444445E-2</c:v>
                </c:pt>
                <c:pt idx="5">
                  <c:v>0.19027777777777777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3.1944444444444449E-2</c:v>
                </c:pt>
                <c:pt idx="1">
                  <c:v>5.5555555555555552E-2</c:v>
                </c:pt>
                <c:pt idx="2">
                  <c:v>0.1076388888888889</c:v>
                </c:pt>
                <c:pt idx="3">
                  <c:v>6.7361111111111108E-2</c:v>
                </c:pt>
                <c:pt idx="4">
                  <c:v>8.8888888888888892E-2</c:v>
                </c:pt>
                <c:pt idx="5">
                  <c:v>0.13125000000000001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3.9583333333333331E-2</c:v>
                </c:pt>
                <c:pt idx="1">
                  <c:v>4.6527777777777779E-2</c:v>
                </c:pt>
                <c:pt idx="2">
                  <c:v>0.1111111111111111</c:v>
                </c:pt>
                <c:pt idx="3">
                  <c:v>2.5694444444444447E-2</c:v>
                </c:pt>
                <c:pt idx="4">
                  <c:v>8.1944444444444445E-2</c:v>
                </c:pt>
                <c:pt idx="5">
                  <c:v>0.16666666666666666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106560"/>
        <c:axId val="95108096"/>
      </c:barChart>
      <c:catAx>
        <c:axId val="9510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108096"/>
        <c:crosses val="autoZero"/>
        <c:auto val="1"/>
        <c:lblAlgn val="ctr"/>
        <c:lblOffset val="100"/>
        <c:noMultiLvlLbl val="0"/>
      </c:catAx>
      <c:valAx>
        <c:axId val="951080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1065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August</a:t>
            </a:r>
            <a:r>
              <a:rPr lang="en-US" baseline="0"/>
              <a:t> </a:t>
            </a:r>
            <a:r>
              <a:rPr lang="en-US"/>
              <a:t>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nike</c:v>
                </c:pt>
                <c:pt idx="1">
                  <c:v>skateboard</c:v>
                </c:pt>
                <c:pt idx="2">
                  <c:v>shoes</c:v>
                </c:pt>
                <c:pt idx="3">
                  <c:v>backpack</c:v>
                </c:pt>
                <c:pt idx="4">
                  <c:v>Shoes</c:v>
                </c:pt>
                <c:pt idx="5">
                  <c:v>skirt</c:v>
                </c:pt>
                <c:pt idx="6">
                  <c:v>jersey</c:v>
                </c:pt>
                <c:pt idx="7">
                  <c:v>lanyard</c:v>
                </c:pt>
                <c:pt idx="8">
                  <c:v>planner</c:v>
                </c:pt>
                <c:pt idx="9">
                  <c:v>Backpack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1161</c:v>
                </c:pt>
                <c:pt idx="1">
                  <c:v>136</c:v>
                </c:pt>
                <c:pt idx="2">
                  <c:v>94</c:v>
                </c:pt>
                <c:pt idx="3">
                  <c:v>73</c:v>
                </c:pt>
                <c:pt idx="4">
                  <c:v>67</c:v>
                </c:pt>
                <c:pt idx="5">
                  <c:v>60</c:v>
                </c:pt>
                <c:pt idx="6">
                  <c:v>49</c:v>
                </c:pt>
                <c:pt idx="7">
                  <c:v>45</c:v>
                </c:pt>
                <c:pt idx="8">
                  <c:v>43</c:v>
                </c:pt>
                <c:pt idx="9">
                  <c:v>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151616"/>
        <c:axId val="95153152"/>
      </c:barChart>
      <c:catAx>
        <c:axId val="95151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153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1531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515161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Men's Nike | Nike | USC Bookstores</c:v>
                </c:pt>
                <c:pt idx="1">
                  <c:v>Tops | Women's Apparel | USC Bookstores</c:v>
                </c:pt>
                <c:pt idx="2">
                  <c:v>T-Shirts | Tops | USC Bookstores</c:v>
                </c:pt>
                <c:pt idx="3">
                  <c:v>Hats | Men's Apparel | USC Bookstores</c:v>
                </c:pt>
                <c:pt idx="4">
                  <c:v>Jackets/Fleece | Men's Apparel | USC Bookstores</c:v>
                </c:pt>
                <c:pt idx="5">
                  <c:v>Auto Accessories | Gifts | USC Bookstores</c:v>
                </c:pt>
                <c:pt idx="6">
                  <c:v>Youth | Kids' Apparel | USC Bookstores</c:v>
                </c:pt>
                <c:pt idx="7">
                  <c:v>Women's Nike | Nike | USC Bookstores</c:v>
                </c:pt>
                <c:pt idx="8">
                  <c:v>Men's Apparel | USC Bookstores</c:v>
                </c:pt>
                <c:pt idx="9">
                  <c:v>Jackets/Fleece | Women's Apparel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36674</c:v>
                </c:pt>
                <c:pt idx="1">
                  <c:v>36146</c:v>
                </c:pt>
                <c:pt idx="2">
                  <c:v>28641</c:v>
                </c:pt>
                <c:pt idx="3">
                  <c:v>24738</c:v>
                </c:pt>
                <c:pt idx="4">
                  <c:v>13495</c:v>
                </c:pt>
                <c:pt idx="5">
                  <c:v>10976</c:v>
                </c:pt>
                <c:pt idx="6">
                  <c:v>9286</c:v>
                </c:pt>
                <c:pt idx="7">
                  <c:v>9144</c:v>
                </c:pt>
                <c:pt idx="8">
                  <c:v>8844</c:v>
                </c:pt>
                <c:pt idx="9">
                  <c:v>8715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195136"/>
        <c:axId val="95196672"/>
      </c:barChart>
      <c:catAx>
        <c:axId val="95195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196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1966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51951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August </a:t>
            </a:r>
            <a:r>
              <a:rPr lang="en-US" baseline="0"/>
              <a:t>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'[June_2015_Website_Reports.xlsx]BKS Details'!$B$68</c:f>
              <c:strCache>
                <c:ptCount val="1"/>
                <c:pt idx="0">
                  <c:v>USC 2015 Football Media Guide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Details'!$C$68</c:f>
              <c:numCache>
                <c:formatCode>General</c:formatCode>
                <c:ptCount val="1"/>
                <c:pt idx="0">
                  <c:v>104</c:v>
                </c:pt>
              </c:numCache>
            </c:numRef>
          </c:val>
        </c:ser>
        <c:ser>
          <c:idx val="1"/>
          <c:order val="1"/>
          <c:tx>
            <c:strRef>
              <c:f>'[June_2015_Website_Reports.xlsx]BKS Details'!$B$69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Details'!$C$69</c:f>
              <c:numCache>
                <c:formatCode>General</c:formatCode>
                <c:ptCount val="1"/>
                <c:pt idx="0">
                  <c:v>74</c:v>
                </c:pt>
              </c:numCache>
            </c:numRef>
          </c:val>
        </c:ser>
        <c:ser>
          <c:idx val="3"/>
          <c:order val="2"/>
          <c:tx>
            <c:strRef>
              <c:f>'[June_2015_Website_Reports.xlsx]BKS Details'!$B$70</c:f>
              <c:strCache>
                <c:ptCount val="1"/>
                <c:pt idx="0">
                  <c:v>USC Trojans Over SC Gold Pencil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Details'!$C$70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ser>
          <c:idx val="4"/>
          <c:order val="3"/>
          <c:tx>
            <c:strRef>
              <c:f>'[June_2015_Website_Reports.xlsx]BKS Details'!$B$71</c:f>
              <c:strCache>
                <c:ptCount val="1"/>
                <c:pt idx="0">
                  <c:v>USC Black Vader Fearless Star Wars T-Shirt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Details'!$C$71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</c:ser>
        <c:ser>
          <c:idx val="5"/>
          <c:order val="4"/>
          <c:tx>
            <c:strRef>
              <c:f>'[June_2015_Website_Reports.xlsx]BKS Details'!$B$72</c:f>
              <c:strCache>
                <c:ptCount val="1"/>
                <c:pt idx="0">
                  <c:v>USC Cardinal Fight On You Must Star Wars T-Shirt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6"/>
          <c:order val="5"/>
          <c:tx>
            <c:strRef>
              <c:f>'[June_2015_Website_Reports.xlsx]BKS Details'!$B$73</c:f>
              <c:strCache>
                <c:ptCount val="1"/>
                <c:pt idx="0">
                  <c:v>USC Black Col Legend SS New Day Player T-Shirt by Nike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Details'!$C$73</c:f>
              <c:numCache>
                <c:formatCode>General</c:formatCode>
                <c:ptCount val="1"/>
                <c:pt idx="0">
                  <c:v>49</c:v>
                </c:pt>
              </c:numCache>
            </c:numRef>
          </c:val>
        </c:ser>
        <c:ser>
          <c:idx val="7"/>
          <c:order val="6"/>
          <c:tx>
            <c:strRef>
              <c:f>'[June_2015_Website_Reports.xlsx]BKS Details'!$B$74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Details'!$C$74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ser>
          <c:idx val="8"/>
          <c:order val="7"/>
          <c:tx>
            <c:strRef>
              <c:f>'[June_2015_Website_Reports.xlsx]BKS Details'!$B$75</c:f>
              <c:strCache>
                <c:ptCount val="1"/>
                <c:pt idx="0">
                  <c:v>USC Interlock Outside Decal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Details'!$C$75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9"/>
          <c:order val="8"/>
          <c:tx>
            <c:strRef>
              <c:f>'[June_2015_Website_Reports.xlsx]BKS Details'!$B$76</c:f>
              <c:strCache>
                <c:ptCount val="1"/>
                <c:pt idx="0">
                  <c:v>USC Beat Arkansas State Button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Details'!$C$76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ser>
          <c:idx val="2"/>
          <c:order val="9"/>
          <c:tx>
            <c:strRef>
              <c:f>'[June_2015_Website_Reports.xlsx]BKS Details'!$B$77</c:f>
              <c:strCache>
                <c:ptCount val="1"/>
                <c:pt idx="0">
                  <c:v>USC Cardinal 2015 Football Schedule T-Shirt</c:v>
                </c:pt>
              </c:strCache>
            </c:strRef>
          </c:tx>
          <c:invertIfNegative val="0"/>
          <c:cat>
            <c:strRef>
              <c:f>'[June_2015_Website_Reports.xlsx]BKS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'[June_2015_Website_Reports.xlsx]BKS Details'!$C$77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291264"/>
        <c:axId val="95292800"/>
      </c:barChart>
      <c:catAx>
        <c:axId val="952912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95292800"/>
        <c:crosses val="autoZero"/>
        <c:auto val="1"/>
        <c:lblAlgn val="ctr"/>
        <c:lblOffset val="100"/>
        <c:noMultiLvlLbl val="0"/>
      </c:catAx>
      <c:valAx>
        <c:axId val="952928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52912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351</c:v>
                </c:pt>
                <c:pt idx="1">
                  <c:v>287</c:v>
                </c:pt>
                <c:pt idx="2">
                  <c:v>146</c:v>
                </c:pt>
                <c:pt idx="3">
                  <c:v>503</c:v>
                </c:pt>
                <c:pt idx="4">
                  <c:v>51</c:v>
                </c:pt>
                <c:pt idx="5">
                  <c:v>70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314</c:v>
                </c:pt>
                <c:pt idx="1">
                  <c:v>371</c:v>
                </c:pt>
                <c:pt idx="2">
                  <c:v>363</c:v>
                </c:pt>
                <c:pt idx="3">
                  <c:v>72</c:v>
                </c:pt>
                <c:pt idx="4">
                  <c:v>535</c:v>
                </c:pt>
                <c:pt idx="5">
                  <c:v>2082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5324416"/>
        <c:axId val="95334400"/>
      </c:barChart>
      <c:catAx>
        <c:axId val="95324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5334400"/>
        <c:crosses val="autoZero"/>
        <c:auto val="1"/>
        <c:lblAlgn val="ctr"/>
        <c:lblOffset val="100"/>
        <c:noMultiLvlLbl val="1"/>
      </c:catAx>
      <c:valAx>
        <c:axId val="95334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5324416"/>
        <c:crosses val="autoZero"/>
        <c:crossBetween val="between"/>
      </c:valAx>
    </c:plotArea>
    <c:legend>
      <c:legendPos val="r"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'[August_2015_Service_Desk_Report.xlsx]BU Systems'!$B$60:$F$60</c:f>
              <c:numCache>
                <c:formatCode>General</c:formatCode>
                <c:ptCount val="5"/>
                <c:pt idx="0">
                  <c:v>19</c:v>
                </c:pt>
                <c:pt idx="1">
                  <c:v>0</c:v>
                </c:pt>
                <c:pt idx="2">
                  <c:v>11</c:v>
                </c:pt>
                <c:pt idx="3">
                  <c:v>5</c:v>
                </c:pt>
                <c:pt idx="4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921920"/>
        <c:axId val="81923456"/>
      </c:barChart>
      <c:catAx>
        <c:axId val="8192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923456"/>
        <c:crosses val="autoZero"/>
        <c:auto val="1"/>
        <c:lblAlgn val="ctr"/>
        <c:lblOffset val="100"/>
        <c:noMultiLvlLbl val="0"/>
      </c:catAx>
      <c:valAx>
        <c:axId val="81923456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92192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reports'!$D$5</c:f>
          <c:strCache>
            <c:ptCount val="1"/>
            <c:pt idx="0">
              <c:v>USC 2015 Football Schedule T-Shirt</c:v>
            </c:pt>
          </c:strCache>
        </c:strRef>
      </c:tx>
      <c:layout>
        <c:manualLayout>
          <c:xMode val="edge"/>
          <c:yMode val="edge"/>
          <c:x val="0.31511531128676173"/>
          <c:y val="1.622425707318006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1988502216332637"/>
          <c:y val="0.12892894229041665"/>
          <c:w val="0.68011497783667363"/>
          <c:h val="0.666845233805373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'[August_2015 Exact Target.xlsx]E-Mail Blast reports'!$E$5</c:f>
              <c:strCache>
                <c:ptCount val="1"/>
                <c:pt idx="0">
                  <c:v>BKS List 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reports'!$F$5:$J$5</c:f>
              <c:numCache>
                <c:formatCode>#,##0</c:formatCode>
                <c:ptCount val="5"/>
                <c:pt idx="0">
                  <c:v>21082</c:v>
                </c:pt>
                <c:pt idx="1">
                  <c:v>21071</c:v>
                </c:pt>
                <c:pt idx="2" formatCode="0">
                  <c:v>5779</c:v>
                </c:pt>
                <c:pt idx="3" formatCode="General">
                  <c:v>535</c:v>
                </c:pt>
                <c:pt idx="4" formatCode="General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373184"/>
        <c:axId val="95374720"/>
      </c:barChart>
      <c:catAx>
        <c:axId val="9537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374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3747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373184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reports'!$D$8</c:f>
          <c:strCache>
            <c:ptCount val="1"/>
            <c:pt idx="0">
              <c:v>USC Nike Hats</c:v>
            </c:pt>
          </c:strCache>
        </c:strRef>
      </c:tx>
      <c:layout>
        <c:manualLayout>
          <c:xMode val="edge"/>
          <c:yMode val="edge"/>
          <c:x val="0.42908005168704538"/>
          <c:y val="7.205164628071233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601114782842535"/>
          <c:y val="0.14563748920241865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'[August_2015 Exact Target.xlsx]E-Mail Blast reports'!$E$8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reports'!$F$8:$J$8</c:f>
              <c:numCache>
                <c:formatCode>#,##0</c:formatCode>
                <c:ptCount val="5"/>
                <c:pt idx="0">
                  <c:v>21096</c:v>
                </c:pt>
                <c:pt idx="1">
                  <c:v>21073</c:v>
                </c:pt>
                <c:pt idx="2">
                  <c:v>5353</c:v>
                </c:pt>
                <c:pt idx="3" formatCode="General">
                  <c:v>536</c:v>
                </c:pt>
                <c:pt idx="4" formatCode="General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415680"/>
        <c:axId val="95450240"/>
      </c:barChart>
      <c:catAx>
        <c:axId val="954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450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450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415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reports'!$D$11</c:f>
          <c:strCache>
            <c:ptCount val="1"/>
            <c:pt idx="0">
              <c:v>USC OGIO Bags</c:v>
            </c:pt>
          </c:strCache>
        </c:strRef>
      </c:tx>
      <c:layout>
        <c:manualLayout>
          <c:xMode val="edge"/>
          <c:yMode val="edge"/>
          <c:x val="0.34629551544427806"/>
          <c:y val="6.262881230422329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'[August_2015 Exact Target.xlsx]E-Mail Blast reports'!$E$11</c:f>
              <c:strCache>
                <c:ptCount val="1"/>
                <c:pt idx="0">
                  <c:v>BKS List 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reports'!$F$11:$J$11</c:f>
              <c:numCache>
                <c:formatCode>#,##0</c:formatCode>
                <c:ptCount val="5"/>
                <c:pt idx="0">
                  <c:v>20938</c:v>
                </c:pt>
                <c:pt idx="1">
                  <c:v>20921</c:v>
                </c:pt>
                <c:pt idx="2">
                  <c:v>6071</c:v>
                </c:pt>
                <c:pt idx="3" formatCode="General">
                  <c:v>920</c:v>
                </c:pt>
                <c:pt idx="4" formatCode="General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6097408"/>
        <c:axId val="96098944"/>
      </c:barChart>
      <c:catAx>
        <c:axId val="9609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098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09894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097408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reports'!$D$14</c:f>
          <c:strCache>
            <c:ptCount val="1"/>
            <c:pt idx="0">
              <c:v>Back to School 2015 Offer</c:v>
            </c:pt>
          </c:strCache>
        </c:strRef>
      </c:tx>
      <c:layout>
        <c:manualLayout>
          <c:xMode val="edge"/>
          <c:yMode val="edge"/>
          <c:x val="0.43156916127464767"/>
          <c:y val="6.216225966838279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'[August_2015 Exact Target.xlsx]E-Mail Blast reports'!$E$14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reports'!$F$14:$J$14</c:f>
              <c:numCache>
                <c:formatCode>#,##0</c:formatCode>
                <c:ptCount val="5"/>
                <c:pt idx="0">
                  <c:v>25569</c:v>
                </c:pt>
                <c:pt idx="1">
                  <c:v>25550</c:v>
                </c:pt>
                <c:pt idx="2">
                  <c:v>7585</c:v>
                </c:pt>
                <c:pt idx="3" formatCode="General">
                  <c:v>301</c:v>
                </c:pt>
                <c:pt idx="4" formatCode="General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825280"/>
        <c:axId val="95855744"/>
      </c:barChart>
      <c:catAx>
        <c:axId val="9582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855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85574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825280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reports'!$D$17</c:f>
          <c:strCache>
            <c:ptCount val="1"/>
            <c:pt idx="0">
              <c:v>RSVP Reminder: Eat, Drink, Stay, Celebrate with USC Hospitality ~ August 25th ~ 12:00 pm - 2:00 pm</c:v>
            </c:pt>
          </c:strCache>
        </c:strRef>
      </c:tx>
      <c:layout>
        <c:manualLayout>
          <c:xMode val="edge"/>
          <c:yMode val="edge"/>
          <c:x val="0.3403552909544843"/>
          <c:y val="0.1149856193819471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4187822790613331"/>
          <c:y val="0.25649240597952738"/>
          <c:w val="0.59941645245216257"/>
          <c:h val="0.466873817625656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'[August_2015 Exact Target.xlsx]E-Mail Blast reports'!$E$17</c:f>
              <c:strCache>
                <c:ptCount val="1"/>
                <c:pt idx="0">
                  <c:v> Radisson - Eat Drink Stay &amp; Celebrate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reports'!$F$17:$J$17</c:f>
              <c:numCache>
                <c:formatCode>#,##0</c:formatCode>
                <c:ptCount val="5"/>
                <c:pt idx="0">
                  <c:v>787</c:v>
                </c:pt>
                <c:pt idx="1">
                  <c:v>778</c:v>
                </c:pt>
                <c:pt idx="2" formatCode="General">
                  <c:v>340</c:v>
                </c:pt>
                <c:pt idx="3" formatCode="General">
                  <c:v>80</c:v>
                </c:pt>
                <c:pt idx="4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926912"/>
        <c:axId val="95928704"/>
      </c:barChart>
      <c:catAx>
        <c:axId val="9592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928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9287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9269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reports'!$D$20</c:f>
          <c:strCache>
            <c:ptCount val="1"/>
            <c:pt idx="0">
              <c:v>USC Nike 30% Off Online Sale</c:v>
            </c:pt>
          </c:strCache>
        </c:strRef>
      </c:tx>
      <c:layout>
        <c:manualLayout>
          <c:xMode val="edge"/>
          <c:yMode val="edge"/>
          <c:x val="0.30915366705003872"/>
          <c:y val="9.876944044160292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'[August_2015 Exact Target.xlsx]E-Mail Blast reports'!$E$20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reports'!$F$20:$J$20</c:f>
              <c:numCache>
                <c:formatCode>#,##0</c:formatCode>
                <c:ptCount val="5"/>
                <c:pt idx="0">
                  <c:v>20652</c:v>
                </c:pt>
                <c:pt idx="1">
                  <c:v>20633</c:v>
                </c:pt>
                <c:pt idx="2">
                  <c:v>4653</c:v>
                </c:pt>
                <c:pt idx="3">
                  <c:v>1034</c:v>
                </c:pt>
                <c:pt idx="4" formatCode="General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990912"/>
        <c:axId val="95992448"/>
      </c:barChart>
      <c:catAx>
        <c:axId val="9599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992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9924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990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You're Invited: Eat, Drink, Stay, Celebrate with USC Hospitality ~ Tuesday, August 25th from 12:00 pm - 2:00 pm</a:t>
            </a:r>
          </a:p>
        </c:rich>
      </c:tx>
      <c:layout>
        <c:manualLayout>
          <c:xMode val="edge"/>
          <c:yMode val="edge"/>
          <c:x val="0.12395237370960133"/>
          <c:y val="0.10792023492582907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4187822790613331"/>
          <c:y val="0.25649240597952738"/>
          <c:w val="0.59941645245216257"/>
          <c:h val="0.4668738176256566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'[August_2015 Exact Target.xlsx]E-Mail Blast reports'!$E$23</c:f>
              <c:strCache>
                <c:ptCount val="1"/>
                <c:pt idx="0">
                  <c:v>Radisson - Eat Drink Stay &amp; Celebrate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reports'!$F$23:$J$23</c:f>
              <c:numCache>
                <c:formatCode>#,##0</c:formatCode>
                <c:ptCount val="5"/>
                <c:pt idx="0">
                  <c:v>793</c:v>
                </c:pt>
                <c:pt idx="1">
                  <c:v>780</c:v>
                </c:pt>
                <c:pt idx="2" formatCode="General">
                  <c:v>394</c:v>
                </c:pt>
                <c:pt idx="3" formatCode="General">
                  <c:v>150</c:v>
                </c:pt>
                <c:pt idx="4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6036352"/>
        <c:axId val="96037888"/>
      </c:barChart>
      <c:catAx>
        <c:axId val="9603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037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0378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0363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'[August_2015 Exact Target.xlsx]E-Mail Blast reports'!$D$14</c:f>
          <c:strCache>
            <c:ptCount val="1"/>
            <c:pt idx="0">
              <c:v>Back to School 2015 Offer</c:v>
            </c:pt>
          </c:strCache>
        </c:strRef>
      </c:tx>
      <c:layout>
        <c:manualLayout>
          <c:xMode val="edge"/>
          <c:yMode val="edge"/>
          <c:x val="0.43156916127464767"/>
          <c:y val="6.216225966838279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'[August_2015 Exact Target.xlsx]E-Mail Blast reports'!$E$29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reports'!$F$29:$J$29</c:f>
              <c:numCache>
                <c:formatCode>#,##0</c:formatCode>
                <c:ptCount val="5"/>
                <c:pt idx="0">
                  <c:v>25468</c:v>
                </c:pt>
                <c:pt idx="1">
                  <c:v>25434</c:v>
                </c:pt>
                <c:pt idx="2">
                  <c:v>7785</c:v>
                </c:pt>
                <c:pt idx="3">
                  <c:v>475</c:v>
                </c:pt>
                <c:pt idx="4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6062080"/>
        <c:axId val="96285056"/>
      </c:barChart>
      <c:catAx>
        <c:axId val="9606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285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28505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062080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Star Wars T-Shirts</a:t>
            </a:r>
            <a:endParaRPr lang="en-US" b="1" u="sng"/>
          </a:p>
        </c:rich>
      </c:tx>
      <c:layout>
        <c:manualLayout>
          <c:xMode val="edge"/>
          <c:yMode val="edge"/>
          <c:x val="0.44504219687756436"/>
          <c:y val="7.49736151402127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'[August_2015 Exact Target.xlsx]E-Mail Blast reports'!$E$32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reports'!$F$32:$J$32</c:f>
              <c:numCache>
                <c:formatCode>#,##0</c:formatCode>
                <c:ptCount val="5"/>
                <c:pt idx="0">
                  <c:v>20735</c:v>
                </c:pt>
                <c:pt idx="1">
                  <c:v>20707</c:v>
                </c:pt>
                <c:pt idx="2">
                  <c:v>4896</c:v>
                </c:pt>
                <c:pt idx="3" formatCode="General">
                  <c:v>582</c:v>
                </c:pt>
                <c:pt idx="4" formatCode="General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6326400"/>
        <c:axId val="96327936"/>
      </c:barChart>
      <c:catAx>
        <c:axId val="9632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327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32793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3264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Save-the-Date: Eat, Drink, Stay, Celebrate with USC Hospitality ~ Tuesday, August 25th from 12:00 pm – 2:00 pm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'[August_2015 Exact Target.xlsx]E-Mail Blast reports'!$E$35</c:f>
              <c:strCache>
                <c:ptCount val="1"/>
                <c:pt idx="0">
                  <c:v>Radisson - Eat Drink Stay &amp; Celebrate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'[August_2015 Exact Target.xlsx]E-Mail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'[August_2015 Exact Target.xlsx]E-Mail Blast reports'!$F$35:$J$35</c:f>
              <c:numCache>
                <c:formatCode>General</c:formatCode>
                <c:ptCount val="5"/>
                <c:pt idx="0">
                  <c:v>716</c:v>
                </c:pt>
                <c:pt idx="1">
                  <c:v>666</c:v>
                </c:pt>
                <c:pt idx="2">
                  <c:v>348</c:v>
                </c:pt>
                <c:pt idx="3">
                  <c:v>49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6244864"/>
        <c:axId val="96246400"/>
      </c:barChart>
      <c:catAx>
        <c:axId val="9624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246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2464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244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7205317657210659"/>
          <c:y val="3.965390355617312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40</c:v>
                </c:pt>
                <c:pt idx="1">
                  <c:v>17</c:v>
                </c:pt>
                <c:pt idx="2">
                  <c:v>23</c:v>
                </c:pt>
                <c:pt idx="3">
                  <c:v>122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967360"/>
        <c:axId val="90861568"/>
      </c:barChart>
      <c:catAx>
        <c:axId val="8196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861568"/>
        <c:crosses val="autoZero"/>
        <c:auto val="1"/>
        <c:lblAlgn val="ctr"/>
        <c:lblOffset val="100"/>
        <c:noMultiLvlLbl val="0"/>
      </c:catAx>
      <c:valAx>
        <c:axId val="90861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>
            <c:manualLayout>
              <c:xMode val="edge"/>
              <c:yMode val="edge"/>
              <c:x val="4.7619047619047616E-2"/>
              <c:y val="0.368269828340422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967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88320953227217"/>
          <c:y val="9.0774536964232072E-2"/>
          <c:w val="0.74964532156317121"/>
          <c:h val="0.7925616047912132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08080"/>
            </a:solidFill>
            <a:ln w="25400">
              <a:noFill/>
            </a:ln>
          </c:spPr>
          <c:invertIfNegative val="0"/>
          <c:cat>
            <c:strRef>
              <c:f>'Copy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65</c:v>
                </c:pt>
                <c:pt idx="2">
                  <c:v>9</c:v>
                </c:pt>
                <c:pt idx="3">
                  <c:v>1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654400"/>
        <c:axId val="89655936"/>
      </c:barChart>
      <c:catAx>
        <c:axId val="89654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 anchor="ctr" anchorCtr="1"/>
          <a:lstStyle/>
          <a:p>
            <a:pPr>
              <a:defRPr/>
            </a:pPr>
            <a:endParaRPr lang="en-US"/>
          </a:p>
        </c:txPr>
        <c:crossAx val="89655936"/>
        <c:crosses val="autoZero"/>
        <c:auto val="1"/>
        <c:lblAlgn val="ctr"/>
        <c:lblOffset val="100"/>
        <c:noMultiLvlLbl val="0"/>
      </c:catAx>
      <c:valAx>
        <c:axId val="896559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crossAx val="89654400"/>
        <c:crosses val="autoZero"/>
        <c:crossBetween val="between"/>
      </c:valAx>
      <c:spPr>
        <a:pattFill prst="pct5">
          <a:fgClr>
            <a:srgbClr val="FFFFFF"/>
          </a:fgClr>
          <a:bgClr>
            <a:schemeClr val="bg1"/>
          </a:bgClr>
        </a:pattFill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</a:t>
            </a:r>
            <a:r>
              <a:rPr lang="en-US" baseline="0"/>
              <a:t> </a:t>
            </a:r>
            <a:r>
              <a:rPr lang="en-US"/>
              <a:t>Web Requests Opened By Unit</a:t>
            </a:r>
          </a:p>
        </c:rich>
      </c:tx>
      <c:layout>
        <c:manualLayout>
          <c:xMode val="edge"/>
          <c:yMode val="edge"/>
          <c:x val="0.3087774294670847"/>
          <c:y val="2.292266817395148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890282131661442"/>
          <c:y val="0.15472801017417256"/>
          <c:w val="0.73354231974921624"/>
          <c:h val="0.53581736856611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808080"/>
            </a:solidFill>
            <a:ln w="25400">
              <a:noFill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24</c:v>
                </c:pt>
                <c:pt idx="1">
                  <c:v>1</c:v>
                </c:pt>
                <c:pt idx="2">
                  <c:v>1</c:v>
                </c:pt>
                <c:pt idx="3">
                  <c:v>9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20</c:v>
                </c:pt>
                <c:pt idx="8">
                  <c:v>0</c:v>
                </c:pt>
                <c:pt idx="9">
                  <c:v>7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10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707648"/>
        <c:axId val="89709184"/>
      </c:barChart>
      <c:catAx>
        <c:axId val="8970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709184"/>
        <c:crosses val="autoZero"/>
        <c:auto val="1"/>
        <c:lblAlgn val="ctr"/>
        <c:lblOffset val="100"/>
        <c:noMultiLvlLbl val="0"/>
      </c:catAx>
      <c:valAx>
        <c:axId val="897091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8970764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25</c:v>
                </c:pt>
                <c:pt idx="1">
                  <c:v>0</c:v>
                </c:pt>
                <c:pt idx="2">
                  <c:v>0</c:v>
                </c:pt>
                <c:pt idx="3">
                  <c:v>11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21</c:v>
                </c:pt>
                <c:pt idx="8">
                  <c:v>0</c:v>
                </c:pt>
                <c:pt idx="9">
                  <c:v>8</c:v>
                </c:pt>
                <c:pt idx="10">
                  <c:v>4</c:v>
                </c:pt>
                <c:pt idx="11">
                  <c:v>0</c:v>
                </c:pt>
                <c:pt idx="12">
                  <c:v>0</c:v>
                </c:pt>
                <c:pt idx="13">
                  <c:v>9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629824"/>
        <c:axId val="89631360"/>
      </c:barChart>
      <c:catAx>
        <c:axId val="8962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631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6313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96298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1162</c:v>
                </c:pt>
                <c:pt idx="1">
                  <c:v>38446</c:v>
                </c:pt>
                <c:pt idx="2">
                  <c:v>39986</c:v>
                </c:pt>
                <c:pt idx="3">
                  <c:v>29649</c:v>
                </c:pt>
                <c:pt idx="4" formatCode="General">
                  <c:v>41380</c:v>
                </c:pt>
                <c:pt idx="5">
                  <c:v>387</c:v>
                </c:pt>
                <c:pt idx="6">
                  <c:v>71606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1162</c:v>
                </c:pt>
                <c:pt idx="1">
                  <c:v>43693</c:v>
                </c:pt>
                <c:pt idx="2">
                  <c:v>49999</c:v>
                </c:pt>
                <c:pt idx="3">
                  <c:v>32797</c:v>
                </c:pt>
                <c:pt idx="4" formatCode="General">
                  <c:v>44646</c:v>
                </c:pt>
                <c:pt idx="5">
                  <c:v>509</c:v>
                </c:pt>
                <c:pt idx="6">
                  <c:v>22253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1048</c:v>
                </c:pt>
                <c:pt idx="1">
                  <c:v>50359</c:v>
                </c:pt>
                <c:pt idx="2">
                  <c:v>44621</c:v>
                </c:pt>
                <c:pt idx="3">
                  <c:v>21990</c:v>
                </c:pt>
                <c:pt idx="4" formatCode="General">
                  <c:v>41147</c:v>
                </c:pt>
                <c:pt idx="5">
                  <c:v>480</c:v>
                </c:pt>
                <c:pt idx="6">
                  <c:v>14939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1059</c:v>
                </c:pt>
                <c:pt idx="1">
                  <c:v>32735</c:v>
                </c:pt>
                <c:pt idx="2">
                  <c:v>31695</c:v>
                </c:pt>
                <c:pt idx="3">
                  <c:v>9743</c:v>
                </c:pt>
                <c:pt idx="4" formatCode="General">
                  <c:v>32820</c:v>
                </c:pt>
                <c:pt idx="5">
                  <c:v>8</c:v>
                </c:pt>
                <c:pt idx="6">
                  <c:v>28920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1106</c:v>
                </c:pt>
                <c:pt idx="1">
                  <c:v>35145</c:v>
                </c:pt>
                <c:pt idx="2">
                  <c:v>32448</c:v>
                </c:pt>
                <c:pt idx="3">
                  <c:v>9929</c:v>
                </c:pt>
                <c:pt idx="4">
                  <c:v>35464</c:v>
                </c:pt>
                <c:pt idx="5">
                  <c:v>0</c:v>
                </c:pt>
                <c:pt idx="6">
                  <c:v>50618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1471</c:v>
                </c:pt>
                <c:pt idx="1">
                  <c:v>67113</c:v>
                </c:pt>
                <c:pt idx="2" formatCode="General">
                  <c:v>48694</c:v>
                </c:pt>
                <c:pt idx="3">
                  <c:v>20786</c:v>
                </c:pt>
                <c:pt idx="4" formatCode="General">
                  <c:v>61266</c:v>
                </c:pt>
                <c:pt idx="5">
                  <c:v>0</c:v>
                </c:pt>
                <c:pt idx="6">
                  <c:v>30901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899200"/>
        <c:axId val="90900736"/>
      </c:barChart>
      <c:catAx>
        <c:axId val="9089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900736"/>
        <c:crosses val="autoZero"/>
        <c:auto val="1"/>
        <c:lblAlgn val="ctr"/>
        <c:lblOffset val="100"/>
        <c:noMultiLvlLbl val="0"/>
      </c:catAx>
      <c:valAx>
        <c:axId val="909007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899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1195</c:v>
                </c:pt>
                <c:pt idx="1">
                  <c:v>1181</c:v>
                </c:pt>
                <c:pt idx="2">
                  <c:v>944</c:v>
                </c:pt>
                <c:pt idx="3">
                  <c:v>1190</c:v>
                </c:pt>
                <c:pt idx="4">
                  <c:v>1038</c:v>
                </c:pt>
                <c:pt idx="5">
                  <c:v>1258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2403</c:v>
                </c:pt>
                <c:pt idx="1">
                  <c:v>2400</c:v>
                </c:pt>
                <c:pt idx="2">
                  <c:v>1806</c:v>
                </c:pt>
                <c:pt idx="3">
                  <c:v>2258</c:v>
                </c:pt>
                <c:pt idx="4" formatCode="#,##0">
                  <c:v>2258</c:v>
                </c:pt>
                <c:pt idx="5">
                  <c:v>2667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1671</c:v>
                </c:pt>
                <c:pt idx="1">
                  <c:v>2036</c:v>
                </c:pt>
                <c:pt idx="2">
                  <c:v>1233</c:v>
                </c:pt>
                <c:pt idx="3">
                  <c:v>1080</c:v>
                </c:pt>
                <c:pt idx="4">
                  <c:v>1114</c:v>
                </c:pt>
                <c:pt idx="5">
                  <c:v>1580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>
                  <c:v>807</c:v>
                </c:pt>
                <c:pt idx="1">
                  <c:v>886</c:v>
                </c:pt>
                <c:pt idx="2">
                  <c:v>584</c:v>
                </c:pt>
                <c:pt idx="3">
                  <c:v>517</c:v>
                </c:pt>
                <c:pt idx="4" formatCode="General">
                  <c:v>490</c:v>
                </c:pt>
                <c:pt idx="5">
                  <c:v>522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714</c:v>
                </c:pt>
                <c:pt idx="1">
                  <c:v>827</c:v>
                </c:pt>
                <c:pt idx="2">
                  <c:v>613</c:v>
                </c:pt>
                <c:pt idx="3">
                  <c:v>544</c:v>
                </c:pt>
                <c:pt idx="4">
                  <c:v>607</c:v>
                </c:pt>
                <c:pt idx="5">
                  <c:v>1020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760</c:v>
                </c:pt>
                <c:pt idx="1">
                  <c:v>827</c:v>
                </c:pt>
                <c:pt idx="2">
                  <c:v>608</c:v>
                </c:pt>
                <c:pt idx="3">
                  <c:v>464</c:v>
                </c:pt>
                <c:pt idx="4">
                  <c:v>486</c:v>
                </c:pt>
                <c:pt idx="5">
                  <c:v>975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Mar-15</c:v>
                </c:pt>
                <c:pt idx="1">
                  <c:v>Apr-15</c:v>
                </c:pt>
                <c:pt idx="2">
                  <c:v>May-15</c:v>
                </c:pt>
                <c:pt idx="3">
                  <c:v>June-15</c:v>
                </c:pt>
                <c:pt idx="4">
                  <c:v>July-15</c:v>
                </c:pt>
                <c:pt idx="5">
                  <c:v>Aug-15</c:v>
                </c:pt>
              </c:strCache>
            </c:strRef>
          </c:cat>
          <c:val>
            <c:numRef>
              <c:f>'Web Visits'!$C$19:$H$19</c:f>
              <c:numCache>
                <c:formatCode>#,##0</c:formatCode>
                <c:ptCount val="6"/>
                <c:pt idx="0">
                  <c:v>170</c:v>
                </c:pt>
                <c:pt idx="1">
                  <c:v>152</c:v>
                </c:pt>
                <c:pt idx="2">
                  <c:v>402</c:v>
                </c:pt>
                <c:pt idx="3">
                  <c:v>794</c:v>
                </c:pt>
                <c:pt idx="4" formatCode="General">
                  <c:v>309</c:v>
                </c:pt>
                <c:pt idx="5">
                  <c:v>270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975616"/>
        <c:axId val="90977408"/>
      </c:barChart>
      <c:dateAx>
        <c:axId val="90975616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97740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909774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975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0572461485792579"/>
          <c:y val="9.465095932775878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Visits'!$C$23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Visits'!$C$24:$C$29</c:f>
              <c:numCache>
                <c:formatCode>#,##0</c:formatCode>
                <c:ptCount val="6"/>
                <c:pt idx="0">
                  <c:v>7251</c:v>
                </c:pt>
                <c:pt idx="1">
                  <c:v>127</c:v>
                </c:pt>
                <c:pt idx="2">
                  <c:v>356</c:v>
                </c:pt>
                <c:pt idx="3">
                  <c:v>105</c:v>
                </c:pt>
                <c:pt idx="4">
                  <c:v>911</c:v>
                </c:pt>
                <c:pt idx="5">
                  <c:v>1514</c:v>
                </c:pt>
              </c:numCache>
            </c:numRef>
          </c:val>
        </c:ser>
        <c:ser>
          <c:idx val="1"/>
          <c:order val="1"/>
          <c:tx>
            <c:strRef>
              <c:f>'Web Visits'!$D$23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Visits'!$D$24:$D$29</c:f>
              <c:numCache>
                <c:formatCode>#,##0</c:formatCode>
                <c:ptCount val="6"/>
                <c:pt idx="0">
                  <c:v>5444</c:v>
                </c:pt>
                <c:pt idx="1">
                  <c:v>154</c:v>
                </c:pt>
                <c:pt idx="2">
                  <c:v>283</c:v>
                </c:pt>
                <c:pt idx="3">
                  <c:v>128</c:v>
                </c:pt>
                <c:pt idx="4">
                  <c:v>779</c:v>
                </c:pt>
                <c:pt idx="5">
                  <c:v>857</c:v>
                </c:pt>
              </c:numCache>
            </c:numRef>
          </c:val>
        </c:ser>
        <c:ser>
          <c:idx val="2"/>
          <c:order val="2"/>
          <c:tx>
            <c:strRef>
              <c:f>'Web Visits'!$E$23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Visits'!$E$24:$E$29</c:f>
              <c:numCache>
                <c:formatCode>#,##0</c:formatCode>
                <c:ptCount val="6"/>
                <c:pt idx="0">
                  <c:v>7673</c:v>
                </c:pt>
                <c:pt idx="1">
                  <c:v>93</c:v>
                </c:pt>
                <c:pt idx="2">
                  <c:v>255</c:v>
                </c:pt>
                <c:pt idx="3">
                  <c:v>102</c:v>
                </c:pt>
                <c:pt idx="4">
                  <c:v>743</c:v>
                </c:pt>
                <c:pt idx="5">
                  <c:v>1193</c:v>
                </c:pt>
              </c:numCache>
            </c:numRef>
          </c:val>
        </c:ser>
        <c:ser>
          <c:idx val="3"/>
          <c:order val="3"/>
          <c:tx>
            <c:strRef>
              <c:f>'Web Visits'!$F$23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Visits'!$F$24:$F$29</c:f>
              <c:numCache>
                <c:formatCode>#,##0</c:formatCode>
                <c:ptCount val="6"/>
                <c:pt idx="0">
                  <c:v>12644</c:v>
                </c:pt>
                <c:pt idx="1">
                  <c:v>124</c:v>
                </c:pt>
                <c:pt idx="2">
                  <c:v>327</c:v>
                </c:pt>
                <c:pt idx="3">
                  <c:v>99</c:v>
                </c:pt>
                <c:pt idx="4">
                  <c:v>601</c:v>
                </c:pt>
                <c:pt idx="5">
                  <c:v>923</c:v>
                </c:pt>
              </c:numCache>
            </c:numRef>
          </c:val>
        </c:ser>
        <c:ser>
          <c:idx val="4"/>
          <c:order val="4"/>
          <c:tx>
            <c:strRef>
              <c:f>'Web Visits'!$G$23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Visits'!$G$24:$G$29</c:f>
              <c:numCache>
                <c:formatCode>General</c:formatCode>
                <c:ptCount val="6"/>
                <c:pt idx="0" formatCode="#,##0">
                  <c:v>1590</c:v>
                </c:pt>
                <c:pt idx="1">
                  <c:v>76</c:v>
                </c:pt>
                <c:pt idx="2">
                  <c:v>382</c:v>
                </c:pt>
                <c:pt idx="3">
                  <c:v>120</c:v>
                </c:pt>
                <c:pt idx="4">
                  <c:v>647</c:v>
                </c:pt>
                <c:pt idx="5">
                  <c:v>569</c:v>
                </c:pt>
              </c:numCache>
            </c:numRef>
          </c:val>
        </c:ser>
        <c:ser>
          <c:idx val="5"/>
          <c:order val="5"/>
          <c:tx>
            <c:strRef>
              <c:f>'Web Visits'!$H$23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Visits'!$H$24:$H$29</c:f>
              <c:numCache>
                <c:formatCode>#,##0</c:formatCode>
                <c:ptCount val="6"/>
                <c:pt idx="0">
                  <c:v>1100</c:v>
                </c:pt>
                <c:pt idx="1">
                  <c:v>83</c:v>
                </c:pt>
                <c:pt idx="2">
                  <c:v>581</c:v>
                </c:pt>
                <c:pt idx="3">
                  <c:v>222</c:v>
                </c:pt>
                <c:pt idx="4">
                  <c:v>583</c:v>
                </c:pt>
                <c:pt idx="5">
                  <c:v>2066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063808"/>
        <c:axId val="91065344"/>
      </c:barChart>
      <c:catAx>
        <c:axId val="9106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065344"/>
        <c:crosses val="autoZero"/>
        <c:auto val="1"/>
        <c:lblAlgn val="ctr"/>
        <c:lblOffset val="100"/>
        <c:noMultiLvlLbl val="0"/>
      </c:catAx>
      <c:valAx>
        <c:axId val="910653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063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0.16403</cdr:x>
      <cdr:y>0.01661</cdr:y>
    </cdr:from>
    <cdr:to>
      <cdr:x>0.83424</cdr:x>
      <cdr:y>0.12924</cdr:y>
    </cdr:to>
    <cdr:sp macro="" textlink="">
      <cdr:nvSpPr>
        <cdr:cNvPr id="6145" name="Text Box 102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67195" y="50800"/>
          <a:ext cx="3938767" cy="3229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1" i="0" u="none" strike="noStrike" baseline="0">
              <a:solidFill>
                <a:srgbClr val="000000"/>
              </a:solidFill>
              <a:latin typeface="Calibri"/>
              <a:cs typeface="Calibri"/>
            </a:rPr>
            <a:t># of Web Requests Opened By Status</a:t>
          </a:r>
          <a:endParaRPr lang="en-US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August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August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815462"/>
              </p:ext>
            </p:extLst>
          </p:nvPr>
        </p:nvGraphicFramePr>
        <p:xfrm>
          <a:off x="2743200" y="1752600"/>
          <a:ext cx="6216839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August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903949"/>
              </p:ext>
            </p:extLst>
          </p:nvPr>
        </p:nvGraphicFramePr>
        <p:xfrm>
          <a:off x="2743200" y="1676400"/>
          <a:ext cx="6155872" cy="4599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August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48055"/>
              </p:ext>
            </p:extLst>
          </p:nvPr>
        </p:nvGraphicFramePr>
        <p:xfrm>
          <a:off x="2818229" y="1524000"/>
          <a:ext cx="5978638" cy="4796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August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659187"/>
              </p:ext>
            </p:extLst>
          </p:nvPr>
        </p:nvGraphicFramePr>
        <p:xfrm>
          <a:off x="2895600" y="1752600"/>
          <a:ext cx="5713488" cy="3971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7393790"/>
              </p:ext>
            </p:extLst>
          </p:nvPr>
        </p:nvGraphicFramePr>
        <p:xfrm>
          <a:off x="2863850" y="1524000"/>
          <a:ext cx="5778500" cy="4603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034239"/>
              </p:ext>
            </p:extLst>
          </p:nvPr>
        </p:nvGraphicFramePr>
        <p:xfrm>
          <a:off x="2971800" y="1828800"/>
          <a:ext cx="5852583" cy="4455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9224663"/>
              </p:ext>
            </p:extLst>
          </p:nvPr>
        </p:nvGraphicFramePr>
        <p:xfrm>
          <a:off x="2790031" y="1752600"/>
          <a:ext cx="6154738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3918061"/>
              </p:ext>
            </p:extLst>
          </p:nvPr>
        </p:nvGraphicFramePr>
        <p:xfrm>
          <a:off x="2895600" y="1600200"/>
          <a:ext cx="5992416" cy="4430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988514"/>
              </p:ext>
            </p:extLst>
          </p:nvPr>
        </p:nvGraphicFramePr>
        <p:xfrm>
          <a:off x="2743200" y="1447800"/>
          <a:ext cx="6084094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076278"/>
              </p:ext>
            </p:extLst>
          </p:nvPr>
        </p:nvGraphicFramePr>
        <p:xfrm>
          <a:off x="2971800" y="1828800"/>
          <a:ext cx="5943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366604"/>
              </p:ext>
            </p:extLst>
          </p:nvPr>
        </p:nvGraphicFramePr>
        <p:xfrm>
          <a:off x="2819400" y="1676400"/>
          <a:ext cx="6042933" cy="4267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933821"/>
              </p:ext>
            </p:extLst>
          </p:nvPr>
        </p:nvGraphicFramePr>
        <p:xfrm>
          <a:off x="2895600" y="1600200"/>
          <a:ext cx="6095999" cy="4292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3592767"/>
              </p:ext>
            </p:extLst>
          </p:nvPr>
        </p:nvGraphicFramePr>
        <p:xfrm>
          <a:off x="3048000" y="19812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507731"/>
              </p:ext>
            </p:extLst>
          </p:nvPr>
        </p:nvGraphicFramePr>
        <p:xfrm>
          <a:off x="2819400" y="1752600"/>
          <a:ext cx="5715000" cy="3940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461231"/>
              </p:ext>
            </p:extLst>
          </p:nvPr>
        </p:nvGraphicFramePr>
        <p:xfrm>
          <a:off x="2971800" y="1828800"/>
          <a:ext cx="57912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808971"/>
              </p:ext>
            </p:extLst>
          </p:nvPr>
        </p:nvGraphicFramePr>
        <p:xfrm>
          <a:off x="2743200" y="1981200"/>
          <a:ext cx="6026603" cy="3797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5346581"/>
              </p:ext>
            </p:extLst>
          </p:nvPr>
        </p:nvGraphicFramePr>
        <p:xfrm>
          <a:off x="2971800" y="1981200"/>
          <a:ext cx="5934073" cy="3805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0139902"/>
              </p:ext>
            </p:extLst>
          </p:nvPr>
        </p:nvGraphicFramePr>
        <p:xfrm>
          <a:off x="3124200" y="1981200"/>
          <a:ext cx="5615667" cy="372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022469"/>
              </p:ext>
            </p:extLst>
          </p:nvPr>
        </p:nvGraphicFramePr>
        <p:xfrm>
          <a:off x="2971800" y="1981200"/>
          <a:ext cx="5661931" cy="379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082396"/>
              </p:ext>
            </p:extLst>
          </p:nvPr>
        </p:nvGraphicFramePr>
        <p:xfrm>
          <a:off x="3200400" y="1905000"/>
          <a:ext cx="5638800" cy="3566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1239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828800"/>
            <a:ext cx="5867400" cy="39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701600"/>
              </p:ext>
            </p:extLst>
          </p:nvPr>
        </p:nvGraphicFramePr>
        <p:xfrm>
          <a:off x="2971800" y="1905000"/>
          <a:ext cx="5649119" cy="37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16236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7970179"/>
              </p:ext>
            </p:extLst>
          </p:nvPr>
        </p:nvGraphicFramePr>
        <p:xfrm>
          <a:off x="2971800" y="1981200"/>
          <a:ext cx="5494903" cy="3506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38442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789903"/>
              </p:ext>
            </p:extLst>
          </p:nvPr>
        </p:nvGraphicFramePr>
        <p:xfrm>
          <a:off x="3048000" y="1905000"/>
          <a:ext cx="5594237" cy="3399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3151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>
                <a:latin typeface="Impact" pitchFamily="34" charset="0"/>
              </a:rPr>
              <a:t>August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05000"/>
            <a:ext cx="5870575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380606"/>
              </p:ext>
            </p:extLst>
          </p:nvPr>
        </p:nvGraphicFramePr>
        <p:xfrm>
          <a:off x="2898510" y="1828800"/>
          <a:ext cx="5898357" cy="3938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August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8300208"/>
              </p:ext>
            </p:extLst>
          </p:nvPr>
        </p:nvGraphicFramePr>
        <p:xfrm>
          <a:off x="2895600" y="18288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7978309"/>
              </p:ext>
            </p:extLst>
          </p:nvPr>
        </p:nvGraphicFramePr>
        <p:xfrm>
          <a:off x="3048000" y="2057400"/>
          <a:ext cx="5562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325081"/>
              </p:ext>
            </p:extLst>
          </p:nvPr>
        </p:nvGraphicFramePr>
        <p:xfrm>
          <a:off x="3048000" y="1828800"/>
          <a:ext cx="5515994" cy="3952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5656997"/>
              </p:ext>
            </p:extLst>
          </p:nvPr>
        </p:nvGraphicFramePr>
        <p:xfrm>
          <a:off x="2895600" y="1905000"/>
          <a:ext cx="5941219" cy="421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711904"/>
              </p:ext>
            </p:extLst>
          </p:nvPr>
        </p:nvGraphicFramePr>
        <p:xfrm>
          <a:off x="2819400" y="1981200"/>
          <a:ext cx="6060621" cy="423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60936</TotalTime>
  <Words>533</Words>
  <Application>Microsoft Office PowerPoint</Application>
  <PresentationFormat>On-screen Show (4:3)</PresentationFormat>
  <Paragraphs>160</Paragraphs>
  <Slides>34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August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August 2015 </vt:lpstr>
      <vt:lpstr>PowerPoint Presentation</vt:lpstr>
      <vt:lpstr>USCAUXILIARYSERVICESIT Website Reports  August 2015  </vt:lpstr>
      <vt:lpstr>USCAUXILIARYSERVICESIT Website Reports August 2015  </vt:lpstr>
      <vt:lpstr>USCAUXILIARYSERVICESIT Website Reports August 2015  </vt:lpstr>
      <vt:lpstr>USCAUXILIARYSERVICESIT Website Reports August 2015  </vt:lpstr>
      <vt:lpstr>USCAUXILIARYSERVICESIT Website Reports August 2015  </vt:lpstr>
      <vt:lpstr>USCAUXILIARYSERVICESIT Website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USCAUXILIARYSERVICESIT Email Campaign Reports August 2015  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Edward Romero</cp:lastModifiedBy>
  <cp:revision>1166</cp:revision>
  <dcterms:created xsi:type="dcterms:W3CDTF">2005-12-19T17:55:46Z</dcterms:created>
  <dcterms:modified xsi:type="dcterms:W3CDTF">2015-09-14T15:29:25Z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