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notesSlides/notesSlide12.xml" ContentType="application/vnd.openxmlformats-officedocument.presentationml.notesSlide+xml"/>
  <Override PartName="/ppt/charts/chart9.xml" ContentType="application/vnd.openxmlformats-officedocument.drawingml.chart+xml"/>
  <Override PartName="/ppt/notesSlides/notesSlide13.xml" ContentType="application/vnd.openxmlformats-officedocument.presentationml.notesSlide+xml"/>
  <Override PartName="/ppt/charts/chart10.xml" ContentType="application/vnd.openxmlformats-officedocument.drawingml.chart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drawings/drawing1.xml" ContentType="application/vnd.openxmlformats-officedocument.drawingml.chartshapes+xml"/>
  <Override PartName="/ppt/charts/chart12.xml" ContentType="application/vnd.openxmlformats-officedocument.drawingml.chart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drawings/drawing3.xml" ContentType="application/vnd.openxmlformats-officedocument.drawingml.chartshapes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drawings/drawing4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20.xml" ContentType="application/vnd.openxmlformats-officedocument.drawingml.chart+xml"/>
  <Override PartName="/ppt/notesSlides/notesSlide17.xml" ContentType="application/vnd.openxmlformats-officedocument.presentationml.notesSlide+xml"/>
  <Override PartName="/ppt/charts/chart21.xml" ContentType="application/vnd.openxmlformats-officedocument.drawingml.chart+xml"/>
  <Override PartName="/ppt/notesSlides/notesSlide18.xml" ContentType="application/vnd.openxmlformats-officedocument.presentationml.notesSlide+xml"/>
  <Override PartName="/ppt/charts/chart22.xml" ContentType="application/vnd.openxmlformats-officedocument.drawingml.chart+xml"/>
  <Override PartName="/ppt/drawings/drawing5.xml" ContentType="application/vnd.openxmlformats-officedocument.drawingml.chartshapes+xml"/>
  <Override PartName="/ppt/notesSlides/notesSlide19.xml" ContentType="application/vnd.openxmlformats-officedocument.presentationml.notesSlide+xml"/>
  <Override PartName="/ppt/charts/chart23.xml" ContentType="application/vnd.openxmlformats-officedocument.drawingml.chart+xml"/>
  <Override PartName="/ppt/drawings/drawing6.xml" ContentType="application/vnd.openxmlformats-officedocument.drawingml.chartshapes+xml"/>
  <Override PartName="/ppt/notesSlides/notesSlide20.xml" ContentType="application/vnd.openxmlformats-officedocument.presentationml.notesSlide+xml"/>
  <Override PartName="/ppt/charts/chart24.xml" ContentType="application/vnd.openxmlformats-officedocument.drawingml.chart+xml"/>
  <Override PartName="/ppt/drawings/drawing7.xml" ContentType="application/vnd.openxmlformats-officedocument.drawingml.chartshapes+xml"/>
  <Override PartName="/ppt/charts/chart25.xml" ContentType="application/vnd.openxmlformats-officedocument.drawingml.chart+xml"/>
  <Override PartName="/ppt/drawings/drawing8.xml" ContentType="application/vnd.openxmlformats-officedocument.drawingml.chartshapes+xml"/>
  <Override PartName="/ppt/charts/chart2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78" r:id="rId9"/>
    <p:sldId id="381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12" r:id="rId25"/>
    <p:sldId id="411" r:id="rId26"/>
    <p:sldId id="410" r:id="rId27"/>
    <p:sldId id="409" r:id="rId28"/>
    <p:sldId id="312" r:id="rId29"/>
    <p:sldId id="401" r:id="rId30"/>
    <p:sldId id="397" r:id="rId31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1132"/>
    <a:srgbClr val="003399"/>
    <a:srgbClr val="AA0015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68" autoAdjust="0"/>
    <p:restoredTop sz="94660"/>
  </p:normalViewPr>
  <p:slideViewPr>
    <p:cSldViewPr>
      <p:cViewPr>
        <p:scale>
          <a:sx n="96" d="100"/>
          <a:sy n="96" d="100"/>
        </p:scale>
        <p:origin x="-930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19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October%202015%20Monthly%20Ops%20Report\October_2015_Service_Desk_Repor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October%202015%20Monthly%20Ops%20Report\October_2015_Website_Reports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shwetach\Documents\OPS%20Reports\October%202015%20Monthly%20Ops%20Report\October_2015_Website_Reports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shwetach\Documents\OPS%20Reports\October%202015%20Monthly%20Ops%20Report\October_2015_Website_Reports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October%202015%20Monthly%20Ops%20Report\October_2015_Website_Repor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October%202015%20Monthly%20Ops%20Report\October_2015_Website_Report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October%202015%20Monthly%20Ops%20Report\October_2015_Website_Report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October%202015%20Monthly%20Ops%20Report\October_2015_Website_Reports.xlsx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shwetach\Documents\OPS%20Reports\October%202015%20Monthly%20Ops%20Report\October_2015_Website_Reports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October%202015%20Monthly%20Ops%20Report\October_2015_Website_Reports.xlsx" TargetMode="Externa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shwetach\Documents\OPS%20Reports\October%202015%20Monthly%20Ops%20Report\October_2015_Website_Repor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October%202015%20Monthly%20Ops%20Report\October_2015_Service_Desk_Report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October%202015%20Monthly%20Ops%20Report\October_2015%20Exact%20Target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October%202015%20Monthly%20Ops%20Report\October_2015%20Exact%20Target.xlsx" TargetMode="Externa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shwetach\Documents\OPS%20Reports\October%202015%20Monthly%20Ops%20Report\October_2015%20Exact%20Target.xlsx" TargetMode="Externa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Users\shwetach\Documents\OPS%20Reports\October%202015%20Monthly%20Ops%20Report\October_2015%20Exact%20Target.xlsx" TargetMode="Externa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Users\shwetach\Documents\OPS%20Reports\October%202015%20Monthly%20Ops%20Report\October_2015%20Exact%20Target.xlsx" TargetMode="Externa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C:\Users\shwetach\Documents\OPS%20Reports\October%202015%20Monthly%20Ops%20Report\October_2015%20Exact%20Target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October%202015%20Monthly%20Ops%20Report\October_2015%20Customer%20Satisfaction%20Repor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October%202015%20Monthly%20Ops%20Report\October_2015_Service_Desk_Repor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October%202015%20Monthly%20Ops%20Report\October_2015_Aging_Repor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October%202015%20Monthly%20Ops%20Report\October_2015%20Web%20Req%20Unit%20And%20Statu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October%202015%20Monthly%20Ops%20Report\October_2015%20Web%20Req%20Unit%20And%20Statu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October%202015%20Monthly%20Ops%20Report\October_2015_Website_Repor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October%202015%20Monthly%20Ops%20Report\October_2015_Website_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wetach\Documents\OPS%20Reports\October%202015%20Monthly%20Ops%20Report\October_2015_Website_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'[October_2015_Service_Desk_Report.xlsx]Issue Counts'!$B$25:$G$25</c:f>
              <c:numCache>
                <c:formatCode>d\-mmm</c:formatCode>
                <c:ptCount val="6"/>
                <c:pt idx="0">
                  <c:v>42139</c:v>
                </c:pt>
                <c:pt idx="1">
                  <c:v>42170</c:v>
                </c:pt>
                <c:pt idx="2">
                  <c:v>42200</c:v>
                </c:pt>
                <c:pt idx="3">
                  <c:v>42231</c:v>
                </c:pt>
                <c:pt idx="4">
                  <c:v>42262</c:v>
                </c:pt>
                <c:pt idx="5">
                  <c:v>42292</c:v>
                </c:pt>
              </c:numCache>
            </c:numRef>
          </c:cat>
          <c:val>
            <c:numRef>
              <c:f>'[October_2015_Service_Desk_Report.xlsx]Issue Counts'!$B$26:$G$26</c:f>
              <c:numCache>
                <c:formatCode>0</c:formatCode>
                <c:ptCount val="6"/>
                <c:pt idx="0">
                  <c:v>910</c:v>
                </c:pt>
                <c:pt idx="1">
                  <c:v>1017</c:v>
                </c:pt>
                <c:pt idx="2">
                  <c:v>1302</c:v>
                </c:pt>
                <c:pt idx="3">
                  <c:v>971</c:v>
                </c:pt>
                <c:pt idx="4">
                  <c:v>750</c:v>
                </c:pt>
                <c:pt idx="5">
                  <c:v>566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956992"/>
        <c:axId val="89750848"/>
      </c:barChart>
      <c:dateAx>
        <c:axId val="39956992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9750848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8975084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9956992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October </a:t>
            </a:r>
            <a:r>
              <a:rPr lang="en-US"/>
              <a:t>2015 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36661466458616"/>
          <c:y val="0.16666708400211341"/>
          <c:w val="0.8283931357254285"/>
          <c:h val="0.51795001489887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'[October_2015_Website_Reports.xlsx]Traffic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'[October_2015_Website_Reports.xlsx]Traffic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'[October_2015_Website_Reports.xlsx]Traffic Sources'!$C$2:$C$8</c:f>
              <c:numCache>
                <c:formatCode>#,##0</c:formatCode>
                <c:ptCount val="7"/>
                <c:pt idx="0">
                  <c:v>798</c:v>
                </c:pt>
                <c:pt idx="1">
                  <c:v>27600</c:v>
                </c:pt>
                <c:pt idx="2">
                  <c:v>17717</c:v>
                </c:pt>
                <c:pt idx="3">
                  <c:v>23662</c:v>
                </c:pt>
                <c:pt idx="4">
                  <c:v>33680</c:v>
                </c:pt>
                <c:pt idx="5">
                  <c:v>0</c:v>
                </c:pt>
                <c:pt idx="6">
                  <c:v>17310</c:v>
                </c:pt>
              </c:numCache>
            </c:numRef>
          </c:val>
        </c:ser>
        <c:ser>
          <c:idx val="1"/>
          <c:order val="1"/>
          <c:tx>
            <c:strRef>
              <c:f>'[October_2015_Website_Reports.xlsx]Traffic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'[October_2015_Website_Reports.xlsx]Traffic Sources'!$D$2:$D$8</c:f>
              <c:numCache>
                <c:formatCode>#,##0</c:formatCode>
                <c:ptCount val="7"/>
                <c:pt idx="0">
                  <c:v>281</c:v>
                </c:pt>
                <c:pt idx="1">
                  <c:v>2382</c:v>
                </c:pt>
                <c:pt idx="2">
                  <c:v>2477</c:v>
                </c:pt>
                <c:pt idx="3">
                  <c:v>2371</c:v>
                </c:pt>
                <c:pt idx="4">
                  <c:v>4909</c:v>
                </c:pt>
                <c:pt idx="5">
                  <c:v>0</c:v>
                </c:pt>
                <c:pt idx="6">
                  <c:v>1194</c:v>
                </c:pt>
              </c:numCache>
            </c:numRef>
          </c:val>
        </c:ser>
        <c:ser>
          <c:idx val="2"/>
          <c:order val="2"/>
          <c:tx>
            <c:strRef>
              <c:f>'[October_2015_Website_Reports.xlsx]Traffic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'[October_2015_Website_Reports.xlsx]Traffic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'[October_2015_Website_Reports.xlsx]Traffic Sources'!$E$2:$E$8</c:f>
              <c:numCache>
                <c:formatCode>#,##0</c:formatCode>
                <c:ptCount val="7"/>
                <c:pt idx="0">
                  <c:v>104</c:v>
                </c:pt>
                <c:pt idx="1">
                  <c:v>6186</c:v>
                </c:pt>
                <c:pt idx="2">
                  <c:v>2162</c:v>
                </c:pt>
                <c:pt idx="3">
                  <c:v>3308</c:v>
                </c:pt>
                <c:pt idx="4">
                  <c:v>8080</c:v>
                </c:pt>
                <c:pt idx="5">
                  <c:v>0</c:v>
                </c:pt>
                <c:pt idx="6">
                  <c:v>3464</c:v>
                </c:pt>
              </c:numCache>
            </c:numRef>
          </c:val>
        </c:ser>
        <c:ser>
          <c:idx val="3"/>
          <c:order val="3"/>
          <c:tx>
            <c:strRef>
              <c:f>'[October_2015_Website_Reports.xlsx]Traffic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'[October_2015_Website_Reports.xlsx]Traffic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'[October_2015_Website_Reports.xlsx]Traffic Sources'!$F$2:$F$8</c:f>
              <c:numCache>
                <c:formatCode>#,##0</c:formatCode>
                <c:ptCount val="7"/>
                <c:pt idx="0">
                  <c:v>0</c:v>
                </c:pt>
                <c:pt idx="1">
                  <c:v>3227</c:v>
                </c:pt>
                <c:pt idx="2">
                  <c:v>0</c:v>
                </c:pt>
                <c:pt idx="3">
                  <c:v>131</c:v>
                </c:pt>
                <c:pt idx="4">
                  <c:v>164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831104"/>
        <c:axId val="46404672"/>
      </c:barChart>
      <c:catAx>
        <c:axId val="46831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4672"/>
        <c:crosses val="autoZero"/>
        <c:auto val="1"/>
        <c:lblAlgn val="ctr"/>
        <c:lblOffset val="100"/>
        <c:noMultiLvlLbl val="0"/>
      </c:catAx>
      <c:valAx>
        <c:axId val="46404672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83110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October </a:t>
            </a:r>
            <a:r>
              <a:rPr lang="en-US"/>
              <a:t>2015 Traffic Sources - HSP Micro Sites </a:t>
            </a:r>
          </a:p>
        </c:rich>
      </c:tx>
      <c:layout>
        <c:manualLayout>
          <c:xMode val="edge"/>
          <c:yMode val="edge"/>
          <c:x val="0.17311274834902921"/>
          <c:y val="4.02301867438984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8529862174578871"/>
          <c:y val="0.1982764184750429"/>
          <c:w val="0.78101071975497649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'[October_2015_Website_Reports.xlsx]Traffic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'[October_2015_Website_Reports.xlsx]Traffic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'[October_2015_Website_Reports.xlsx]Traffic Sources'!$C$14:$C$21</c:f>
              <c:numCache>
                <c:formatCode>#,##0</c:formatCode>
                <c:ptCount val="8"/>
                <c:pt idx="0">
                  <c:v>693</c:v>
                </c:pt>
                <c:pt idx="1">
                  <c:v>1471</c:v>
                </c:pt>
                <c:pt idx="2">
                  <c:v>1085</c:v>
                </c:pt>
                <c:pt idx="3">
                  <c:v>307</c:v>
                </c:pt>
                <c:pt idx="4">
                  <c:v>456</c:v>
                </c:pt>
                <c:pt idx="5">
                  <c:v>846</c:v>
                </c:pt>
                <c:pt idx="6">
                  <c:v>794</c:v>
                </c:pt>
                <c:pt idx="7">
                  <c:v>7</c:v>
                </c:pt>
              </c:numCache>
            </c:numRef>
          </c:val>
        </c:ser>
        <c:ser>
          <c:idx val="1"/>
          <c:order val="1"/>
          <c:tx>
            <c:strRef>
              <c:f>'[October_2015_Website_Reports.xlsx]Traffic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'[October_2015_Website_Reports.xlsx]Traffic Sources'!$D$14:$D$21</c:f>
              <c:numCache>
                <c:formatCode>#,##0</c:formatCode>
                <c:ptCount val="8"/>
                <c:pt idx="0">
                  <c:v>590</c:v>
                </c:pt>
                <c:pt idx="1">
                  <c:v>1130</c:v>
                </c:pt>
                <c:pt idx="2">
                  <c:v>645</c:v>
                </c:pt>
                <c:pt idx="3">
                  <c:v>155</c:v>
                </c:pt>
                <c:pt idx="4">
                  <c:v>99</c:v>
                </c:pt>
                <c:pt idx="5">
                  <c:v>377</c:v>
                </c:pt>
                <c:pt idx="6">
                  <c:v>319</c:v>
                </c:pt>
                <c:pt idx="7">
                  <c:v>121</c:v>
                </c:pt>
              </c:numCache>
            </c:numRef>
          </c:val>
        </c:ser>
        <c:ser>
          <c:idx val="2"/>
          <c:order val="2"/>
          <c:tx>
            <c:strRef>
              <c:f>'[October_2015_Website_Reports.xlsx]Traffic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'[October_2015_Website_Reports.xlsx]Traffic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'[October_2015_Website_Reports.xlsx]Traffic Sources'!$E$14:$E$21</c:f>
              <c:numCache>
                <c:formatCode>#,##0</c:formatCode>
                <c:ptCount val="8"/>
                <c:pt idx="0">
                  <c:v>88</c:v>
                </c:pt>
                <c:pt idx="1">
                  <c:v>233</c:v>
                </c:pt>
                <c:pt idx="2">
                  <c:v>140</c:v>
                </c:pt>
                <c:pt idx="3">
                  <c:v>54</c:v>
                </c:pt>
                <c:pt idx="4">
                  <c:v>70</c:v>
                </c:pt>
                <c:pt idx="5">
                  <c:v>146</c:v>
                </c:pt>
                <c:pt idx="6">
                  <c:v>116</c:v>
                </c:pt>
                <c:pt idx="7">
                  <c:v>35</c:v>
                </c:pt>
              </c:numCache>
            </c:numRef>
          </c:val>
        </c:ser>
        <c:ser>
          <c:idx val="3"/>
          <c:order val="3"/>
          <c:tx>
            <c:strRef>
              <c:f>'[October_2015_Website_Reports.xlsx]Traffic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'[October_2015_Website_Reports.xlsx]Traffic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'[October_2015_Website_Reports.xlsx]Traffic Sources'!$F$14:$F$21</c:f>
              <c:numCache>
                <c:formatCode>#,##0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652352"/>
        <c:axId val="36175872"/>
      </c:barChart>
      <c:catAx>
        <c:axId val="47652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175872"/>
        <c:crosses val="autoZero"/>
        <c:auto val="1"/>
        <c:lblAlgn val="ctr"/>
        <c:lblOffset val="100"/>
        <c:noMultiLvlLbl val="0"/>
      </c:catAx>
      <c:valAx>
        <c:axId val="36175872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65235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October 2015 </a:t>
            </a:r>
            <a:r>
              <a:rPr lang="en-US"/>
              <a:t>Traffic Sources - Other Sites </a:t>
            </a:r>
          </a:p>
        </c:rich>
      </c:tx>
      <c:layout>
        <c:manualLayout>
          <c:xMode val="edge"/>
          <c:yMode val="edge"/>
          <c:x val="0.2974946343246595"/>
          <c:y val="4.927982787007770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907749077490823"/>
          <c:y val="0.20639534883720997"/>
          <c:w val="0.7140221402214022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'[October_2015_Website_Reports.xlsx]Traffic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'[October_2015_Website_Reports.xlsx]Traffic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'[October_2015_Website_Reports.xlsx]Traffic Sources'!$C$24:$C$29</c:f>
              <c:numCache>
                <c:formatCode>#,##0</c:formatCode>
                <c:ptCount val="6"/>
                <c:pt idx="0">
                  <c:v>223</c:v>
                </c:pt>
                <c:pt idx="1">
                  <c:v>64</c:v>
                </c:pt>
                <c:pt idx="2">
                  <c:v>121</c:v>
                </c:pt>
                <c:pt idx="3">
                  <c:v>307</c:v>
                </c:pt>
                <c:pt idx="4">
                  <c:v>61</c:v>
                </c:pt>
                <c:pt idx="5">
                  <c:v>62</c:v>
                </c:pt>
              </c:numCache>
            </c:numRef>
          </c:val>
        </c:ser>
        <c:ser>
          <c:idx val="1"/>
          <c:order val="1"/>
          <c:tx>
            <c:strRef>
              <c:f>'[October_2015_Website_Reports.xlsx]Traffic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'[October_2015_Website_Reports.xlsx]Traffic Sources'!$D$24:$D$29</c:f>
              <c:numCache>
                <c:formatCode>#,##0</c:formatCode>
                <c:ptCount val="6"/>
                <c:pt idx="0">
                  <c:v>33</c:v>
                </c:pt>
                <c:pt idx="1">
                  <c:v>70</c:v>
                </c:pt>
                <c:pt idx="2">
                  <c:v>167</c:v>
                </c:pt>
                <c:pt idx="3">
                  <c:v>155</c:v>
                </c:pt>
                <c:pt idx="4">
                  <c:v>15</c:v>
                </c:pt>
                <c:pt idx="5">
                  <c:v>139</c:v>
                </c:pt>
              </c:numCache>
            </c:numRef>
          </c:val>
        </c:ser>
        <c:ser>
          <c:idx val="2"/>
          <c:order val="2"/>
          <c:tx>
            <c:strRef>
              <c:f>'[October_2015_Website_Reports.xlsx]Traffic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'[October_2015_Website_Reports.xlsx]Traffic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'[October_2015_Website_Reports.xlsx]Traffic Sources'!$E$24:$E$29</c:f>
              <c:numCache>
                <c:formatCode>#,##0</c:formatCode>
                <c:ptCount val="6"/>
                <c:pt idx="0">
                  <c:v>40</c:v>
                </c:pt>
                <c:pt idx="1">
                  <c:v>48</c:v>
                </c:pt>
                <c:pt idx="2">
                  <c:v>49</c:v>
                </c:pt>
                <c:pt idx="3">
                  <c:v>54</c:v>
                </c:pt>
                <c:pt idx="4">
                  <c:v>14</c:v>
                </c:pt>
                <c:pt idx="5">
                  <c:v>386</c:v>
                </c:pt>
              </c:numCache>
            </c:numRef>
          </c:val>
        </c:ser>
        <c:ser>
          <c:idx val="3"/>
          <c:order val="3"/>
          <c:tx>
            <c:strRef>
              <c:f>'[October_2015_Website_Reports.xlsx]Traffic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'[October_2015_Website_Reports.xlsx]Traffic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'[October_2015_Website_Reports.xlsx]Traffic Sources'!$F$24:$F$29</c:f>
              <c:numCache>
                <c:formatCode>#,##0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770624"/>
        <c:axId val="46405824"/>
      </c:barChart>
      <c:catAx>
        <c:axId val="47770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5824"/>
        <c:crosses val="autoZero"/>
        <c:auto val="1"/>
        <c:lblAlgn val="ctr"/>
        <c:lblOffset val="100"/>
        <c:noMultiLvlLbl val="0"/>
      </c:catAx>
      <c:valAx>
        <c:axId val="46405824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77062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80789545756879"/>
          <c:y val="0.17632263500009224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'[October_2015_Website_Reports.xlsx]Average Time on Site'!$C$7</c:f>
              <c:strCache>
                <c:ptCount val="1"/>
                <c:pt idx="0">
                  <c:v>May-15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'[October_2015_Website_Reports.xlsx]Average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'[October_2015_Website_Reports.xlsx]Average Time on Site'!$C$8:$C$14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0.18958333333333333</c:v>
                </c:pt>
                <c:pt idx="2">
                  <c:v>0.16666666666666666</c:v>
                </c:pt>
                <c:pt idx="3">
                  <c:v>5.0694444444444452E-2</c:v>
                </c:pt>
                <c:pt idx="4">
                  <c:v>0.17013888888888887</c:v>
                </c:pt>
                <c:pt idx="5">
                  <c:v>6.458333333333334E-2</c:v>
                </c:pt>
                <c:pt idx="6">
                  <c:v>6.1805555555555558E-2</c:v>
                </c:pt>
              </c:numCache>
            </c:numRef>
          </c:val>
        </c:ser>
        <c:ser>
          <c:idx val="1"/>
          <c:order val="1"/>
          <c:tx>
            <c:strRef>
              <c:f>'[October_2015_Website_Reports.xlsx]Average Time on Site'!$D$7</c:f>
              <c:strCache>
                <c:ptCount val="1"/>
                <c:pt idx="0">
                  <c:v>June-15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'[October_2015_Website_Reports.xlsx]Average Time on Site'!$D$8:$D$14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0.16041666666666668</c:v>
                </c:pt>
                <c:pt idx="2">
                  <c:v>0.1763888888888889</c:v>
                </c:pt>
                <c:pt idx="3">
                  <c:v>6.0416666666666667E-2</c:v>
                </c:pt>
                <c:pt idx="4">
                  <c:v>0.10833333333333334</c:v>
                </c:pt>
                <c:pt idx="5">
                  <c:v>0</c:v>
                </c:pt>
                <c:pt idx="6">
                  <c:v>6.25E-2</c:v>
                </c:pt>
              </c:numCache>
            </c:numRef>
          </c:val>
        </c:ser>
        <c:ser>
          <c:idx val="2"/>
          <c:order val="2"/>
          <c:tx>
            <c:strRef>
              <c:f>'[October_2015_Website_Reports.xlsx]Average Time on Site'!$E$7</c:f>
              <c:strCache>
                <c:ptCount val="1"/>
                <c:pt idx="0">
                  <c:v>July-15</c:v>
                </c:pt>
              </c:strCache>
            </c:strRef>
          </c:tx>
          <c:invertIfNegative val="0"/>
          <c:cat>
            <c:strRef>
              <c:f>'[October_2015_Website_Reports.xlsx]Average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'[October_2015_Website_Reports.xlsx]Average Time on Site'!$E$8:$E$14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0.16180555555555556</c:v>
                </c:pt>
                <c:pt idx="2">
                  <c:v>0.29583333333333334</c:v>
                </c:pt>
                <c:pt idx="3">
                  <c:v>6.6666666666666666E-2</c:v>
                </c:pt>
                <c:pt idx="4">
                  <c:v>0.19930555555555554</c:v>
                </c:pt>
                <c:pt idx="5">
                  <c:v>0</c:v>
                </c:pt>
                <c:pt idx="6">
                  <c:v>7.5694444444444439E-2</c:v>
                </c:pt>
              </c:numCache>
            </c:numRef>
          </c:val>
        </c:ser>
        <c:ser>
          <c:idx val="3"/>
          <c:order val="3"/>
          <c:tx>
            <c:strRef>
              <c:f>'[October_2015_Website_Reports.xlsx]Average Time on Site'!$F$7</c:f>
              <c:strCache>
                <c:ptCount val="1"/>
                <c:pt idx="0">
                  <c:v>Aug-15</c:v>
                </c:pt>
              </c:strCache>
            </c:strRef>
          </c:tx>
          <c:invertIfNegative val="0"/>
          <c:cat>
            <c:strRef>
              <c:f>'[October_2015_Website_Reports.xlsx]Average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'[October_2015_Website_Reports.xlsx]Average Time on Site'!$F$8:$F$14</c:f>
              <c:numCache>
                <c:formatCode>h:mm</c:formatCode>
                <c:ptCount val="7"/>
                <c:pt idx="0">
                  <c:v>4.7222222222222221E-2</c:v>
                </c:pt>
                <c:pt idx="1">
                  <c:v>0.16666666666666666</c:v>
                </c:pt>
                <c:pt idx="2">
                  <c:v>0.10694444444444444</c:v>
                </c:pt>
                <c:pt idx="3">
                  <c:v>8.3333333333333329E-2</c:v>
                </c:pt>
                <c:pt idx="4">
                  <c:v>0.17222222222222225</c:v>
                </c:pt>
                <c:pt idx="5">
                  <c:v>0</c:v>
                </c:pt>
                <c:pt idx="6">
                  <c:v>6.3194444444444442E-2</c:v>
                </c:pt>
              </c:numCache>
            </c:numRef>
          </c:val>
        </c:ser>
        <c:ser>
          <c:idx val="4"/>
          <c:order val="4"/>
          <c:tx>
            <c:strRef>
              <c:f>'[October_2015_Website_Reports.xlsx]Average Time on Site'!$G$7</c:f>
              <c:strCache>
                <c:ptCount val="1"/>
                <c:pt idx="0">
                  <c:v>Sept-15</c:v>
                </c:pt>
              </c:strCache>
            </c:strRef>
          </c:tx>
          <c:invertIfNegative val="0"/>
          <c:cat>
            <c:strRef>
              <c:f>'[October_2015_Website_Reports.xlsx]Average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'[October_2015_Website_Reports.xlsx]Average Time on Site'!$G$8:$G$14</c:f>
              <c:numCache>
                <c:formatCode>h:mm</c:formatCode>
                <c:ptCount val="7"/>
                <c:pt idx="0">
                  <c:v>5.6944444444444443E-2</c:v>
                </c:pt>
                <c:pt idx="1">
                  <c:v>0.17152777777777775</c:v>
                </c:pt>
                <c:pt idx="2">
                  <c:v>0.11388888888888889</c:v>
                </c:pt>
                <c:pt idx="3">
                  <c:v>6.805555555555555E-2</c:v>
                </c:pt>
                <c:pt idx="4">
                  <c:v>0.15347222222222223</c:v>
                </c:pt>
                <c:pt idx="5">
                  <c:v>0</c:v>
                </c:pt>
                <c:pt idx="6">
                  <c:v>6.5972222222222224E-2</c:v>
                </c:pt>
              </c:numCache>
            </c:numRef>
          </c:val>
        </c:ser>
        <c:ser>
          <c:idx val="5"/>
          <c:order val="5"/>
          <c:tx>
            <c:strRef>
              <c:f>'[October_2015_Website_Reports.xlsx]Average Time on Site'!$H$7</c:f>
              <c:strCache>
                <c:ptCount val="1"/>
                <c:pt idx="0">
                  <c:v>Oct-15</c:v>
                </c:pt>
              </c:strCache>
            </c:strRef>
          </c:tx>
          <c:invertIfNegative val="0"/>
          <c:cat>
            <c:strRef>
              <c:f>'[October_2015_Website_Reports.xlsx]Average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'[October_2015_Website_Reports.xlsx]Average Time on Site'!$H$8:$H$14</c:f>
              <c:numCache>
                <c:formatCode>h:mm</c:formatCode>
                <c:ptCount val="7"/>
                <c:pt idx="0">
                  <c:v>6.6666666666666666E-2</c:v>
                </c:pt>
                <c:pt idx="1">
                  <c:v>0.17013888888888887</c:v>
                </c:pt>
                <c:pt idx="2">
                  <c:v>0.125</c:v>
                </c:pt>
                <c:pt idx="3">
                  <c:v>5.9722222222222225E-2</c:v>
                </c:pt>
                <c:pt idx="4">
                  <c:v>0.18541666666666667</c:v>
                </c:pt>
                <c:pt idx="5">
                  <c:v>0</c:v>
                </c:pt>
                <c:pt idx="6">
                  <c:v>6.5277777777777782E-2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241280"/>
        <c:axId val="36179904"/>
      </c:barChart>
      <c:catAx>
        <c:axId val="46241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179904"/>
        <c:crosses val="autoZero"/>
        <c:auto val="1"/>
        <c:lblAlgn val="ctr"/>
        <c:lblOffset val="100"/>
        <c:noMultiLvlLbl val="0"/>
      </c:catAx>
      <c:valAx>
        <c:axId val="3617990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4128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b="1"/>
            </a:pPr>
            <a:r>
              <a:rPr lang="en-US" b="1"/>
              <a:t>Average Time Spent on Website - HSP Micro Sites </a:t>
            </a:r>
          </a:p>
        </c:rich>
      </c:tx>
      <c:layout>
        <c:manualLayout>
          <c:xMode val="edge"/>
          <c:yMode val="edge"/>
          <c:x val="0.28997572557765544"/>
          <c:y val="3.70372476003676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1433790264357632"/>
          <c:y val="0.15275954837223787"/>
          <c:w val="0.88553082307019315"/>
          <c:h val="0.528527927345899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'[October_2015_Website_Reports.xlsx]Average Time on Site'!$C$18</c:f>
              <c:strCache>
                <c:ptCount val="1"/>
                <c:pt idx="0">
                  <c:v>May-15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'[October_2015_Website_Reports.xlsx]Average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'[October_2015_Website_Reports.xlsx]Average Time on Site'!$C$19:$C$27</c:f>
              <c:numCache>
                <c:formatCode>h:mm</c:formatCode>
                <c:ptCount val="9"/>
                <c:pt idx="0">
                  <c:v>5.9027777777777783E-2</c:v>
                </c:pt>
                <c:pt idx="1">
                  <c:v>4.6527777777777779E-2</c:v>
                </c:pt>
                <c:pt idx="2">
                  <c:v>9.7222222222222224E-2</c:v>
                </c:pt>
                <c:pt idx="3">
                  <c:v>4.3750000000000004E-2</c:v>
                </c:pt>
                <c:pt idx="4">
                  <c:v>6.7361111111111108E-2</c:v>
                </c:pt>
                <c:pt idx="5">
                  <c:v>4.027777777777778E-2</c:v>
                </c:pt>
                <c:pt idx="6">
                  <c:v>5.0694444444444452E-2</c:v>
                </c:pt>
                <c:pt idx="7">
                  <c:v>3.7499999999999999E-2</c:v>
                </c:pt>
                <c:pt idx="8">
                  <c:v>7.6388888888888886E-3</c:v>
                </c:pt>
              </c:numCache>
            </c:numRef>
          </c:val>
        </c:ser>
        <c:ser>
          <c:idx val="1"/>
          <c:order val="1"/>
          <c:tx>
            <c:strRef>
              <c:f>'[October_2015_Website_Reports.xlsx]Average Time on Site'!$D$18</c:f>
              <c:strCache>
                <c:ptCount val="1"/>
                <c:pt idx="0">
                  <c:v>June-15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'[October_2015_Website_Reports.xlsx]Average Time on Site'!$D$19:$D$27</c:f>
              <c:numCache>
                <c:formatCode>h:mm</c:formatCode>
                <c:ptCount val="9"/>
                <c:pt idx="0">
                  <c:v>4.9305555555555554E-2</c:v>
                </c:pt>
                <c:pt idx="1">
                  <c:v>4.9305555555555554E-2</c:v>
                </c:pt>
                <c:pt idx="2">
                  <c:v>8.819444444444445E-2</c:v>
                </c:pt>
                <c:pt idx="3">
                  <c:v>4.4444444444444446E-2</c:v>
                </c:pt>
                <c:pt idx="4">
                  <c:v>5.9722222222222225E-2</c:v>
                </c:pt>
                <c:pt idx="5">
                  <c:v>4.4444444444444446E-2</c:v>
                </c:pt>
                <c:pt idx="6">
                  <c:v>6.1805555555555558E-2</c:v>
                </c:pt>
                <c:pt idx="7">
                  <c:v>3.6805555555555557E-2</c:v>
                </c:pt>
                <c:pt idx="8">
                  <c:v>2.0833333333333332E-2</c:v>
                </c:pt>
              </c:numCache>
            </c:numRef>
          </c:val>
        </c:ser>
        <c:ser>
          <c:idx val="2"/>
          <c:order val="2"/>
          <c:tx>
            <c:strRef>
              <c:f>'[October_2015_Website_Reports.xlsx]Average Time on Site'!$E$18</c:f>
              <c:strCache>
                <c:ptCount val="1"/>
                <c:pt idx="0">
                  <c:v>July-15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'[October_2015_Website_Reports.xlsx]Average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'[October_2015_Website_Reports.xlsx]Average Time on Site'!$E$19:$E$27</c:f>
              <c:numCache>
                <c:formatCode>h:mm</c:formatCode>
                <c:ptCount val="9"/>
                <c:pt idx="0">
                  <c:v>7.7083333333333337E-2</c:v>
                </c:pt>
                <c:pt idx="1">
                  <c:v>9.0972222222222218E-2</c:v>
                </c:pt>
                <c:pt idx="2">
                  <c:v>8.8888888888888892E-2</c:v>
                </c:pt>
                <c:pt idx="3">
                  <c:v>6.7361111111111108E-2</c:v>
                </c:pt>
                <c:pt idx="4">
                  <c:v>0.125</c:v>
                </c:pt>
                <c:pt idx="5">
                  <c:v>5.2777777777777778E-2</c:v>
                </c:pt>
                <c:pt idx="6">
                  <c:v>0.11944444444444445</c:v>
                </c:pt>
                <c:pt idx="7">
                  <c:v>9.3055555555555558E-2</c:v>
                </c:pt>
                <c:pt idx="8">
                  <c:v>3.3333333333333333E-2</c:v>
                </c:pt>
              </c:numCache>
            </c:numRef>
          </c:val>
        </c:ser>
        <c:ser>
          <c:idx val="3"/>
          <c:order val="3"/>
          <c:tx>
            <c:strRef>
              <c:f>'[October_2015_Website_Reports.xlsx]Average Time on Site'!$F$18</c:f>
              <c:strCache>
                <c:ptCount val="1"/>
                <c:pt idx="0">
                  <c:v>Aug-15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'[October_2015_Website_Reports.xlsx]Average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'[October_2015_Website_Reports.xlsx]Average Time on Site'!$F$19:$F$27</c:f>
              <c:numCache>
                <c:formatCode>h:mm</c:formatCode>
                <c:ptCount val="9"/>
                <c:pt idx="0">
                  <c:v>8.1944444444444445E-2</c:v>
                </c:pt>
                <c:pt idx="1">
                  <c:v>9.0972222222222218E-2</c:v>
                </c:pt>
                <c:pt idx="2">
                  <c:v>8.1944444444444445E-2</c:v>
                </c:pt>
                <c:pt idx="3">
                  <c:v>2.5694444444444447E-2</c:v>
                </c:pt>
                <c:pt idx="4">
                  <c:v>9.930555555555555E-2</c:v>
                </c:pt>
                <c:pt idx="5">
                  <c:v>5.2777777777777778E-2</c:v>
                </c:pt>
                <c:pt idx="6">
                  <c:v>7.5694444444444439E-2</c:v>
                </c:pt>
                <c:pt idx="7">
                  <c:v>8.8888888888888892E-2</c:v>
                </c:pt>
                <c:pt idx="8">
                  <c:v>1.9444444444444445E-2</c:v>
                </c:pt>
              </c:numCache>
            </c:numRef>
          </c:val>
        </c:ser>
        <c:ser>
          <c:idx val="4"/>
          <c:order val="4"/>
          <c:tx>
            <c:strRef>
              <c:f>'[October_2015_Website_Reports.xlsx]Average Time on Site'!$G$18</c:f>
              <c:strCache>
                <c:ptCount val="1"/>
                <c:pt idx="0">
                  <c:v>Sept-15</c:v>
                </c:pt>
              </c:strCache>
            </c:strRef>
          </c:tx>
          <c:invertIfNegative val="0"/>
          <c:cat>
            <c:strRef>
              <c:f>'[October_2015_Website_Reports.xlsx]Average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'[October_2015_Website_Reports.xlsx]Average Time on Site'!$G$19:$G$27</c:f>
              <c:numCache>
                <c:formatCode>h:mm</c:formatCode>
                <c:ptCount val="9"/>
                <c:pt idx="0">
                  <c:v>9.5138888888888884E-2</c:v>
                </c:pt>
                <c:pt idx="1">
                  <c:v>9.375E-2</c:v>
                </c:pt>
                <c:pt idx="2">
                  <c:v>8.9583333333333334E-2</c:v>
                </c:pt>
                <c:pt idx="3">
                  <c:v>5.0694444444444452E-2</c:v>
                </c:pt>
                <c:pt idx="4">
                  <c:v>0.11041666666666666</c:v>
                </c:pt>
                <c:pt idx="5">
                  <c:v>6.1111111111111116E-2</c:v>
                </c:pt>
                <c:pt idx="6">
                  <c:v>9.375E-2</c:v>
                </c:pt>
                <c:pt idx="7">
                  <c:v>7.3611111111111113E-2</c:v>
                </c:pt>
                <c:pt idx="8">
                  <c:v>3.6805555555555557E-2</c:v>
                </c:pt>
              </c:numCache>
            </c:numRef>
          </c:val>
        </c:ser>
        <c:ser>
          <c:idx val="5"/>
          <c:order val="5"/>
          <c:tx>
            <c:strRef>
              <c:f>'[October_2015_Website_Reports.xlsx]Average Time on Site'!$H$18</c:f>
              <c:strCache>
                <c:ptCount val="1"/>
                <c:pt idx="0">
                  <c:v>Oct-15</c:v>
                </c:pt>
              </c:strCache>
            </c:strRef>
          </c:tx>
          <c:invertIfNegative val="0"/>
          <c:cat>
            <c:strRef>
              <c:f>'[October_2015_Website_Reports.xlsx]Average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'[October_2015_Website_Reports.xlsx]Average Time on Site'!$H$19:$H$27</c:f>
              <c:numCache>
                <c:formatCode>h:mm</c:formatCode>
                <c:ptCount val="9"/>
                <c:pt idx="0">
                  <c:v>9.9999999999999992E-2</c:v>
                </c:pt>
                <c:pt idx="1">
                  <c:v>9.7916666666666666E-2</c:v>
                </c:pt>
                <c:pt idx="2">
                  <c:v>8.1250000000000003E-2</c:v>
                </c:pt>
                <c:pt idx="3">
                  <c:v>4.0972222222222222E-2</c:v>
                </c:pt>
                <c:pt idx="4">
                  <c:v>0.10347222222222223</c:v>
                </c:pt>
                <c:pt idx="5">
                  <c:v>6.0416666666666667E-2</c:v>
                </c:pt>
                <c:pt idx="6">
                  <c:v>7.0833333333333331E-2</c:v>
                </c:pt>
                <c:pt idx="7">
                  <c:v>9.5138888888888884E-2</c:v>
                </c:pt>
                <c:pt idx="8">
                  <c:v>5.6944444444444443E-2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497728"/>
        <c:axId val="36181632"/>
      </c:barChart>
      <c:catAx>
        <c:axId val="47497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36181632"/>
        <c:crosses val="autoZero"/>
        <c:auto val="1"/>
        <c:lblAlgn val="ctr"/>
        <c:lblOffset val="100"/>
        <c:noMultiLvlLbl val="0"/>
      </c:catAx>
      <c:valAx>
        <c:axId val="3618163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4749772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9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22504390061531077"/>
          <c:y val="3.428959365890580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'[October_2015_Website_Reports.xlsx]Average Time on Site'!$C$30</c:f>
              <c:strCache>
                <c:ptCount val="1"/>
                <c:pt idx="0">
                  <c:v>May-15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'[October_2015_Website_Reports.xlsx]Average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'[October_2015_Website_Reports.xlsx]Average Time on Site'!$C$31:$C$36</c:f>
              <c:numCache>
                <c:formatCode>h:mm</c:formatCode>
                <c:ptCount val="6"/>
                <c:pt idx="0">
                  <c:v>8.1250000000000003E-2</c:v>
                </c:pt>
                <c:pt idx="1">
                  <c:v>3.4027777777777775E-2</c:v>
                </c:pt>
                <c:pt idx="2">
                  <c:v>9.1666666666666674E-2</c:v>
                </c:pt>
                <c:pt idx="3">
                  <c:v>4.3750000000000004E-2</c:v>
                </c:pt>
                <c:pt idx="4">
                  <c:v>9.7222222222222224E-2</c:v>
                </c:pt>
                <c:pt idx="5">
                  <c:v>0.24305555555555555</c:v>
                </c:pt>
              </c:numCache>
            </c:numRef>
          </c:val>
        </c:ser>
        <c:ser>
          <c:idx val="1"/>
          <c:order val="1"/>
          <c:tx>
            <c:strRef>
              <c:f>'[October_2015_Website_Reports.xlsx]Average Time on Site'!$D$30</c:f>
              <c:strCache>
                <c:ptCount val="1"/>
                <c:pt idx="0">
                  <c:v>June-15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'[October_2015_Website_Reports.xlsx]Average Time on Site'!$D$31:$D$36</c:f>
              <c:numCache>
                <c:formatCode>h:mm</c:formatCode>
                <c:ptCount val="6"/>
                <c:pt idx="0">
                  <c:v>9.2361111111111116E-2</c:v>
                </c:pt>
                <c:pt idx="1">
                  <c:v>1.4583333333333332E-2</c:v>
                </c:pt>
                <c:pt idx="2">
                  <c:v>0.12708333333333333</c:v>
                </c:pt>
                <c:pt idx="3">
                  <c:v>4.4444444444444446E-2</c:v>
                </c:pt>
                <c:pt idx="4">
                  <c:v>8.819444444444445E-2</c:v>
                </c:pt>
                <c:pt idx="5">
                  <c:v>0.19027777777777777</c:v>
                </c:pt>
              </c:numCache>
            </c:numRef>
          </c:val>
        </c:ser>
        <c:ser>
          <c:idx val="2"/>
          <c:order val="2"/>
          <c:tx>
            <c:strRef>
              <c:f>'[October_2015_Website_Reports.xlsx]Average Time on Site'!$E$30</c:f>
              <c:strCache>
                <c:ptCount val="1"/>
                <c:pt idx="0">
                  <c:v>July-15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'[October_2015_Website_Reports.xlsx]Average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'[October_2015_Website_Reports.xlsx]Average Time on Site'!$E$31:$E$36</c:f>
              <c:numCache>
                <c:formatCode>h:mm</c:formatCode>
                <c:ptCount val="6"/>
                <c:pt idx="0">
                  <c:v>3.1944444444444449E-2</c:v>
                </c:pt>
                <c:pt idx="1">
                  <c:v>5.5555555555555552E-2</c:v>
                </c:pt>
                <c:pt idx="2">
                  <c:v>0.1076388888888889</c:v>
                </c:pt>
                <c:pt idx="3">
                  <c:v>6.7361111111111108E-2</c:v>
                </c:pt>
                <c:pt idx="4">
                  <c:v>8.8888888888888892E-2</c:v>
                </c:pt>
                <c:pt idx="5">
                  <c:v>0.13125000000000001</c:v>
                </c:pt>
              </c:numCache>
            </c:numRef>
          </c:val>
        </c:ser>
        <c:ser>
          <c:idx val="3"/>
          <c:order val="3"/>
          <c:tx>
            <c:strRef>
              <c:f>'[October_2015_Website_Reports.xlsx]Average Time on Site'!$F$30</c:f>
              <c:strCache>
                <c:ptCount val="1"/>
                <c:pt idx="0">
                  <c:v>Aug-15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'[October_2015_Website_Reports.xlsx]Average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'[October_2015_Website_Reports.xlsx]Average Time on Site'!$F$31:$F$36</c:f>
              <c:numCache>
                <c:formatCode>h:mm</c:formatCode>
                <c:ptCount val="6"/>
                <c:pt idx="0">
                  <c:v>3.9583333333333331E-2</c:v>
                </c:pt>
                <c:pt idx="1">
                  <c:v>4.6527777777777779E-2</c:v>
                </c:pt>
                <c:pt idx="2">
                  <c:v>0.1111111111111111</c:v>
                </c:pt>
                <c:pt idx="3">
                  <c:v>2.5694444444444447E-2</c:v>
                </c:pt>
                <c:pt idx="4">
                  <c:v>8.1944444444444445E-2</c:v>
                </c:pt>
                <c:pt idx="5">
                  <c:v>0.16666666666666666</c:v>
                </c:pt>
              </c:numCache>
            </c:numRef>
          </c:val>
        </c:ser>
        <c:ser>
          <c:idx val="4"/>
          <c:order val="4"/>
          <c:tx>
            <c:strRef>
              <c:f>'[October_2015_Website_Reports.xlsx]Average Time on Site'!$G$30</c:f>
              <c:strCache>
                <c:ptCount val="1"/>
                <c:pt idx="0">
                  <c:v>Sept-15</c:v>
                </c:pt>
              </c:strCache>
            </c:strRef>
          </c:tx>
          <c:invertIfNegative val="0"/>
          <c:cat>
            <c:strRef>
              <c:f>'[October_2015_Website_Reports.xlsx]Average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'[October_2015_Website_Reports.xlsx]Average Time on Site'!$G$31:$G$36</c:f>
              <c:numCache>
                <c:formatCode>h:mm</c:formatCode>
                <c:ptCount val="6"/>
                <c:pt idx="0">
                  <c:v>6.1111111111111116E-2</c:v>
                </c:pt>
                <c:pt idx="1">
                  <c:v>8.9583333333333334E-2</c:v>
                </c:pt>
                <c:pt idx="2">
                  <c:v>0.10069444444444443</c:v>
                </c:pt>
                <c:pt idx="3">
                  <c:v>5.0694444444444452E-2</c:v>
                </c:pt>
                <c:pt idx="4">
                  <c:v>8.9583333333333334E-2</c:v>
                </c:pt>
                <c:pt idx="5">
                  <c:v>0.24513888888888888</c:v>
                </c:pt>
              </c:numCache>
            </c:numRef>
          </c:val>
        </c:ser>
        <c:ser>
          <c:idx val="5"/>
          <c:order val="5"/>
          <c:tx>
            <c:strRef>
              <c:f>'[October_2015_Website_Reports.xlsx]Average Time on Site'!$H$30</c:f>
              <c:strCache>
                <c:ptCount val="1"/>
                <c:pt idx="0">
                  <c:v>Oct-15</c:v>
                </c:pt>
              </c:strCache>
            </c:strRef>
          </c:tx>
          <c:invertIfNegative val="0"/>
          <c:cat>
            <c:strRef>
              <c:f>'[October_2015_Website_Reports.xlsx]Average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'[October_2015_Website_Reports.xlsx]Average Time on Site'!$H$31:$H$36</c:f>
              <c:numCache>
                <c:formatCode>h:mm</c:formatCode>
                <c:ptCount val="6"/>
                <c:pt idx="0">
                  <c:v>4.9305555555555554E-2</c:v>
                </c:pt>
                <c:pt idx="1">
                  <c:v>3.1944444444444449E-2</c:v>
                </c:pt>
                <c:pt idx="2">
                  <c:v>8.8888888888888892E-2</c:v>
                </c:pt>
                <c:pt idx="3">
                  <c:v>4.0972222222222222E-2</c:v>
                </c:pt>
                <c:pt idx="4">
                  <c:v>8.1250000000000003E-2</c:v>
                </c:pt>
                <c:pt idx="5">
                  <c:v>0.12916666666666668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500288"/>
        <c:axId val="39903232"/>
      </c:barChart>
      <c:catAx>
        <c:axId val="47500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903232"/>
        <c:crosses val="autoZero"/>
        <c:auto val="1"/>
        <c:lblAlgn val="ctr"/>
        <c:lblOffset val="100"/>
        <c:noMultiLvlLbl val="0"/>
      </c:catAx>
      <c:valAx>
        <c:axId val="3990323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50028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Bookstore Charts
10 Most Searched Items - </a:t>
            </a:r>
            <a:r>
              <a:rPr lang="en-US" dirty="0" smtClean="0"/>
              <a:t>October </a:t>
            </a:r>
            <a:r>
              <a:rPr lang="en-US" dirty="0"/>
              <a:t>2015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'[October_2015_Website_Reports.xlsx]BKS Details'!$C$5</c:f>
              <c:strCache>
                <c:ptCount val="1"/>
                <c:pt idx="0">
                  <c:v>Number of Unique Searches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'[October_2015_Website_Reports.xlsx]BKS Details'!$B$6:$B$15</c:f>
              <c:strCache>
                <c:ptCount val="10"/>
                <c:pt idx="0">
                  <c:v>elite coaches polo</c:v>
                </c:pt>
                <c:pt idx="1">
                  <c:v>skirt</c:v>
                </c:pt>
                <c:pt idx="2">
                  <c:v>jersey</c:v>
                </c:pt>
                <c:pt idx="3">
                  <c:v>lanyard</c:v>
                </c:pt>
                <c:pt idx="4">
                  <c:v> scarf</c:v>
                </c:pt>
                <c:pt idx="5">
                  <c:v>2015 commencement dvd</c:v>
                </c:pt>
                <c:pt idx="6">
                  <c:v> backpack</c:v>
                </c:pt>
                <c:pt idx="7">
                  <c:v>license plate</c:v>
                </c:pt>
                <c:pt idx="8">
                  <c:v> star wars</c:v>
                </c:pt>
                <c:pt idx="9">
                  <c:v> mom</c:v>
                </c:pt>
              </c:strCache>
            </c:strRef>
          </c:cat>
          <c:val>
            <c:numRef>
              <c:f>'[October_2015_Website_Reports.xlsx]BKS Details'!$C$6:$C$15</c:f>
              <c:numCache>
                <c:formatCode>General</c:formatCode>
                <c:ptCount val="10"/>
                <c:pt idx="0">
                  <c:v>680</c:v>
                </c:pt>
                <c:pt idx="1">
                  <c:v>65</c:v>
                </c:pt>
                <c:pt idx="2">
                  <c:v>44</c:v>
                </c:pt>
                <c:pt idx="3">
                  <c:v>42</c:v>
                </c:pt>
                <c:pt idx="4">
                  <c:v>35</c:v>
                </c:pt>
                <c:pt idx="5">
                  <c:v>34</c:v>
                </c:pt>
                <c:pt idx="6">
                  <c:v>29</c:v>
                </c:pt>
                <c:pt idx="7">
                  <c:v>27</c:v>
                </c:pt>
                <c:pt idx="8">
                  <c:v>26</c:v>
                </c:pt>
                <c:pt idx="9">
                  <c:v>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965120"/>
        <c:axId val="39905536"/>
      </c:barChart>
      <c:catAx>
        <c:axId val="48965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180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9055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990553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896512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993936102814734"/>
          <c:y val="0.20083050694845028"/>
          <c:w val="0.83076251244456512"/>
          <c:h val="0.54817093175853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'[October_2015_Website_Reports.xlsx]BKS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'[October_2015_Website_Reports.xlsx]BKS Details'!$B$34:$B$44</c:f>
              <c:strCache>
                <c:ptCount val="10"/>
                <c:pt idx="0">
                  <c:v> Tops | Women's Apparel | USC Bookstores</c:v>
                </c:pt>
                <c:pt idx="1">
                  <c:v>T-Shirts | Tops | USC Bookstores</c:v>
                </c:pt>
                <c:pt idx="2">
                  <c:v>Hats | Men's Apparel | USC Bookstores</c:v>
                </c:pt>
                <c:pt idx="3">
                  <c:v>Jackets/Fleece | Men's Apparel | USC Bookstores</c:v>
                </c:pt>
                <c:pt idx="4">
                  <c:v> Men's Nike | Nike | USC Bookstores</c:v>
                </c:pt>
                <c:pt idx="5">
                  <c:v>Jackets/Fleece | Women's Apparel | USC Bookstores</c:v>
                </c:pt>
                <c:pt idx="6">
                  <c:v> Youth | Kids' Apparel | USC Bookstores</c:v>
                </c:pt>
                <c:pt idx="7">
                  <c:v>Men's Apparel | USC Bookstores</c:v>
                </c:pt>
                <c:pt idx="8">
                  <c:v> New Items | USC Bookstores</c:v>
                </c:pt>
                <c:pt idx="9">
                  <c:v> Tops | Men's Apparel | USC Bookstores</c:v>
                </c:pt>
              </c:strCache>
            </c:strRef>
          </c:cat>
          <c:val>
            <c:numRef>
              <c:f>'[October_2015_Website_Reports.xlsx]BKS Details'!$C$34:$C$43</c:f>
              <c:numCache>
                <c:formatCode>#,##0</c:formatCode>
                <c:ptCount val="10"/>
                <c:pt idx="0">
                  <c:v>30350</c:v>
                </c:pt>
                <c:pt idx="1">
                  <c:v>19782</c:v>
                </c:pt>
                <c:pt idx="2">
                  <c:v>18958</c:v>
                </c:pt>
                <c:pt idx="3">
                  <c:v>16490</c:v>
                </c:pt>
                <c:pt idx="4">
                  <c:v>11135</c:v>
                </c:pt>
                <c:pt idx="5">
                  <c:v>9921</c:v>
                </c:pt>
                <c:pt idx="6">
                  <c:v>8143</c:v>
                </c:pt>
                <c:pt idx="7">
                  <c:v>6075</c:v>
                </c:pt>
                <c:pt idx="8">
                  <c:v>5962</c:v>
                </c:pt>
                <c:pt idx="9">
                  <c:v>5552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966656"/>
        <c:axId val="39907840"/>
      </c:barChart>
      <c:catAx>
        <c:axId val="48966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5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9078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990784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896665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dirty="0"/>
              <a:t>10 Most Purchased Products </a:t>
            </a:r>
            <a:r>
              <a:rPr lang="en-US" sz="1075" b="1" i="0" u="none" strike="noStrike" baseline="0" dirty="0" smtClean="0">
                <a:effectLst/>
              </a:rPr>
              <a:t>October </a:t>
            </a:r>
            <a:r>
              <a:rPr lang="en-US" baseline="0" dirty="0"/>
              <a:t>2015</a:t>
            </a:r>
          </a:p>
        </c:rich>
      </c:tx>
      <c:layout>
        <c:manualLayout>
          <c:xMode val="edge"/>
          <c:yMode val="edge"/>
          <c:x val="0.36655050159779967"/>
          <c:y val="3.8229711888188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4623876489857544E-2"/>
          <c:y val="0.17060424033670304"/>
          <c:w val="0.59617117166972522"/>
          <c:h val="0.764927929090830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'[October_2015_Website_Reports.xlsx]BKS Details'!$B$68</c:f>
              <c:strCache>
                <c:ptCount val="1"/>
                <c:pt idx="0">
                  <c:v>USC Alumni Heavy Chrome Shield License Frame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'[October_2015_Website_Reports.xlsx]BKS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'[October_2015_Website_Reports.xlsx]BKS Details'!$C$68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</c:ser>
        <c:ser>
          <c:idx val="1"/>
          <c:order val="1"/>
          <c:tx>
            <c:strRef>
              <c:f>'[October_2015_Website_Reports.xlsx]BKS Details'!$B$69</c:f>
              <c:strCache>
                <c:ptCount val="1"/>
                <c:pt idx="0">
                  <c:v>USC Women's Pink Breast Cancer 2015 T-Shirt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'[October_2015_Website_Reports.xlsx]BKS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'[October_2015_Website_Reports.xlsx]BKS Details'!$C$69</c:f>
              <c:numCache>
                <c:formatCode>General</c:formatCode>
                <c:ptCount val="1"/>
                <c:pt idx="0">
                  <c:v>42</c:v>
                </c:pt>
              </c:numCache>
            </c:numRef>
          </c:val>
        </c:ser>
        <c:ser>
          <c:idx val="3"/>
          <c:order val="2"/>
          <c:tx>
            <c:strRef>
              <c:f>'[October_2015_Website_Reports.xlsx]BKS Details'!$B$70</c:f>
              <c:strCache>
                <c:ptCount val="1"/>
                <c:pt idx="0">
                  <c:v>USC Men's Black Breast Cancer 2015 T-Shirt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'[October_2015_Website_Reports.xlsx]BKS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'[October_2015_Website_Reports.xlsx]BKS Details'!$C$70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</c:ser>
        <c:ser>
          <c:idx val="4"/>
          <c:order val="3"/>
          <c:tx>
            <c:strRef>
              <c:f>'[October_2015_Website_Reports.xlsx]BKS Details'!$B$71</c:f>
              <c:strCache>
                <c:ptCount val="1"/>
                <c:pt idx="0">
                  <c:v>USC Vinyl Pom Pom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'[October_2015_Website_Reports.xlsx]BKS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'[October_2015_Website_Reports.xlsx]BKS Details'!$C$71</c:f>
              <c:numCache>
                <c:formatCode>General</c:formatCode>
                <c:ptCount val="1"/>
                <c:pt idx="0">
                  <c:v>38</c:v>
                </c:pt>
              </c:numCache>
            </c:numRef>
          </c:val>
        </c:ser>
        <c:ser>
          <c:idx val="5"/>
          <c:order val="4"/>
          <c:tx>
            <c:strRef>
              <c:f>'[October_2015_Website_Reports.xlsx]BKS Details'!$B$72</c:f>
              <c:strCache>
                <c:ptCount val="1"/>
                <c:pt idx="0">
                  <c:v>USC Pom Pom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'[October_2015_Website_Reports.xlsx]BKS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'[October_2015_Website_Reports.xlsx]BKS Details'!$C$72</c:f>
              <c:numCache>
                <c:formatCode>General</c:formatCode>
                <c:ptCount val="1"/>
                <c:pt idx="0">
                  <c:v>33</c:v>
                </c:pt>
              </c:numCache>
            </c:numRef>
          </c:val>
        </c:ser>
        <c:ser>
          <c:idx val="6"/>
          <c:order val="5"/>
          <c:tx>
            <c:strRef>
              <c:f>'[October_2015_Website_Reports.xlsx]BKS Details'!$B$73</c:f>
              <c:strCache>
                <c:ptCount val="1"/>
                <c:pt idx="0">
                  <c:v>USC Beat Notre Dame Button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'[October_2015_Website_Reports.xlsx]BKS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'[October_2015_Website_Reports.xlsx]BKS Details'!$C$73</c:f>
              <c:numCache>
                <c:formatCode>General</c:formatCode>
                <c:ptCount val="1"/>
                <c:pt idx="0">
                  <c:v>24</c:v>
                </c:pt>
              </c:numCache>
            </c:numRef>
          </c:val>
        </c:ser>
        <c:ser>
          <c:idx val="7"/>
          <c:order val="6"/>
          <c:tx>
            <c:strRef>
              <c:f>'[October_2015_Website_Reports.xlsx]BKS Details'!$B$74</c:f>
              <c:strCache>
                <c:ptCount val="1"/>
                <c:pt idx="0">
                  <c:v>USC Cardinal Fight On! Pullover by Nike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'[October_2015_Website_Reports.xlsx]BKS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'[October_2015_Website_Reports.xlsx]BKS Details'!$C$74</c:f>
              <c:numCache>
                <c:formatCode>General</c:formatCode>
                <c:ptCount val="1"/>
                <c:pt idx="0">
                  <c:v>24</c:v>
                </c:pt>
              </c:numCache>
            </c:numRef>
          </c:val>
        </c:ser>
        <c:ser>
          <c:idx val="8"/>
          <c:order val="7"/>
          <c:tx>
            <c:strRef>
              <c:f>'[October_2015_Website_Reports.xlsx]BKS Details'!$B$75</c:f>
              <c:strCache>
                <c:ptCount val="1"/>
                <c:pt idx="0">
                  <c:v> USC Beat UCLA Button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'[October_2015_Website_Reports.xlsx]BKS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'[October_2015_Website_Reports.xlsx]BKS Details'!$C$75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</c:ser>
        <c:ser>
          <c:idx val="9"/>
          <c:order val="8"/>
          <c:tx>
            <c:strRef>
              <c:f>'[October_2015_Website_Reports.xlsx]BKS Details'!$B$76</c:f>
              <c:strCache>
                <c:ptCount val="1"/>
                <c:pt idx="0">
                  <c:v> USC Cardinal Fight On You Must Star Wars T-Shirt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'[October_2015_Website_Reports.xlsx]BKS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'[October_2015_Website_Reports.xlsx]BKS Details'!$C$76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</c:ser>
        <c:ser>
          <c:idx val="2"/>
          <c:order val="9"/>
          <c:tx>
            <c:strRef>
              <c:f>'[October_2015_Website_Reports.xlsx]BKS Details'!$B$77</c:f>
              <c:strCache>
                <c:ptCount val="1"/>
                <c:pt idx="0">
                  <c:v>USC Youth Pleated Cheer Skirt</c:v>
                </c:pt>
              </c:strCache>
            </c:strRef>
          </c:tx>
          <c:invertIfNegative val="0"/>
          <c:cat>
            <c:strRef>
              <c:f>'[October_2015_Website_Reports.xlsx]BKS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'[October_2015_Website_Reports.xlsx]BKS Details'!$C$77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093120"/>
        <c:axId val="39910720"/>
      </c:barChart>
      <c:catAx>
        <c:axId val="490931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39910720"/>
        <c:crosses val="autoZero"/>
        <c:auto val="1"/>
        <c:lblAlgn val="ctr"/>
        <c:lblOffset val="100"/>
        <c:noMultiLvlLbl val="0"/>
      </c:catAx>
      <c:valAx>
        <c:axId val="3991072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5.2914035010604623E-3"/>
              <c:y val="0.4689946646013510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909312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87496074733833"/>
          <c:h val="0.4769733013547448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TSP Mobile App Stats</a:t>
            </a:r>
          </a:p>
        </c:rich>
      </c:tx>
      <c:layout>
        <c:manualLayout>
          <c:xMode val="edge"/>
          <c:yMode val="edge"/>
          <c:x val="0.35294117647058826"/>
          <c:y val="3.61842105263159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4775086505190347E-2"/>
          <c:y val="0.21710561187039368"/>
          <c:w val="0.65224913494809955"/>
          <c:h val="0.648027356643449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Visits'!$B$34</c:f>
              <c:strCache>
                <c:ptCount val="1"/>
                <c:pt idx="0">
                  <c:v># of downloads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'Web Visits'!$C$33:$G$33</c:f>
              <c:strCache>
                <c:ptCount val="5"/>
                <c:pt idx="0">
                  <c:v>June-15</c:v>
                </c:pt>
                <c:pt idx="1">
                  <c:v>July-15</c:v>
                </c:pt>
                <c:pt idx="2">
                  <c:v>Aug-15</c:v>
                </c:pt>
                <c:pt idx="3">
                  <c:v>Sept-15</c:v>
                </c:pt>
                <c:pt idx="4">
                  <c:v>Oct-15</c:v>
                </c:pt>
              </c:strCache>
            </c:strRef>
          </c:cat>
          <c:val>
            <c:numRef>
              <c:f>'Web Visits'!$C$34:$G$34</c:f>
              <c:numCache>
                <c:formatCode>General</c:formatCode>
                <c:ptCount val="5"/>
                <c:pt idx="0">
                  <c:v>503</c:v>
                </c:pt>
                <c:pt idx="1">
                  <c:v>51</c:v>
                </c:pt>
                <c:pt idx="2">
                  <c:v>2082</c:v>
                </c:pt>
                <c:pt idx="3">
                  <c:v>748</c:v>
                </c:pt>
                <c:pt idx="4">
                  <c:v>439</c:v>
                </c:pt>
              </c:numCache>
            </c:numRef>
          </c:val>
        </c:ser>
        <c:ser>
          <c:idx val="1"/>
          <c:order val="1"/>
          <c:tx>
            <c:strRef>
              <c:f>'Web Visits'!$B$35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'Web Visits'!$C$33:$G$33</c:f>
              <c:strCache>
                <c:ptCount val="5"/>
                <c:pt idx="0">
                  <c:v>June-15</c:v>
                </c:pt>
                <c:pt idx="1">
                  <c:v>July-15</c:v>
                </c:pt>
                <c:pt idx="2">
                  <c:v>Aug-15</c:v>
                </c:pt>
                <c:pt idx="3">
                  <c:v>Sept-15</c:v>
                </c:pt>
                <c:pt idx="4">
                  <c:v>Oct-15</c:v>
                </c:pt>
              </c:strCache>
            </c:strRef>
          </c:cat>
          <c:val>
            <c:numRef>
              <c:f>'Web Visits'!$C$35:$G$35</c:f>
              <c:numCache>
                <c:formatCode>General</c:formatCode>
                <c:ptCount val="5"/>
                <c:pt idx="0">
                  <c:v>72</c:v>
                </c:pt>
                <c:pt idx="1">
                  <c:v>535</c:v>
                </c:pt>
                <c:pt idx="2">
                  <c:v>70</c:v>
                </c:pt>
                <c:pt idx="3">
                  <c:v>56</c:v>
                </c:pt>
                <c:pt idx="4">
                  <c:v>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853568"/>
        <c:axId val="46408832"/>
      </c:barChart>
      <c:dateAx>
        <c:axId val="47853568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6408832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4640883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785356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02768166089985"/>
          <c:y val="0.12828947368421054"/>
          <c:w val="0.19896193771626358"/>
          <c:h val="0.19078947368421054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Total New Vs Closed Requests</a:t>
            </a:r>
          </a:p>
        </c:rich>
      </c:tx>
      <c:layout>
        <c:manualLayout>
          <c:xMode val="edge"/>
          <c:yMode val="edge"/>
          <c:x val="0.3482142857142857"/>
          <c:y val="3.819432293185574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6951697323435847"/>
          <c:y val="0.17839195979899508"/>
          <c:w val="0.702602868155775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'[October_2015_Service_Desk_Report.xlsx]Issue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'[October_2015_Service_Desk_Report.xlsx]Issue Counts'!$A$5:$A$17</c:f>
              <c:strCache>
                <c:ptCount val="13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Coli</c:v>
                </c:pt>
              </c:strCache>
            </c:strRef>
          </c:cat>
          <c:val>
            <c:numRef>
              <c:f>'[October_2015_Service_Desk_Report.xlsx]Issue Counts'!$B$5:$B$17</c:f>
              <c:numCache>
                <c:formatCode>0</c:formatCode>
                <c:ptCount val="13"/>
                <c:pt idx="0">
                  <c:v>101</c:v>
                </c:pt>
                <c:pt idx="1">
                  <c:v>63</c:v>
                </c:pt>
                <c:pt idx="2">
                  <c:v>25</c:v>
                </c:pt>
                <c:pt idx="3">
                  <c:v>143</c:v>
                </c:pt>
                <c:pt idx="4">
                  <c:v>9</c:v>
                </c:pt>
                <c:pt idx="5">
                  <c:v>4</c:v>
                </c:pt>
                <c:pt idx="6">
                  <c:v>66</c:v>
                </c:pt>
                <c:pt idx="7">
                  <c:v>23</c:v>
                </c:pt>
                <c:pt idx="8">
                  <c:v>34</c:v>
                </c:pt>
                <c:pt idx="9">
                  <c:v>90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</c:numCache>
            </c:numRef>
          </c:val>
        </c:ser>
        <c:ser>
          <c:idx val="3"/>
          <c:order val="1"/>
          <c:tx>
            <c:strRef>
              <c:f>'[October_2015_Service_Desk_Report.xlsx]Issue Counts'!$E$4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'[October_2015_Service_Desk_Report.xlsx]Issue Counts'!$A$5:$A$17</c:f>
              <c:strCache>
                <c:ptCount val="13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Coli</c:v>
                </c:pt>
              </c:strCache>
            </c:strRef>
          </c:cat>
          <c:val>
            <c:numRef>
              <c:f>'[October_2015_Service_Desk_Report.xlsx]Issue Counts'!$E$5:$E$17</c:f>
              <c:numCache>
                <c:formatCode>0</c:formatCode>
                <c:ptCount val="13"/>
                <c:pt idx="0">
                  <c:v>91</c:v>
                </c:pt>
                <c:pt idx="1">
                  <c:v>51</c:v>
                </c:pt>
                <c:pt idx="2">
                  <c:v>22</c:v>
                </c:pt>
                <c:pt idx="3">
                  <c:v>124</c:v>
                </c:pt>
                <c:pt idx="4">
                  <c:v>9</c:v>
                </c:pt>
                <c:pt idx="5">
                  <c:v>2</c:v>
                </c:pt>
                <c:pt idx="6">
                  <c:v>65</c:v>
                </c:pt>
                <c:pt idx="7">
                  <c:v>20</c:v>
                </c:pt>
                <c:pt idx="8">
                  <c:v>33</c:v>
                </c:pt>
                <c:pt idx="9">
                  <c:v>25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779520"/>
        <c:axId val="34440896"/>
      </c:barChart>
      <c:catAx>
        <c:axId val="44779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4440896"/>
        <c:crosses val="autoZero"/>
        <c:auto val="1"/>
        <c:lblAlgn val="ctr"/>
        <c:lblOffset val="100"/>
        <c:noMultiLvlLbl val="0"/>
      </c:catAx>
      <c:valAx>
        <c:axId val="34440896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44779520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7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Last Day Sidewalk Sale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'[October_2015 Exact Target.xlsx]E-Mail Blast reports'!$D$5:$E$5</c:f>
              <c:strCache>
                <c:ptCount val="1"/>
                <c:pt idx="0">
                  <c:v>Last Day Sidewalk Sale BKS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'[October_2015 Exact Target.xlsx]E-Mail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'[October_2015 Exact Target.xlsx]E-Mail Blast reports'!$F$5:$J$5</c:f>
              <c:numCache>
                <c:formatCode>#,##0</c:formatCode>
                <c:ptCount val="5"/>
                <c:pt idx="0">
                  <c:v>7908</c:v>
                </c:pt>
                <c:pt idx="1">
                  <c:v>7906</c:v>
                </c:pt>
                <c:pt idx="2">
                  <c:v>2214</c:v>
                </c:pt>
                <c:pt idx="3" formatCode="General">
                  <c:v>29</c:v>
                </c:pt>
                <c:pt idx="4" formatCode="General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856128"/>
        <c:axId val="46411136"/>
      </c:barChart>
      <c:catAx>
        <c:axId val="47856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111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1113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8561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USC Nike Elite Coaches Polos</a:t>
            </a:r>
            <a:r>
              <a:rPr lang="en-US" sz="1200" b="1" i="0" u="none" strike="noStrike" baseline="0"/>
              <a:t> </a:t>
            </a:r>
            <a:endParaRPr lang="en-US" sz="1200" b="1" u="sng"/>
          </a:p>
        </c:rich>
      </c:tx>
      <c:layout>
        <c:manualLayout>
          <c:xMode val="edge"/>
          <c:yMode val="edge"/>
          <c:x val="0.34409458242028274"/>
          <c:y val="9.334304017294604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962709554483274"/>
          <c:y val="0.22841947950157049"/>
          <c:w val="0.83398886798400163"/>
          <c:h val="0.60726154306514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'[October_2015 Exact Target.xlsx]E-Mail Blast reports'!$E$8</c:f>
              <c:strCache>
                <c:ptCount val="1"/>
                <c:pt idx="0">
                  <c:v>BKS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'[October_2015 Exact Target.xlsx]E-Mail Blast reports'!$F$7:$J$7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'[October_2015 Exact Target.xlsx]E-Mail Blast reports'!$F$8:$J$8</c:f>
              <c:numCache>
                <c:formatCode>#,##0</c:formatCode>
                <c:ptCount val="5"/>
                <c:pt idx="0">
                  <c:v>21646</c:v>
                </c:pt>
                <c:pt idx="1">
                  <c:v>21582</c:v>
                </c:pt>
                <c:pt idx="2">
                  <c:v>5437</c:v>
                </c:pt>
                <c:pt idx="3" formatCode="General">
                  <c:v>541</c:v>
                </c:pt>
                <c:pt idx="4" formatCode="General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002560"/>
        <c:axId val="46413440"/>
      </c:barChart>
      <c:catAx>
        <c:axId val="48002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13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4134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80025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AAA wants to treat YOU this Halloween!</a:t>
            </a:r>
            <a:r>
              <a:rPr lang="en-US" sz="1200" b="1" i="0" u="none" strike="noStrike" baseline="0"/>
              <a:t> </a:t>
            </a:r>
            <a:endParaRPr lang="en-US" b="0" u="none"/>
          </a:p>
        </c:rich>
      </c:tx>
      <c:layout>
        <c:manualLayout>
          <c:xMode val="edge"/>
          <c:yMode val="edge"/>
          <c:x val="0.32061100053609087"/>
          <c:y val="5.385688631026384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672288683244047"/>
          <c:y val="0.17894872629972364"/>
          <c:w val="0.70545846148582481"/>
          <c:h val="0.56250163487500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'[October_2015 Exact Target.xlsx]E-Mail Blast reports'!$E$11</c:f>
              <c:strCache>
                <c:ptCount val="1"/>
                <c:pt idx="0">
                  <c:v>TSP 20151005 AAA wants to treat YOU this Halloween 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'[October_2015 Exact Target.xlsx]E-Mail Blast reports'!$F$10:$J$10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'[October_2015 Exact Target.xlsx]E-Mail Blast reports'!$F$11:$J$11</c:f>
              <c:numCache>
                <c:formatCode>#,##0</c:formatCode>
                <c:ptCount val="5"/>
                <c:pt idx="0">
                  <c:v>12481</c:v>
                </c:pt>
                <c:pt idx="1">
                  <c:v>12207</c:v>
                </c:pt>
                <c:pt idx="2">
                  <c:v>5738</c:v>
                </c:pt>
                <c:pt idx="3" formatCode="General">
                  <c:v>158</c:v>
                </c:pt>
                <c:pt idx="4" formatCode="General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48675840"/>
        <c:axId val="46284800"/>
      </c:barChart>
      <c:catAx>
        <c:axId val="48675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848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284800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8675840"/>
        <c:crosses val="autoZero"/>
        <c:crossBetween val="between"/>
        <c:minorUnit val="41.149500000000003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USC 2015 Breast Cancer Awareness T-Shirts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28443948940316838"/>
          <c:y val="5.545834548459220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81759691542982"/>
          <c:y val="0.17894872629972369"/>
          <c:w val="0.73400542317308826"/>
          <c:h val="0.6108030329729955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'[October_2015 Exact Target.xlsx]E-Mail Blast reports'!$E$14</c:f>
              <c:strCache>
                <c:ptCount val="1"/>
                <c:pt idx="0">
                  <c:v>BKS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'[October_2015 Exact Target.xlsx]E-Mail Blast reports'!$F$13:$J$13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'[October_2015 Exact Target.xlsx]E-Mail Blast reports'!$F$14:$J$14</c:f>
              <c:numCache>
                <c:formatCode>#,##0</c:formatCode>
                <c:ptCount val="5"/>
                <c:pt idx="0">
                  <c:v>21722</c:v>
                </c:pt>
                <c:pt idx="1">
                  <c:v>21667</c:v>
                </c:pt>
                <c:pt idx="2">
                  <c:v>4789</c:v>
                </c:pt>
                <c:pt idx="3" formatCode="General">
                  <c:v>442</c:v>
                </c:pt>
                <c:pt idx="4" formatCode="General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48854528"/>
        <c:axId val="46287104"/>
      </c:barChart>
      <c:catAx>
        <c:axId val="48854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871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287104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8854528"/>
        <c:crosses val="autoZero"/>
        <c:crossBetween val="between"/>
        <c:minorUnit val="41.149500000000003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USC Cali Greetings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3887194415653738"/>
          <c:y val="9.338072324292796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1693751439976083"/>
          <c:y val="0.25649240597952738"/>
          <c:w val="0.7243571597673697"/>
          <c:h val="0.5409477981918926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'[October_2015 Exact Target.xlsx]E-Mail Blast reports'!$E$17</c:f>
              <c:strCache>
                <c:ptCount val="1"/>
                <c:pt idx="0">
                  <c:v>BKS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'[October_2015 Exact Target.xlsx]E-Mail Blast reports'!$F$16:$J$16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'[October_2015 Exact Target.xlsx]E-Mail Blast reports'!$F$17:$J$17</c:f>
              <c:numCache>
                <c:formatCode>#,##0</c:formatCode>
                <c:ptCount val="5"/>
                <c:pt idx="0">
                  <c:v>21754</c:v>
                </c:pt>
                <c:pt idx="1">
                  <c:v>21699</c:v>
                </c:pt>
                <c:pt idx="2">
                  <c:v>6126</c:v>
                </c:pt>
                <c:pt idx="3" formatCode="General">
                  <c:v>533</c:v>
                </c:pt>
                <c:pt idx="4" formatCode="General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49300480"/>
        <c:axId val="46289408"/>
      </c:barChart>
      <c:catAx>
        <c:axId val="4930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894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28940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930048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/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1" i="0" u="none" strike="noStrike" baseline="0">
                <a:effectLst/>
              </a:rPr>
              <a:t>USC Cali Surfer T-Shirt</a:t>
            </a:r>
            <a:r>
              <a:rPr lang="en-US" sz="1200" b="1" i="0" u="none" strike="noStrike" baseline="0"/>
              <a:t> </a:t>
            </a:r>
            <a:endParaRPr lang="en-US" b="1" u="sng"/>
          </a:p>
        </c:rich>
      </c:tx>
      <c:layout>
        <c:manualLayout>
          <c:xMode val="edge"/>
          <c:yMode val="edge"/>
          <c:x val="0.38325945614593698"/>
          <c:y val="9.876955380577427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1644367883633456"/>
          <c:y val="0.2521574493981481"/>
          <c:w val="0.75893926583943772"/>
          <c:h val="0.5462446194225721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'[October_2015 Exact Target.xlsx]E-Mail Blast reports'!$E$20</c:f>
              <c:strCache>
                <c:ptCount val="1"/>
                <c:pt idx="0">
                  <c:v>BKS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'[October_2015 Exact Target.xlsx]E-Mail Blast reports'!$F$19:$J$19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'[October_2015 Exact Target.xlsx]E-Mail Blast reports'!$F$20:$J$20</c:f>
              <c:numCache>
                <c:formatCode>#,##0</c:formatCode>
                <c:ptCount val="5"/>
                <c:pt idx="0">
                  <c:v>21833</c:v>
                </c:pt>
                <c:pt idx="1">
                  <c:v>21773</c:v>
                </c:pt>
                <c:pt idx="2">
                  <c:v>6328</c:v>
                </c:pt>
                <c:pt idx="3" formatCode="General">
                  <c:v>627</c:v>
                </c:pt>
                <c:pt idx="4" formatCode="General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48733696"/>
        <c:axId val="46291712"/>
      </c:barChart>
      <c:catAx>
        <c:axId val="48733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2917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29171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87336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'[October_2015 Customer Satisfaction Report.xlsx]Sheet1'!$A$27:$A$36</c:f>
              <c:numCache>
                <c:formatCode>d\-mmm</c:formatCode>
                <c:ptCount val="10"/>
                <c:pt idx="0">
                  <c:v>42019</c:v>
                </c:pt>
                <c:pt idx="1">
                  <c:v>42050</c:v>
                </c:pt>
                <c:pt idx="2">
                  <c:v>42078</c:v>
                </c:pt>
                <c:pt idx="3">
                  <c:v>42109</c:v>
                </c:pt>
                <c:pt idx="4">
                  <c:v>42139</c:v>
                </c:pt>
                <c:pt idx="5">
                  <c:v>42170</c:v>
                </c:pt>
                <c:pt idx="6">
                  <c:v>42200</c:v>
                </c:pt>
                <c:pt idx="7">
                  <c:v>42231</c:v>
                </c:pt>
                <c:pt idx="8">
                  <c:v>42262</c:v>
                </c:pt>
                <c:pt idx="9">
                  <c:v>42292</c:v>
                </c:pt>
              </c:numCache>
            </c:numRef>
          </c:cat>
          <c:val>
            <c:numRef>
              <c:f>'[October_2015 Customer Satisfaction Report.xlsx]Sheet1'!$B$27:$B$36</c:f>
              <c:numCache>
                <c:formatCode>General</c:formatCode>
                <c:ptCount val="10"/>
                <c:pt idx="0">
                  <c:v>92</c:v>
                </c:pt>
                <c:pt idx="1">
                  <c:v>91</c:v>
                </c:pt>
                <c:pt idx="2">
                  <c:v>92</c:v>
                </c:pt>
                <c:pt idx="3">
                  <c:v>92</c:v>
                </c:pt>
                <c:pt idx="4">
                  <c:v>95</c:v>
                </c:pt>
                <c:pt idx="5">
                  <c:v>96</c:v>
                </c:pt>
                <c:pt idx="6">
                  <c:v>97</c:v>
                </c:pt>
                <c:pt idx="7">
                  <c:v>98</c:v>
                </c:pt>
                <c:pt idx="8">
                  <c:v>97</c:v>
                </c:pt>
                <c:pt idx="9">
                  <c:v>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9240064"/>
        <c:axId val="78120064"/>
      </c:barChart>
      <c:dateAx>
        <c:axId val="492400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8120064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7812006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924006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'[October_2015_Service_Desk_Report.xlsx]BU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'[October_2015_Service_Desk_Report.xlsx]BU Systems'!$B$59:$F$59</c:f>
              <c:strCache>
                <c:ptCount val="5"/>
                <c:pt idx="0">
                  <c:v>Other</c:v>
                </c:pt>
                <c:pt idx="1">
                  <c:v>Delphi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'[October_2015_Service_Desk_Report.xlsx]BU Systems'!$B$60:$F$60</c:f>
              <c:numCache>
                <c:formatCode>General</c:formatCode>
                <c:ptCount val="5"/>
                <c:pt idx="0">
                  <c:v>19</c:v>
                </c:pt>
                <c:pt idx="1">
                  <c:v>2</c:v>
                </c:pt>
                <c:pt idx="2">
                  <c:v>19</c:v>
                </c:pt>
                <c:pt idx="3">
                  <c:v>1</c:v>
                </c:pt>
                <c:pt idx="4">
                  <c:v>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653888"/>
        <c:axId val="34442624"/>
      </c:barChart>
      <c:catAx>
        <c:axId val="39653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442624"/>
        <c:crosses val="autoZero"/>
        <c:auto val="1"/>
        <c:lblAlgn val="ctr"/>
        <c:lblOffset val="100"/>
        <c:noMultiLvlLbl val="0"/>
      </c:catAx>
      <c:valAx>
        <c:axId val="34442624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653888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6977008582073714"/>
          <c:y val="4.61899717620086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366213831266016"/>
          <c:y val="0.14868825831396101"/>
          <c:w val="0.76584572878188339"/>
          <c:h val="0.6763858025262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[October_2015_Aging_Reports.xlsx]Summary!$B$1</c:f>
              <c:strCache>
                <c:ptCount val="1"/>
                <c:pt idx="0">
                  <c:v># of requests</c:v>
                </c:pt>
              </c:strCache>
            </c:strRef>
          </c:tx>
          <c:spPr>
            <a:solidFill>
              <a:srgbClr val="000090"/>
            </a:solidFill>
            <a:ln w="3175">
              <a:solidFill>
                <a:srgbClr val="808080"/>
              </a:solidFill>
              <a:prstDash val="solid"/>
            </a:ln>
          </c:spPr>
          <c:invertIfNegative val="0"/>
          <c:cat>
            <c:strRef>
              <c:f>[October_2015_Aging_Reports.xlsx]Summary!$A$2:$A$5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21+ Days</c:v>
                </c:pt>
              </c:strCache>
            </c:strRef>
          </c:cat>
          <c:val>
            <c:numRef>
              <c:f>[October_2015_Aging_Reports.xlsx]Summary!$B$2:$B$5</c:f>
              <c:numCache>
                <c:formatCode>General</c:formatCode>
                <c:ptCount val="4"/>
                <c:pt idx="0">
                  <c:v>32</c:v>
                </c:pt>
                <c:pt idx="1">
                  <c:v>21</c:v>
                </c:pt>
                <c:pt idx="2">
                  <c:v>6</c:v>
                </c:pt>
                <c:pt idx="3">
                  <c:v>118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726592"/>
        <c:axId val="34445504"/>
      </c:barChart>
      <c:catAx>
        <c:axId val="3972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445504"/>
        <c:crosses val="autoZero"/>
        <c:auto val="1"/>
        <c:lblAlgn val="ctr"/>
        <c:lblOffset val="100"/>
        <c:noMultiLvlLbl val="0"/>
      </c:catAx>
      <c:valAx>
        <c:axId val="344455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7265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75736632549007987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'[October_2015 Web Req Unit And Status.xlsx]Copy (25) of IssueList.xls'!$K$22:$K$27</c:f>
              <c:strCache>
                <c:ptCount val="6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</c:strCache>
            </c:strRef>
          </c:cat>
          <c:val>
            <c:numRef>
              <c:f>'[October_2015 Web Req Unit And Status.xlsx]Copy (25) of IssueList.xls'!$L$22:$L$27</c:f>
              <c:numCache>
                <c:formatCode>General</c:formatCode>
                <c:ptCount val="6"/>
                <c:pt idx="0">
                  <c:v>0</c:v>
                </c:pt>
                <c:pt idx="1">
                  <c:v>56</c:v>
                </c:pt>
                <c:pt idx="2">
                  <c:v>15</c:v>
                </c:pt>
                <c:pt idx="3">
                  <c:v>0</c:v>
                </c:pt>
                <c:pt idx="4">
                  <c:v>5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826432"/>
        <c:axId val="34431552"/>
      </c:barChart>
      <c:catAx>
        <c:axId val="39826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34431552"/>
        <c:crosses val="autoZero"/>
        <c:auto val="1"/>
        <c:lblAlgn val="ctr"/>
        <c:lblOffset val="100"/>
        <c:noMultiLvlLbl val="0"/>
      </c:catAx>
      <c:valAx>
        <c:axId val="3443155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39826432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'[October_2015 Web Req Unit And Status.xlsx]Copy (25) of IssueList.xls'!$L$1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'[October_2015 Web Req Unit And Status.xlsx]Copy (25) of IssueList.xls'!$K$2:$K$19</c:f>
              <c:strCache>
                <c:ptCount val="18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</c:strCache>
            </c:strRef>
          </c:cat>
          <c:val>
            <c:numRef>
              <c:f>'[October_2015 Web Req Unit And Status.xlsx]Copy (25) of IssueList.xls'!$L$2:$L$19</c:f>
              <c:numCache>
                <c:formatCode>General</c:formatCode>
                <c:ptCount val="18"/>
                <c:pt idx="0">
                  <c:v>18</c:v>
                </c:pt>
                <c:pt idx="1">
                  <c:v>1</c:v>
                </c:pt>
                <c:pt idx="2">
                  <c:v>3</c:v>
                </c:pt>
                <c:pt idx="3">
                  <c:v>3</c:v>
                </c:pt>
                <c:pt idx="4">
                  <c:v>0</c:v>
                </c:pt>
                <c:pt idx="5">
                  <c:v>3</c:v>
                </c:pt>
                <c:pt idx="6">
                  <c:v>0</c:v>
                </c:pt>
                <c:pt idx="7">
                  <c:v>37</c:v>
                </c:pt>
                <c:pt idx="8">
                  <c:v>0</c:v>
                </c:pt>
                <c:pt idx="9">
                  <c:v>4</c:v>
                </c:pt>
                <c:pt idx="10">
                  <c:v>0</c:v>
                </c:pt>
                <c:pt idx="11">
                  <c:v>3</c:v>
                </c:pt>
                <c:pt idx="12">
                  <c:v>0</c:v>
                </c:pt>
                <c:pt idx="13">
                  <c:v>1</c:v>
                </c:pt>
                <c:pt idx="14">
                  <c:v>0</c:v>
                </c:pt>
                <c:pt idx="15">
                  <c:v>0</c:v>
                </c:pt>
                <c:pt idx="16">
                  <c:v>2</c:v>
                </c:pt>
                <c:pt idx="17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942848"/>
        <c:axId val="34433856"/>
      </c:barChart>
      <c:catAx>
        <c:axId val="44942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4338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3385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494284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BU Main Sites</a:t>
            </a:r>
          </a:p>
        </c:rich>
      </c:tx>
      <c:layout>
        <c:manualLayout>
          <c:xMode val="edge"/>
          <c:yMode val="edge"/>
          <c:x val="0.24261957027684128"/>
          <c:y val="1.897027405181456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48994706985598"/>
          <c:y val="0.10709676456208314"/>
          <c:w val="0.83460949464012546"/>
          <c:h val="0.49871465295629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'[October_2015_Website_Reports.xlsx]Web Visits'!$C$1</c:f>
              <c:strCache>
                <c:ptCount val="1"/>
                <c:pt idx="0">
                  <c:v>May-15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'[October_2015_Website_Reports.xlsx]Web Visits'!$C$2:$C$8</c:f>
              <c:numCache>
                <c:formatCode>#,##0</c:formatCode>
                <c:ptCount val="7"/>
                <c:pt idx="0">
                  <c:v>1048</c:v>
                </c:pt>
                <c:pt idx="1">
                  <c:v>50359</c:v>
                </c:pt>
                <c:pt idx="2">
                  <c:v>44621</c:v>
                </c:pt>
                <c:pt idx="3">
                  <c:v>21990</c:v>
                </c:pt>
                <c:pt idx="4" formatCode="General">
                  <c:v>41147</c:v>
                </c:pt>
                <c:pt idx="5">
                  <c:v>480</c:v>
                </c:pt>
                <c:pt idx="6">
                  <c:v>14939</c:v>
                </c:pt>
              </c:numCache>
            </c:numRef>
          </c:val>
        </c:ser>
        <c:ser>
          <c:idx val="2"/>
          <c:order val="1"/>
          <c:tx>
            <c:strRef>
              <c:f>'[October_2015_Website_Reports.xlsx]Web Visits'!$D$1</c:f>
              <c:strCache>
                <c:ptCount val="1"/>
                <c:pt idx="0">
                  <c:v>June-15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'[October_2015_Website_Reports.xlsx]Web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'[October_2015_Website_Reports.xlsx]Web Visits'!$D$2:$D$8</c:f>
              <c:numCache>
                <c:formatCode>#,##0</c:formatCode>
                <c:ptCount val="7"/>
                <c:pt idx="0">
                  <c:v>1059</c:v>
                </c:pt>
                <c:pt idx="1">
                  <c:v>32735</c:v>
                </c:pt>
                <c:pt idx="2">
                  <c:v>31695</c:v>
                </c:pt>
                <c:pt idx="3">
                  <c:v>9743</c:v>
                </c:pt>
                <c:pt idx="4" formatCode="General">
                  <c:v>32820</c:v>
                </c:pt>
                <c:pt idx="5">
                  <c:v>8</c:v>
                </c:pt>
                <c:pt idx="6">
                  <c:v>28920</c:v>
                </c:pt>
              </c:numCache>
            </c:numRef>
          </c:val>
        </c:ser>
        <c:ser>
          <c:idx val="0"/>
          <c:order val="2"/>
          <c:tx>
            <c:strRef>
              <c:f>'[October_2015_Website_Reports.xlsx]Web Visits'!$E$1</c:f>
              <c:strCache>
                <c:ptCount val="1"/>
                <c:pt idx="0">
                  <c:v>July-15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'[October_2015_Website_Reports.xlsx]Web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'[October_2015_Website_Reports.xlsx]Web Visits'!$E$2:$E$8</c:f>
              <c:numCache>
                <c:formatCode>#,##0</c:formatCode>
                <c:ptCount val="7"/>
                <c:pt idx="0">
                  <c:v>1106</c:v>
                </c:pt>
                <c:pt idx="1">
                  <c:v>35145</c:v>
                </c:pt>
                <c:pt idx="2">
                  <c:v>32448</c:v>
                </c:pt>
                <c:pt idx="3">
                  <c:v>9929</c:v>
                </c:pt>
                <c:pt idx="4">
                  <c:v>35464</c:v>
                </c:pt>
                <c:pt idx="5">
                  <c:v>0</c:v>
                </c:pt>
                <c:pt idx="6">
                  <c:v>50618</c:v>
                </c:pt>
              </c:numCache>
            </c:numRef>
          </c:val>
        </c:ser>
        <c:ser>
          <c:idx val="3"/>
          <c:order val="3"/>
          <c:tx>
            <c:strRef>
              <c:f>'[October_2015_Website_Reports.xlsx]Web Visits'!$F$1</c:f>
              <c:strCache>
                <c:ptCount val="1"/>
                <c:pt idx="0">
                  <c:v>Aug-15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'[October_2015_Website_Reports.xlsx]Web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'[October_2015_Website_Reports.xlsx]Web Visits'!$F$2:$F$8</c:f>
              <c:numCache>
                <c:formatCode>#,##0</c:formatCode>
                <c:ptCount val="7"/>
                <c:pt idx="0">
                  <c:v>1471</c:v>
                </c:pt>
                <c:pt idx="1">
                  <c:v>67113</c:v>
                </c:pt>
                <c:pt idx="2" formatCode="General">
                  <c:v>48694</c:v>
                </c:pt>
                <c:pt idx="3">
                  <c:v>20786</c:v>
                </c:pt>
                <c:pt idx="4" formatCode="General">
                  <c:v>61266</c:v>
                </c:pt>
                <c:pt idx="5">
                  <c:v>0</c:v>
                </c:pt>
                <c:pt idx="6">
                  <c:v>30901</c:v>
                </c:pt>
              </c:numCache>
            </c:numRef>
          </c:val>
        </c:ser>
        <c:ser>
          <c:idx val="4"/>
          <c:order val="4"/>
          <c:tx>
            <c:strRef>
              <c:f>'[October_2015_Website_Reports.xlsx]Web Visits'!$G$1</c:f>
              <c:strCache>
                <c:ptCount val="1"/>
                <c:pt idx="0">
                  <c:v>Sept-15</c:v>
                </c:pt>
              </c:strCache>
            </c:strRef>
          </c:tx>
          <c:invertIfNegative val="0"/>
          <c:cat>
            <c:strRef>
              <c:f>'[October_2015_Website_Reports.xlsx]Web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'[October_2015_Website_Reports.xlsx]Web Visits'!$G$2:$G$8</c:f>
              <c:numCache>
                <c:formatCode>#,##0</c:formatCode>
                <c:ptCount val="7"/>
                <c:pt idx="0">
                  <c:v>1174</c:v>
                </c:pt>
                <c:pt idx="1">
                  <c:v>58125</c:v>
                </c:pt>
                <c:pt idx="2">
                  <c:v>23656</c:v>
                </c:pt>
                <c:pt idx="3">
                  <c:v>27710</c:v>
                </c:pt>
                <c:pt idx="4" formatCode="General">
                  <c:v>51261</c:v>
                </c:pt>
                <c:pt idx="5">
                  <c:v>0</c:v>
                </c:pt>
                <c:pt idx="6">
                  <c:v>37161</c:v>
                </c:pt>
              </c:numCache>
            </c:numRef>
          </c:val>
        </c:ser>
        <c:ser>
          <c:idx val="5"/>
          <c:order val="5"/>
          <c:tx>
            <c:strRef>
              <c:f>'[October_2015_Website_Reports.xlsx]Web Visits'!$H$1</c:f>
              <c:strCache>
                <c:ptCount val="1"/>
                <c:pt idx="0">
                  <c:v>Oct-15</c:v>
                </c:pt>
              </c:strCache>
            </c:strRef>
          </c:tx>
          <c:invertIfNegative val="0"/>
          <c:cat>
            <c:strRef>
              <c:f>'[October_2015_Website_Reports.xlsx]Web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'[October_2015_Website_Reports.xlsx]Web Visits'!$H$2:$H$8</c:f>
              <c:numCache>
                <c:formatCode>#,##0</c:formatCode>
                <c:ptCount val="7"/>
                <c:pt idx="0">
                  <c:v>1169</c:v>
                </c:pt>
                <c:pt idx="1">
                  <c:v>39651</c:v>
                </c:pt>
                <c:pt idx="2">
                  <c:v>22324</c:v>
                </c:pt>
                <c:pt idx="3">
                  <c:v>29249</c:v>
                </c:pt>
                <c:pt idx="4" formatCode="General">
                  <c:v>46099</c:v>
                </c:pt>
                <c:pt idx="5">
                  <c:v>0</c:v>
                </c:pt>
                <c:pt idx="6">
                  <c:v>22025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099968"/>
        <c:axId val="34437312"/>
      </c:barChart>
      <c:catAx>
        <c:axId val="46099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437312"/>
        <c:crosses val="autoZero"/>
        <c:auto val="1"/>
        <c:lblAlgn val="ctr"/>
        <c:lblOffset val="100"/>
        <c:noMultiLvlLbl val="0"/>
      </c:catAx>
      <c:valAx>
        <c:axId val="3443731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0999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1474822032138069"/>
          <c:y val="2.455346927787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187055943514431"/>
          <c:y val="0.11583880604606682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'[October_2015_Website_Reports.xlsx]Web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'[October_2015_Website_Reports.xlsx]Web Visits'!$C$12:$H$12</c:f>
              <c:strCache>
                <c:ptCount val="6"/>
                <c:pt idx="0">
                  <c:v>May-15</c:v>
                </c:pt>
                <c:pt idx="1">
                  <c:v>June-15</c:v>
                </c:pt>
                <c:pt idx="2">
                  <c:v>July-15</c:v>
                </c:pt>
                <c:pt idx="3">
                  <c:v>Aug-15</c:v>
                </c:pt>
                <c:pt idx="4">
                  <c:v>Sept-15</c:v>
                </c:pt>
                <c:pt idx="5">
                  <c:v>Oct-15</c:v>
                </c:pt>
              </c:strCache>
            </c:strRef>
          </c:cat>
          <c:val>
            <c:numRef>
              <c:f>'[October_2015_Website_Reports.xlsx]Web Visits'!$C$13:$H$13</c:f>
              <c:numCache>
                <c:formatCode>General</c:formatCode>
                <c:ptCount val="6"/>
                <c:pt idx="0">
                  <c:v>944</c:v>
                </c:pt>
                <c:pt idx="1">
                  <c:v>1190</c:v>
                </c:pt>
                <c:pt idx="2">
                  <c:v>1038</c:v>
                </c:pt>
                <c:pt idx="3">
                  <c:v>1258</c:v>
                </c:pt>
                <c:pt idx="4">
                  <c:v>1173</c:v>
                </c:pt>
                <c:pt idx="5">
                  <c:v>1383</c:v>
                </c:pt>
              </c:numCache>
            </c:numRef>
          </c:val>
        </c:ser>
        <c:ser>
          <c:idx val="1"/>
          <c:order val="1"/>
          <c:tx>
            <c:strRef>
              <c:f>'[October_2015_Website_Reports.xlsx]Web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'[October_2015_Website_Reports.xlsx]Web Visits'!$C$12:$H$12</c:f>
              <c:strCache>
                <c:ptCount val="6"/>
                <c:pt idx="0">
                  <c:v>May-15</c:v>
                </c:pt>
                <c:pt idx="1">
                  <c:v>June-15</c:v>
                </c:pt>
                <c:pt idx="2">
                  <c:v>July-15</c:v>
                </c:pt>
                <c:pt idx="3">
                  <c:v>Aug-15</c:v>
                </c:pt>
                <c:pt idx="4">
                  <c:v>Sept-15</c:v>
                </c:pt>
                <c:pt idx="5">
                  <c:v>Oct-15</c:v>
                </c:pt>
              </c:strCache>
            </c:strRef>
          </c:cat>
          <c:val>
            <c:numRef>
              <c:f>'[October_2015_Website_Reports.xlsx]Web Visits'!$C$14:$H$14</c:f>
              <c:numCache>
                <c:formatCode>General</c:formatCode>
                <c:ptCount val="6"/>
                <c:pt idx="0">
                  <c:v>1806</c:v>
                </c:pt>
                <c:pt idx="1">
                  <c:v>2258</c:v>
                </c:pt>
                <c:pt idx="2" formatCode="#,##0">
                  <c:v>2258</c:v>
                </c:pt>
                <c:pt idx="3">
                  <c:v>2667</c:v>
                </c:pt>
                <c:pt idx="4">
                  <c:v>2731</c:v>
                </c:pt>
                <c:pt idx="5">
                  <c:v>2850</c:v>
                </c:pt>
              </c:numCache>
            </c:numRef>
          </c:val>
        </c:ser>
        <c:ser>
          <c:idx val="3"/>
          <c:order val="2"/>
          <c:tx>
            <c:strRef>
              <c:f>'[October_2015_Website_Reports.xlsx]Web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strRef>
              <c:f>'[October_2015_Website_Reports.xlsx]Web Visits'!$C$12:$H$12</c:f>
              <c:strCache>
                <c:ptCount val="6"/>
                <c:pt idx="0">
                  <c:v>May-15</c:v>
                </c:pt>
                <c:pt idx="1">
                  <c:v>June-15</c:v>
                </c:pt>
                <c:pt idx="2">
                  <c:v>July-15</c:v>
                </c:pt>
                <c:pt idx="3">
                  <c:v>Aug-15</c:v>
                </c:pt>
                <c:pt idx="4">
                  <c:v>Sept-15</c:v>
                </c:pt>
                <c:pt idx="5">
                  <c:v>Oct-15</c:v>
                </c:pt>
              </c:strCache>
            </c:strRef>
          </c:cat>
          <c:val>
            <c:numRef>
              <c:f>'[October_2015_Website_Reports.xlsx]Web Visits'!$C$15:$H$15</c:f>
              <c:numCache>
                <c:formatCode>General</c:formatCode>
                <c:ptCount val="6"/>
                <c:pt idx="0">
                  <c:v>1233</c:v>
                </c:pt>
                <c:pt idx="1">
                  <c:v>1080</c:v>
                </c:pt>
                <c:pt idx="2">
                  <c:v>1114</c:v>
                </c:pt>
                <c:pt idx="3">
                  <c:v>1580</c:v>
                </c:pt>
                <c:pt idx="4">
                  <c:v>2056</c:v>
                </c:pt>
                <c:pt idx="5">
                  <c:v>1854</c:v>
                </c:pt>
              </c:numCache>
            </c:numRef>
          </c:val>
        </c:ser>
        <c:ser>
          <c:idx val="4"/>
          <c:order val="3"/>
          <c:tx>
            <c:strRef>
              <c:f>'[October_2015_Website_Reports.xlsx]Web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strRef>
              <c:f>'[October_2015_Website_Reports.xlsx]Web Visits'!$C$12:$H$12</c:f>
              <c:strCache>
                <c:ptCount val="6"/>
                <c:pt idx="0">
                  <c:v>May-15</c:v>
                </c:pt>
                <c:pt idx="1">
                  <c:v>June-15</c:v>
                </c:pt>
                <c:pt idx="2">
                  <c:v>July-15</c:v>
                </c:pt>
                <c:pt idx="3">
                  <c:v>Aug-15</c:v>
                </c:pt>
                <c:pt idx="4">
                  <c:v>Sept-15</c:v>
                </c:pt>
                <c:pt idx="5">
                  <c:v>Oct-15</c:v>
                </c:pt>
              </c:strCache>
            </c:strRef>
          </c:cat>
          <c:val>
            <c:numRef>
              <c:f>'[October_2015_Website_Reports.xlsx]Web Visits'!$C$16:$H$16</c:f>
              <c:numCache>
                <c:formatCode>#,##0</c:formatCode>
                <c:ptCount val="6"/>
                <c:pt idx="0">
                  <c:v>584</c:v>
                </c:pt>
                <c:pt idx="1">
                  <c:v>517</c:v>
                </c:pt>
                <c:pt idx="2" formatCode="General">
                  <c:v>490</c:v>
                </c:pt>
                <c:pt idx="3">
                  <c:v>522</c:v>
                </c:pt>
                <c:pt idx="4" formatCode="General">
                  <c:v>566</c:v>
                </c:pt>
                <c:pt idx="5" formatCode="General">
                  <c:v>630</c:v>
                </c:pt>
              </c:numCache>
            </c:numRef>
          </c:val>
        </c:ser>
        <c:ser>
          <c:idx val="6"/>
          <c:order val="4"/>
          <c:tx>
            <c:strRef>
              <c:f>'[October_2015_Website_Reports.xlsx]Web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strRef>
              <c:f>'[October_2015_Website_Reports.xlsx]Web Visits'!$C$12:$H$12</c:f>
              <c:strCache>
                <c:ptCount val="6"/>
                <c:pt idx="0">
                  <c:v>May-15</c:v>
                </c:pt>
                <c:pt idx="1">
                  <c:v>June-15</c:v>
                </c:pt>
                <c:pt idx="2">
                  <c:v>July-15</c:v>
                </c:pt>
                <c:pt idx="3">
                  <c:v>Aug-15</c:v>
                </c:pt>
                <c:pt idx="4">
                  <c:v>Sept-15</c:v>
                </c:pt>
                <c:pt idx="5">
                  <c:v>Oct-15</c:v>
                </c:pt>
              </c:strCache>
            </c:strRef>
          </c:cat>
          <c:val>
            <c:numRef>
              <c:f>'[October_2015_Website_Reports.xlsx]Web Visits'!$C$17:$H$17</c:f>
              <c:numCache>
                <c:formatCode>General</c:formatCode>
                <c:ptCount val="6"/>
                <c:pt idx="0">
                  <c:v>613</c:v>
                </c:pt>
                <c:pt idx="1">
                  <c:v>544</c:v>
                </c:pt>
                <c:pt idx="2">
                  <c:v>607</c:v>
                </c:pt>
                <c:pt idx="3">
                  <c:v>1020</c:v>
                </c:pt>
                <c:pt idx="4">
                  <c:v>1367</c:v>
                </c:pt>
                <c:pt idx="5">
                  <c:v>1336</c:v>
                </c:pt>
              </c:numCache>
            </c:numRef>
          </c:val>
        </c:ser>
        <c:ser>
          <c:idx val="5"/>
          <c:order val="5"/>
          <c:tx>
            <c:strRef>
              <c:f>'[October_2015_Website_Reports.xlsx]Web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strRef>
              <c:f>'[October_2015_Website_Reports.xlsx]Web Visits'!$C$12:$H$12</c:f>
              <c:strCache>
                <c:ptCount val="6"/>
                <c:pt idx="0">
                  <c:v>May-15</c:v>
                </c:pt>
                <c:pt idx="1">
                  <c:v>June-15</c:v>
                </c:pt>
                <c:pt idx="2">
                  <c:v>July-15</c:v>
                </c:pt>
                <c:pt idx="3">
                  <c:v>Aug-15</c:v>
                </c:pt>
                <c:pt idx="4">
                  <c:v>Sept-15</c:v>
                </c:pt>
                <c:pt idx="5">
                  <c:v>Oct-15</c:v>
                </c:pt>
              </c:strCache>
            </c:strRef>
          </c:cat>
          <c:val>
            <c:numRef>
              <c:f>'[October_2015_Website_Reports.xlsx]Web Visits'!$C$18:$H$18</c:f>
              <c:numCache>
                <c:formatCode>General</c:formatCode>
                <c:ptCount val="6"/>
                <c:pt idx="0">
                  <c:v>608</c:v>
                </c:pt>
                <c:pt idx="1">
                  <c:v>464</c:v>
                </c:pt>
                <c:pt idx="2">
                  <c:v>486</c:v>
                </c:pt>
                <c:pt idx="3">
                  <c:v>975</c:v>
                </c:pt>
                <c:pt idx="4">
                  <c:v>1727</c:v>
                </c:pt>
                <c:pt idx="5">
                  <c:v>1241</c:v>
                </c:pt>
              </c:numCache>
            </c:numRef>
          </c:val>
        </c:ser>
        <c:ser>
          <c:idx val="2"/>
          <c:order val="6"/>
          <c:tx>
            <c:strRef>
              <c:f>'[October_2015_Website_Reports.xlsx]Web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strRef>
              <c:f>'[October_2015_Website_Reports.xlsx]Web Visits'!$C$12:$H$12</c:f>
              <c:strCache>
                <c:ptCount val="6"/>
                <c:pt idx="0">
                  <c:v>May-15</c:v>
                </c:pt>
                <c:pt idx="1">
                  <c:v>June-15</c:v>
                </c:pt>
                <c:pt idx="2">
                  <c:v>July-15</c:v>
                </c:pt>
                <c:pt idx="3">
                  <c:v>Aug-15</c:v>
                </c:pt>
                <c:pt idx="4">
                  <c:v>Sept-15</c:v>
                </c:pt>
                <c:pt idx="5">
                  <c:v>Oct-15</c:v>
                </c:pt>
              </c:strCache>
            </c:strRef>
          </c:cat>
          <c:val>
            <c:numRef>
              <c:f>'[October_2015_Website_Reports.xlsx]Web Visits'!$C$19:$H$19</c:f>
              <c:numCache>
                <c:formatCode>#,##0</c:formatCode>
                <c:ptCount val="6"/>
                <c:pt idx="0">
                  <c:v>402</c:v>
                </c:pt>
                <c:pt idx="1">
                  <c:v>794</c:v>
                </c:pt>
                <c:pt idx="2" formatCode="General">
                  <c:v>309</c:v>
                </c:pt>
                <c:pt idx="3">
                  <c:v>270</c:v>
                </c:pt>
                <c:pt idx="4" formatCode="General">
                  <c:v>234</c:v>
                </c:pt>
                <c:pt idx="5" formatCode="General">
                  <c:v>161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766592"/>
        <c:axId val="46400064"/>
      </c:barChart>
      <c:dateAx>
        <c:axId val="46766592"/>
        <c:scaling>
          <c:orientation val="minMax"/>
        </c:scaling>
        <c:delete val="0"/>
        <c:axPos val="b"/>
        <c:numFmt formatCode="mmm\-yy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0064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4640006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8.6226657318863836E-2"/>
              <c:y val="0.2349684748068125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7665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773744030726587"/>
          <c:y val="1.991389254091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603084981371189"/>
          <c:y val="0.12826481869385861"/>
          <c:w val="0.75625870847675802"/>
          <c:h val="0.587378379178877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'[October_2015_Website_Reports.xlsx]Web Visits'!$B$24</c:f>
              <c:strCache>
                <c:ptCount val="1"/>
                <c:pt idx="0">
                  <c:v>CampSark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'[October_2015_Website_Reports.xlsx]Web Visits'!$C$23:$H$23</c:f>
              <c:strCache>
                <c:ptCount val="6"/>
                <c:pt idx="0">
                  <c:v>May-15</c:v>
                </c:pt>
                <c:pt idx="1">
                  <c:v>June-15</c:v>
                </c:pt>
                <c:pt idx="2">
                  <c:v>July-15</c:v>
                </c:pt>
                <c:pt idx="3">
                  <c:v>Aug-15</c:v>
                </c:pt>
                <c:pt idx="4">
                  <c:v>Sept-15</c:v>
                </c:pt>
                <c:pt idx="5">
                  <c:v>Oct-15</c:v>
                </c:pt>
              </c:strCache>
            </c:strRef>
          </c:cat>
          <c:val>
            <c:numRef>
              <c:f>'[October_2015_Website_Reports.xlsx]Web Visits'!$C$24:$H$24</c:f>
              <c:numCache>
                <c:formatCode>#,##0</c:formatCode>
                <c:ptCount val="6"/>
                <c:pt idx="0">
                  <c:v>7673</c:v>
                </c:pt>
                <c:pt idx="1">
                  <c:v>12644</c:v>
                </c:pt>
                <c:pt idx="2">
                  <c:v>1590</c:v>
                </c:pt>
                <c:pt idx="3">
                  <c:v>1100</c:v>
                </c:pt>
                <c:pt idx="4">
                  <c:v>742</c:v>
                </c:pt>
                <c:pt idx="5">
                  <c:v>292</c:v>
                </c:pt>
              </c:numCache>
            </c:numRef>
          </c:val>
        </c:ser>
        <c:ser>
          <c:idx val="1"/>
          <c:order val="1"/>
          <c:tx>
            <c:strRef>
              <c:f>'[October_2015_Website_Reports.xlsx]Web Visits'!$B$25</c:f>
              <c:strCache>
                <c:ptCount val="1"/>
                <c:pt idx="0">
                  <c:v>Figueroa Press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'[October_2015_Website_Reports.xlsx]Web Visits'!$C$23:$H$23</c:f>
              <c:strCache>
                <c:ptCount val="6"/>
                <c:pt idx="0">
                  <c:v>May-15</c:v>
                </c:pt>
                <c:pt idx="1">
                  <c:v>June-15</c:v>
                </c:pt>
                <c:pt idx="2">
                  <c:v>July-15</c:v>
                </c:pt>
                <c:pt idx="3">
                  <c:v>Aug-15</c:v>
                </c:pt>
                <c:pt idx="4">
                  <c:v>Sept-15</c:v>
                </c:pt>
                <c:pt idx="5">
                  <c:v>Oct-15</c:v>
                </c:pt>
              </c:strCache>
            </c:strRef>
          </c:cat>
          <c:val>
            <c:numRef>
              <c:f>'[October_2015_Website_Reports.xlsx]Web Visits'!$C$25:$H$25</c:f>
              <c:numCache>
                <c:formatCode>#,##0</c:formatCode>
                <c:ptCount val="6"/>
                <c:pt idx="0">
                  <c:v>93</c:v>
                </c:pt>
                <c:pt idx="1">
                  <c:v>124</c:v>
                </c:pt>
                <c:pt idx="2" formatCode="General">
                  <c:v>76</c:v>
                </c:pt>
                <c:pt idx="3">
                  <c:v>83</c:v>
                </c:pt>
                <c:pt idx="4">
                  <c:v>139</c:v>
                </c:pt>
                <c:pt idx="5">
                  <c:v>197</c:v>
                </c:pt>
              </c:numCache>
            </c:numRef>
          </c:val>
        </c:ser>
        <c:ser>
          <c:idx val="2"/>
          <c:order val="2"/>
          <c:tx>
            <c:strRef>
              <c:f>'[October_2015_Website_Reports.xlsx]Web Visits'!$B$26</c:f>
              <c:strCache>
                <c:ptCount val="1"/>
                <c:pt idx="0">
                  <c:v>Gamble-house Store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'[October_2015_Website_Reports.xlsx]Web Visits'!$C$23:$H$23</c:f>
              <c:strCache>
                <c:ptCount val="6"/>
                <c:pt idx="0">
                  <c:v>May-15</c:v>
                </c:pt>
                <c:pt idx="1">
                  <c:v>June-15</c:v>
                </c:pt>
                <c:pt idx="2">
                  <c:v>July-15</c:v>
                </c:pt>
                <c:pt idx="3">
                  <c:v>Aug-15</c:v>
                </c:pt>
                <c:pt idx="4">
                  <c:v>Sept-15</c:v>
                </c:pt>
                <c:pt idx="5">
                  <c:v>Oct-15</c:v>
                </c:pt>
              </c:strCache>
            </c:strRef>
          </c:cat>
          <c:val>
            <c:numRef>
              <c:f>'[October_2015_Website_Reports.xlsx]Web Visits'!$C$26:$H$26</c:f>
              <c:numCache>
                <c:formatCode>#,##0</c:formatCode>
                <c:ptCount val="6"/>
                <c:pt idx="0">
                  <c:v>255</c:v>
                </c:pt>
                <c:pt idx="1">
                  <c:v>327</c:v>
                </c:pt>
                <c:pt idx="2" formatCode="General">
                  <c:v>382</c:v>
                </c:pt>
                <c:pt idx="3">
                  <c:v>581</c:v>
                </c:pt>
                <c:pt idx="4">
                  <c:v>454</c:v>
                </c:pt>
                <c:pt idx="5">
                  <c:v>345</c:v>
                </c:pt>
              </c:numCache>
            </c:numRef>
          </c:val>
        </c:ser>
        <c:ser>
          <c:idx val="3"/>
          <c:order val="3"/>
          <c:tx>
            <c:strRef>
              <c:f>'[October_2015_Website_Reports.xlsx]Web Visits'!$B$27</c:f>
              <c:strCache>
                <c:ptCount val="1"/>
                <c:pt idx="0">
                  <c:v>USC Radisson Event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'[October_2015_Website_Reports.xlsx]Web Visits'!$C$23:$H$23</c:f>
              <c:strCache>
                <c:ptCount val="6"/>
                <c:pt idx="0">
                  <c:v>May-15</c:v>
                </c:pt>
                <c:pt idx="1">
                  <c:v>June-15</c:v>
                </c:pt>
                <c:pt idx="2">
                  <c:v>July-15</c:v>
                </c:pt>
                <c:pt idx="3">
                  <c:v>Aug-15</c:v>
                </c:pt>
                <c:pt idx="4">
                  <c:v>Sept-15</c:v>
                </c:pt>
                <c:pt idx="5">
                  <c:v>Oct-15</c:v>
                </c:pt>
              </c:strCache>
            </c:strRef>
          </c:cat>
          <c:val>
            <c:numRef>
              <c:f>'[October_2015_Website_Reports.xlsx]Web Visits'!$C$27:$H$27</c:f>
              <c:numCache>
                <c:formatCode>#,##0</c:formatCode>
                <c:ptCount val="6"/>
                <c:pt idx="0">
                  <c:v>102</c:v>
                </c:pt>
                <c:pt idx="1">
                  <c:v>99</c:v>
                </c:pt>
                <c:pt idx="2" formatCode="General">
                  <c:v>120</c:v>
                </c:pt>
                <c:pt idx="3">
                  <c:v>222</c:v>
                </c:pt>
                <c:pt idx="4">
                  <c:v>96</c:v>
                </c:pt>
                <c:pt idx="5">
                  <c:v>89</c:v>
                </c:pt>
              </c:numCache>
            </c:numRef>
          </c:val>
        </c:ser>
        <c:ser>
          <c:idx val="4"/>
          <c:order val="4"/>
          <c:tx>
            <c:strRef>
              <c:f>'[October_2015_Website_Reports.xlsx]Web Visits'!$B$28</c:f>
              <c:strCache>
                <c:ptCount val="1"/>
                <c:pt idx="0">
                  <c:v>Weddings at USC</c:v>
                </c:pt>
              </c:strCache>
            </c:strRef>
          </c:tx>
          <c:invertIfNegative val="0"/>
          <c:cat>
            <c:strRef>
              <c:f>'[October_2015_Website_Reports.xlsx]Web Visits'!$C$23:$H$23</c:f>
              <c:strCache>
                <c:ptCount val="6"/>
                <c:pt idx="0">
                  <c:v>May-15</c:v>
                </c:pt>
                <c:pt idx="1">
                  <c:v>June-15</c:v>
                </c:pt>
                <c:pt idx="2">
                  <c:v>July-15</c:v>
                </c:pt>
                <c:pt idx="3">
                  <c:v>Aug-15</c:v>
                </c:pt>
                <c:pt idx="4">
                  <c:v>Sept-15</c:v>
                </c:pt>
                <c:pt idx="5">
                  <c:v>Oct-15</c:v>
                </c:pt>
              </c:strCache>
            </c:strRef>
          </c:cat>
          <c:val>
            <c:numRef>
              <c:f>'[October_2015_Website_Reports.xlsx]Web Visits'!$C$28:$H$28</c:f>
              <c:numCache>
                <c:formatCode>#,##0</c:formatCode>
                <c:ptCount val="6"/>
                <c:pt idx="0">
                  <c:v>743</c:v>
                </c:pt>
                <c:pt idx="1">
                  <c:v>601</c:v>
                </c:pt>
                <c:pt idx="2" formatCode="General">
                  <c:v>647</c:v>
                </c:pt>
                <c:pt idx="3">
                  <c:v>583</c:v>
                </c:pt>
                <c:pt idx="4">
                  <c:v>497</c:v>
                </c:pt>
                <c:pt idx="5">
                  <c:v>510</c:v>
                </c:pt>
              </c:numCache>
            </c:numRef>
          </c:val>
        </c:ser>
        <c:ser>
          <c:idx val="5"/>
          <c:order val="5"/>
          <c:tx>
            <c:strRef>
              <c:f>'[October_2015_Website_Reports.xlsx]Web Visits'!$B$29</c:f>
              <c:strCache>
                <c:ptCount val="1"/>
                <c:pt idx="0">
                  <c:v>Custom-publishing</c:v>
                </c:pt>
              </c:strCache>
            </c:strRef>
          </c:tx>
          <c:invertIfNegative val="0"/>
          <c:cat>
            <c:strRef>
              <c:f>'[October_2015_Website_Reports.xlsx]Web Visits'!$C$23:$H$23</c:f>
              <c:strCache>
                <c:ptCount val="6"/>
                <c:pt idx="0">
                  <c:v>May-15</c:v>
                </c:pt>
                <c:pt idx="1">
                  <c:v>June-15</c:v>
                </c:pt>
                <c:pt idx="2">
                  <c:v>July-15</c:v>
                </c:pt>
                <c:pt idx="3">
                  <c:v>Aug-15</c:v>
                </c:pt>
                <c:pt idx="4">
                  <c:v>Sept-15</c:v>
                </c:pt>
                <c:pt idx="5">
                  <c:v>Oct-15</c:v>
                </c:pt>
              </c:strCache>
            </c:strRef>
          </c:cat>
          <c:val>
            <c:numRef>
              <c:f>'[October_2015_Website_Reports.xlsx]Web Visits'!$C$29:$H$29</c:f>
              <c:numCache>
                <c:formatCode>#,##0</c:formatCode>
                <c:ptCount val="6"/>
                <c:pt idx="0">
                  <c:v>1193</c:v>
                </c:pt>
                <c:pt idx="1">
                  <c:v>923</c:v>
                </c:pt>
                <c:pt idx="2" formatCode="General">
                  <c:v>569</c:v>
                </c:pt>
                <c:pt idx="3">
                  <c:v>2066</c:v>
                </c:pt>
                <c:pt idx="4">
                  <c:v>1833</c:v>
                </c:pt>
                <c:pt idx="5">
                  <c:v>585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566912"/>
        <c:axId val="46402368"/>
      </c:barChart>
      <c:catAx>
        <c:axId val="465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02368"/>
        <c:crosses val="autoZero"/>
        <c:auto val="1"/>
        <c:lblAlgn val="ctr"/>
        <c:lblOffset val="100"/>
        <c:noMultiLvlLbl val="0"/>
      </c:catAx>
      <c:valAx>
        <c:axId val="4640236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5669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0.2069</cdr:x>
      <cdr:y>0.04688</cdr:y>
    </cdr:from>
    <cdr:to>
      <cdr:x>0.81404</cdr:x>
      <cdr:y>0.14811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371600" y="228600"/>
          <a:ext cx="4024974" cy="4937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 dirty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 dirty="0"/>
            <a:t>10 Most Viewed Pages - </a:t>
          </a:r>
          <a:r>
            <a:rPr lang="en-US" b="1" dirty="0" smtClean="0">
              <a:effectLst/>
            </a:rPr>
            <a:t>October</a:t>
          </a:r>
          <a:r>
            <a:rPr lang="en-US" dirty="0" smtClean="0">
              <a:effectLst/>
            </a:rPr>
            <a:t> </a:t>
          </a:r>
          <a:r>
            <a:rPr lang="en-US" sz="1100" b="1" i="0" baseline="0" dirty="0">
              <a:effectLst/>
              <a:latin typeface="+mn-lt"/>
              <a:ea typeface="+mn-ea"/>
              <a:cs typeface="+mn-cs"/>
            </a:rPr>
            <a:t>2015</a:t>
          </a:r>
          <a:endParaRPr lang="en-US" dirty="0">
            <a:effectLst/>
          </a:endParaRPr>
        </a:p>
        <a:p xmlns:a="http://schemas.openxmlformats.org/drawingml/2006/main">
          <a:pPr algn="ctr"/>
          <a:endParaRPr lang="en-US" sz="1100" b="1" i="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0.50909</cdr:x>
      <cdr:y>0.51282</cdr:y>
    </cdr:from>
    <cdr:to>
      <cdr:x>0.57862</cdr:x>
      <cdr:y>0.5665</cdr:y>
    </cdr:to>
    <cdr:sp macro="" textlink="">
      <cdr:nvSpPr>
        <cdr:cNvPr id="317441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10795" y="1492968"/>
          <a:ext cx="383446" cy="1559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4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5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9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>For </a:t>
            </a:r>
            <a:r>
              <a:rPr lang="en-US" sz="3600" dirty="0" smtClean="0">
                <a:latin typeface="Bombardier" charset="0"/>
              </a:rPr>
              <a:t>October 2015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October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9517177"/>
              </p:ext>
            </p:extLst>
          </p:nvPr>
        </p:nvGraphicFramePr>
        <p:xfrm>
          <a:off x="2212588" y="1600200"/>
          <a:ext cx="7081024" cy="4112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October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3092964"/>
              </p:ext>
            </p:extLst>
          </p:nvPr>
        </p:nvGraphicFramePr>
        <p:xfrm>
          <a:off x="2514600" y="1391478"/>
          <a:ext cx="6740978" cy="4561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October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276600" y="2286000"/>
            <a:ext cx="5486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9720002"/>
              </p:ext>
            </p:extLst>
          </p:nvPr>
        </p:nvGraphicFramePr>
        <p:xfrm>
          <a:off x="2514600" y="1371600"/>
          <a:ext cx="6735535" cy="4861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October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9415878"/>
              </p:ext>
            </p:extLst>
          </p:nvPr>
        </p:nvGraphicFramePr>
        <p:xfrm>
          <a:off x="2362199" y="1600200"/>
          <a:ext cx="6818243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October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3325173"/>
              </p:ext>
            </p:extLst>
          </p:nvPr>
        </p:nvGraphicFramePr>
        <p:xfrm>
          <a:off x="2209799" y="1295400"/>
          <a:ext cx="6970643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     </a:t>
            </a:r>
            <a:r>
              <a:rPr lang="en-US" sz="2800" dirty="0" smtClean="0">
                <a:latin typeface="Impact" pitchFamily="34" charset="0"/>
              </a:rPr>
              <a:t>October 2015</a:t>
            </a:r>
            <a:r>
              <a:rPr lang="en-US" dirty="0">
                <a:latin typeface="Impact" pitchFamily="34" charset="0"/>
              </a:rPr>
              <a:t/>
            </a:r>
            <a:br>
              <a:rPr lang="en-US" dirty="0">
                <a:latin typeface="Impact" pitchFamily="34" charset="0"/>
              </a:rPr>
            </a:b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8323539"/>
              </p:ext>
            </p:extLst>
          </p:nvPr>
        </p:nvGraphicFramePr>
        <p:xfrm>
          <a:off x="1751587" y="1600200"/>
          <a:ext cx="7418917" cy="4582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October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8787911"/>
              </p:ext>
            </p:extLst>
          </p:nvPr>
        </p:nvGraphicFramePr>
        <p:xfrm>
          <a:off x="2667000" y="1752600"/>
          <a:ext cx="644739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5334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   </a:t>
            </a:r>
            <a:r>
              <a:rPr lang="en-US" sz="2800" dirty="0" smtClean="0">
                <a:latin typeface="Impact" pitchFamily="34" charset="0"/>
              </a:rPr>
              <a:t>October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839986941"/>
              </p:ext>
            </p:extLst>
          </p:nvPr>
        </p:nvGraphicFramePr>
        <p:xfrm>
          <a:off x="2549387" y="1524000"/>
          <a:ext cx="6591300" cy="4749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3810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October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7481575"/>
              </p:ext>
            </p:extLst>
          </p:nvPr>
        </p:nvGraphicFramePr>
        <p:xfrm>
          <a:off x="2590800" y="1295400"/>
          <a:ext cx="6408794" cy="4793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October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2806211"/>
              </p:ext>
            </p:extLst>
          </p:nvPr>
        </p:nvGraphicFramePr>
        <p:xfrm>
          <a:off x="2590800" y="1752600"/>
          <a:ext cx="6261326" cy="4040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October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9832135"/>
              </p:ext>
            </p:extLst>
          </p:nvPr>
        </p:nvGraphicFramePr>
        <p:xfrm>
          <a:off x="2590800" y="1524000"/>
          <a:ext cx="64770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October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2855823"/>
              </p:ext>
            </p:extLst>
          </p:nvPr>
        </p:nvGraphicFramePr>
        <p:xfrm>
          <a:off x="2667000" y="1600200"/>
          <a:ext cx="6324598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1189016"/>
              </p:ext>
            </p:extLst>
          </p:nvPr>
        </p:nvGraphicFramePr>
        <p:xfrm>
          <a:off x="2667000" y="1981200"/>
          <a:ext cx="6340186" cy="3833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October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192119"/>
              </p:ext>
            </p:extLst>
          </p:nvPr>
        </p:nvGraphicFramePr>
        <p:xfrm>
          <a:off x="2590800" y="1600200"/>
          <a:ext cx="6553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October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2022615"/>
              </p:ext>
            </p:extLst>
          </p:nvPr>
        </p:nvGraphicFramePr>
        <p:xfrm>
          <a:off x="2667000" y="1447800"/>
          <a:ext cx="6425803" cy="4771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469248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October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5035017"/>
              </p:ext>
            </p:extLst>
          </p:nvPr>
        </p:nvGraphicFramePr>
        <p:xfrm>
          <a:off x="2590800" y="1752600"/>
          <a:ext cx="6428014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099178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October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067489716"/>
              </p:ext>
            </p:extLst>
          </p:nvPr>
        </p:nvGraphicFramePr>
        <p:xfrm>
          <a:off x="2590800" y="1828800"/>
          <a:ext cx="6444615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90938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October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3159204"/>
              </p:ext>
            </p:extLst>
          </p:nvPr>
        </p:nvGraphicFramePr>
        <p:xfrm>
          <a:off x="2743200" y="1905000"/>
          <a:ext cx="6302188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187303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3810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October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6065510"/>
              </p:ext>
            </p:extLst>
          </p:nvPr>
        </p:nvGraphicFramePr>
        <p:xfrm>
          <a:off x="2667000" y="1676400"/>
          <a:ext cx="6340929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October 2015</a:t>
            </a:r>
            <a:endParaRPr lang="en-US" sz="28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5346445"/>
              </p:ext>
            </p:extLst>
          </p:nvPr>
        </p:nvGraphicFramePr>
        <p:xfrm>
          <a:off x="2895600" y="1981200"/>
          <a:ext cx="5862638" cy="3743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October 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6881016"/>
              </p:ext>
            </p:extLst>
          </p:nvPr>
        </p:nvGraphicFramePr>
        <p:xfrm>
          <a:off x="3009900" y="1828800"/>
          <a:ext cx="54864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October 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3813265"/>
              </p:ext>
            </p:extLst>
          </p:nvPr>
        </p:nvGraphicFramePr>
        <p:xfrm>
          <a:off x="1600200" y="1676400"/>
          <a:ext cx="74676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October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1626462"/>
              </p:ext>
            </p:extLst>
          </p:nvPr>
        </p:nvGraphicFramePr>
        <p:xfrm>
          <a:off x="2667000" y="1676400"/>
          <a:ext cx="5900737" cy="408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October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5394855"/>
              </p:ext>
            </p:extLst>
          </p:nvPr>
        </p:nvGraphicFramePr>
        <p:xfrm>
          <a:off x="2895600" y="2209800"/>
          <a:ext cx="5442857" cy="3332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October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2958652"/>
              </p:ext>
            </p:extLst>
          </p:nvPr>
        </p:nvGraphicFramePr>
        <p:xfrm>
          <a:off x="2723322" y="1828800"/>
          <a:ext cx="6255884" cy="4189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October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8606198"/>
              </p:ext>
            </p:extLst>
          </p:nvPr>
        </p:nvGraphicFramePr>
        <p:xfrm>
          <a:off x="2743200" y="1600200"/>
          <a:ext cx="6242276" cy="4376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5090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October 2015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905000"/>
            <a:ext cx="6019800" cy="401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60808</TotalTime>
  <Words>512</Words>
  <Application>Microsoft Office PowerPoint</Application>
  <PresentationFormat>On-screen Show (4:3)</PresentationFormat>
  <Paragraphs>163</Paragraphs>
  <Slides>30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October 2015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     October 2015 </vt:lpstr>
      <vt:lpstr>PowerPoint Presentation</vt:lpstr>
      <vt:lpstr>USCAUXILIARYSERVICESIT Website Reports    October 2015  </vt:lpstr>
      <vt:lpstr>USCAUXILIARYSERVICESIT Website Reports October 2015  </vt:lpstr>
      <vt:lpstr>USCAUXILIARYSERVICESIT Website Reports October 2015  </vt:lpstr>
      <vt:lpstr>USCAUXILIARYSERVICESIT Website Reports October 2015  </vt:lpstr>
      <vt:lpstr>USCAUXILIARYSERVICESIT Website Reports October 2015  </vt:lpstr>
      <vt:lpstr>USCAUXILIARYSERVICESIT Website Reports May 2015  </vt:lpstr>
      <vt:lpstr>USCAUXILIARYSERVICESIT Email Campaign Reports October 2015  </vt:lpstr>
      <vt:lpstr>USCAUXILIARYSERVICESIT Email Campaign Reports October 2015  </vt:lpstr>
      <vt:lpstr>USCAUXILIARYSERVICESIT Email Campaign Reports October 2015  </vt:lpstr>
      <vt:lpstr>USCAUXILIARYSERVICESIT Email Campaign Reports October 2015  </vt:lpstr>
      <vt:lpstr>USCAUXILIARYSERVICESIT Email Campaign Reports October 2015  </vt:lpstr>
      <vt:lpstr>USCAUXILIARYSERVICESIT Email Campaign Reports October 2015  </vt:lpstr>
      <vt:lpstr>USCAUXILIARYSERVICESIT Customer Satisfaction Report October 2015</vt:lpstr>
      <vt:lpstr>Thank You !!</vt:lpstr>
    </vt:vector>
  </TitlesOfParts>
  <Company>University of Southern California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Sachin Chachada</dc:creator>
  <cp:lastModifiedBy>Shweta Chandramouli</cp:lastModifiedBy>
  <cp:revision>1156</cp:revision>
  <dcterms:created xsi:type="dcterms:W3CDTF">2005-12-19T17:55:46Z</dcterms:created>
  <dcterms:modified xsi:type="dcterms:W3CDTF">2015-11-04T17:55:41Z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