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drawings/drawing5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drawings/drawing6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drawings/drawing7.xml" ContentType="application/vnd.openxmlformats-officedocument.drawingml.chartshapes+xml"/>
  <Override PartName="/ppt/charts/chart26.xml" ContentType="application/vnd.openxmlformats-officedocument.drawingml.chart+xml"/>
  <Override PartName="/ppt/drawings/drawing8.xml" ContentType="application/vnd.openxmlformats-officedocument.drawingml.chartshapes+xml"/>
  <Override PartName="/ppt/charts/chart27.xml" ContentType="application/vnd.openxmlformats-officedocument.drawingml.chart+xml"/>
  <Override PartName="/ppt/drawings/drawing9.xml" ContentType="application/vnd.openxmlformats-officedocument.drawingml.chartshapes+xml"/>
  <Override PartName="/ppt/charts/chart28.xml" ContentType="application/vnd.openxmlformats-officedocument.drawingml.chart+xml"/>
  <Override PartName="/ppt/drawings/drawing10.xml" ContentType="application/vnd.openxmlformats-officedocument.drawingml.chartshapes+xml"/>
  <Override PartName="/ppt/charts/chart29.xml" ContentType="application/vnd.openxmlformats-officedocument.drawingml.chart+xml"/>
  <Override PartName="/ppt/drawings/drawing11.xml" ContentType="application/vnd.openxmlformats-officedocument.drawingml.chartshapes+xml"/>
  <Override PartName="/ppt/charts/chart30.xml" ContentType="application/vnd.openxmlformats-officedocument.drawingml.chart+xml"/>
  <Override PartName="/ppt/drawings/drawing12.xml" ContentType="application/vnd.openxmlformats-officedocument.drawingml.chartshapes+xml"/>
  <Override PartName="/ppt/charts/chart31.xml" ContentType="application/vnd.openxmlformats-officedocument.drawingml.chart+xml"/>
  <Override PartName="/ppt/drawings/drawing13.xml" ContentType="application/vnd.openxmlformats-officedocument.drawingml.chartshapes+xml"/>
  <Override PartName="/ppt/charts/chart32.xml" ContentType="application/vnd.openxmlformats-officedocument.drawingml.chart+xml"/>
  <Override PartName="/ppt/drawings/drawing14.xml" ContentType="application/vnd.openxmlformats-officedocument.drawingml.chartshapes+xml"/>
  <Override PartName="/ppt/charts/chart33.xml" ContentType="application/vnd.openxmlformats-officedocument.drawingml.chart+xml"/>
  <Override PartName="/ppt/drawings/drawing15.xml" ContentType="application/vnd.openxmlformats-officedocument.drawingml.chartshapes+xml"/>
  <Override PartName="/ppt/charts/chart34.xml" ContentType="application/vnd.openxmlformats-officedocument.drawingml.chart+xml"/>
  <Override PartName="/ppt/drawings/drawing16.xml" ContentType="application/vnd.openxmlformats-officedocument.drawingml.chartshapes+xml"/>
  <Override PartName="/ppt/charts/chart35.xml" ContentType="application/vnd.openxmlformats-officedocument.drawingml.chart+xml"/>
  <Override PartName="/ppt/drawings/drawing17.xml" ContentType="application/vnd.openxmlformats-officedocument.drawingml.chartshapes+xml"/>
  <Override PartName="/ppt/charts/chart36.xml" ContentType="application/vnd.openxmlformats-officedocument.drawingml.chart+xml"/>
  <Override PartName="/ppt/drawings/drawing18.xml" ContentType="application/vnd.openxmlformats-officedocument.drawingml.chartshapes+xml"/>
  <Override PartName="/ppt/charts/chart37.xml" ContentType="application/vnd.openxmlformats-officedocument.drawingml.chart+xml"/>
  <Override PartName="/ppt/drawings/drawing19.xml" ContentType="application/vnd.openxmlformats-officedocument.drawingml.chartshapes+xml"/>
  <Override PartName="/ppt/charts/chart3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12" r:id="rId25"/>
    <p:sldId id="411" r:id="rId26"/>
    <p:sldId id="410" r:id="rId27"/>
    <p:sldId id="409" r:id="rId28"/>
    <p:sldId id="312" r:id="rId29"/>
    <p:sldId id="319" r:id="rId30"/>
    <p:sldId id="382" r:id="rId31"/>
    <p:sldId id="383" r:id="rId32"/>
    <p:sldId id="404" r:id="rId33"/>
    <p:sldId id="384" r:id="rId34"/>
    <p:sldId id="396" r:id="rId35"/>
    <p:sldId id="405" r:id="rId36"/>
    <p:sldId id="400" r:id="rId37"/>
    <p:sldId id="413" r:id="rId38"/>
    <p:sldId id="414" r:id="rId39"/>
    <p:sldId id="415" r:id="rId40"/>
    <p:sldId id="401" r:id="rId41"/>
    <p:sldId id="397" r:id="rId42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7" autoAdjust="0"/>
    <p:restoredTop sz="94660"/>
  </p:normalViewPr>
  <p:slideViewPr>
    <p:cSldViewPr>
      <p:cViewPr>
        <p:scale>
          <a:sx n="110" d="100"/>
          <a:sy n="110" d="100"/>
        </p:scale>
        <p:origin x="-150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shwetach\Documents\OPS%20Reports\February%202015%20Monthly%20OPS%20Report\February%202015%20Monthly%20OPS%20Report\Feb_2015_TSP%20sta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Service_Desk_Report.xlsx" TargetMode="Externa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oleObject" Target="file:///C:\Users\shwetach\Documents\OPS%20Reports\February%202015%20Monthly%20OPS%20Report\February%202015%20Monthly%20OPS%20Report\Feb_2015%20Exact%20Target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%20Customer%20Satisfaction%20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%20Closed%20Web%20Tickets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February%202015%20Monthly%20OPS%20Report\February%202015%20Monthly%20OPS%20Report\Feb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'[Feb_2015_Service_Desk_Report.xlsx]Issue Counts'!$B$25:$G$25</c:f>
              <c:numCache>
                <c:formatCode>d\-mmm</c:formatCode>
                <c:ptCount val="6"/>
                <c:pt idx="0">
                  <c:v>41896</c:v>
                </c:pt>
                <c:pt idx="1">
                  <c:v>41926</c:v>
                </c:pt>
                <c:pt idx="2">
                  <c:v>41957</c:v>
                </c:pt>
                <c:pt idx="3">
                  <c:v>41987</c:v>
                </c:pt>
                <c:pt idx="4">
                  <c:v>42019</c:v>
                </c:pt>
                <c:pt idx="5">
                  <c:v>42050</c:v>
                </c:pt>
              </c:numCache>
            </c:numRef>
          </c:cat>
          <c:val>
            <c:numRef>
              <c:f>'[Feb_2015_Service_Desk_Report.xlsx]Issue Counts'!$B$26:$G$26</c:f>
              <c:numCache>
                <c:formatCode>0</c:formatCode>
                <c:ptCount val="6"/>
                <c:pt idx="0">
                  <c:v>1253</c:v>
                </c:pt>
                <c:pt idx="1">
                  <c:v>1018</c:v>
                </c:pt>
                <c:pt idx="2">
                  <c:v>891</c:v>
                </c:pt>
                <c:pt idx="3">
                  <c:v>885</c:v>
                </c:pt>
                <c:pt idx="4">
                  <c:v>1343</c:v>
                </c:pt>
                <c:pt idx="5">
                  <c:v>1342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75936"/>
        <c:axId val="76658880"/>
      </c:barChart>
      <c:dateAx>
        <c:axId val="3517593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665888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766588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175936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4909157179051111"/>
          <c:y val="6.8529722952171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95718494694886"/>
          <c:y val="0.18082191780821918"/>
          <c:w val="0.83542112329243368"/>
          <c:h val="0.54246575342465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'[Feb_2015_Website_Reports.xlsx]Web Visits'!$C$23</c:f>
              <c:strCache>
                <c:ptCount val="1"/>
                <c:pt idx="0">
                  <c:v>Sep-14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'[Feb_2015_Website_Reports.xlsx]Web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'[Feb_2015_Website_Reports.xlsx]Web Visits'!$C$24:$C$29</c:f>
              <c:numCache>
                <c:formatCode>#,##0</c:formatCode>
                <c:ptCount val="6"/>
                <c:pt idx="0">
                  <c:v>560</c:v>
                </c:pt>
                <c:pt idx="1">
                  <c:v>137</c:v>
                </c:pt>
                <c:pt idx="2">
                  <c:v>385</c:v>
                </c:pt>
                <c:pt idx="3">
                  <c:v>107</c:v>
                </c:pt>
                <c:pt idx="4">
                  <c:v>905</c:v>
                </c:pt>
                <c:pt idx="5">
                  <c:v>2056</c:v>
                </c:pt>
              </c:numCache>
            </c:numRef>
          </c:val>
        </c:ser>
        <c:ser>
          <c:idx val="1"/>
          <c:order val="1"/>
          <c:tx>
            <c:strRef>
              <c:f>'[Feb_2015_Website_Reports.xlsx]Web Visits'!$D$23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'[Feb_2015_Website_Reports.xlsx]Web Visits'!$D$24:$D$29</c:f>
              <c:numCache>
                <c:formatCode>#,##0</c:formatCode>
                <c:ptCount val="6"/>
                <c:pt idx="0">
                  <c:v>799</c:v>
                </c:pt>
                <c:pt idx="1">
                  <c:v>211</c:v>
                </c:pt>
                <c:pt idx="2">
                  <c:v>355</c:v>
                </c:pt>
                <c:pt idx="3">
                  <c:v>117</c:v>
                </c:pt>
                <c:pt idx="4">
                  <c:v>729</c:v>
                </c:pt>
                <c:pt idx="5">
                  <c:v>662</c:v>
                </c:pt>
              </c:numCache>
            </c:numRef>
          </c:val>
        </c:ser>
        <c:ser>
          <c:idx val="2"/>
          <c:order val="2"/>
          <c:tx>
            <c:strRef>
              <c:f>'[Feb_2015_Website_Reports.xlsx]Web Visits'!$E$23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'[Feb_2015_Website_Reports.xlsx]Web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'[Feb_2015_Website_Reports.xlsx]Web Visits'!$E$24:$E$29</c:f>
              <c:numCache>
                <c:formatCode>#,##0</c:formatCode>
                <c:ptCount val="6"/>
                <c:pt idx="0">
                  <c:v>1066</c:v>
                </c:pt>
                <c:pt idx="1">
                  <c:v>114</c:v>
                </c:pt>
                <c:pt idx="2">
                  <c:v>355</c:v>
                </c:pt>
                <c:pt idx="3">
                  <c:v>114</c:v>
                </c:pt>
                <c:pt idx="4">
                  <c:v>588</c:v>
                </c:pt>
                <c:pt idx="5">
                  <c:v>573</c:v>
                </c:pt>
              </c:numCache>
            </c:numRef>
          </c:val>
        </c:ser>
        <c:ser>
          <c:idx val="3"/>
          <c:order val="3"/>
          <c:tx>
            <c:strRef>
              <c:f>'[Feb_2015_Website_Reports.xlsx]Web Visits'!$F$23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'[Feb_2015_Website_Reports.xlsx]Web Visits'!$F$24:$F$29</c:f>
              <c:numCache>
                <c:formatCode>#,##0</c:formatCode>
                <c:ptCount val="6"/>
                <c:pt idx="0">
                  <c:v>1338</c:v>
                </c:pt>
                <c:pt idx="1">
                  <c:v>132</c:v>
                </c:pt>
                <c:pt idx="2">
                  <c:v>391</c:v>
                </c:pt>
                <c:pt idx="3">
                  <c:v>119</c:v>
                </c:pt>
                <c:pt idx="4">
                  <c:v>540</c:v>
                </c:pt>
                <c:pt idx="5">
                  <c:v>1415</c:v>
                </c:pt>
              </c:numCache>
            </c:numRef>
          </c:val>
        </c:ser>
        <c:ser>
          <c:idx val="4"/>
          <c:order val="4"/>
          <c:tx>
            <c:strRef>
              <c:f>'[Feb_2015_Website_Reports.xlsx]Web Visits'!$G$23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'[Feb_2015_Website_Reports.xlsx]Web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'[Feb_2015_Website_Reports.xlsx]Web Visits'!$G$24:$G$29</c:f>
              <c:numCache>
                <c:formatCode>#,##0</c:formatCode>
                <c:ptCount val="6"/>
                <c:pt idx="0">
                  <c:v>3411</c:v>
                </c:pt>
                <c:pt idx="1">
                  <c:v>109</c:v>
                </c:pt>
                <c:pt idx="2">
                  <c:v>375</c:v>
                </c:pt>
                <c:pt idx="3">
                  <c:v>133</c:v>
                </c:pt>
                <c:pt idx="4">
                  <c:v>805</c:v>
                </c:pt>
                <c:pt idx="5">
                  <c:v>2261</c:v>
                </c:pt>
              </c:numCache>
            </c:numRef>
          </c:val>
        </c:ser>
        <c:ser>
          <c:idx val="5"/>
          <c:order val="5"/>
          <c:tx>
            <c:strRef>
              <c:f>'[Feb_2015_Website_Reports.xlsx]Web Visits'!$H$23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'[Feb_2015_Website_Reports.xlsx]Web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'[Feb_2015_Website_Reports.xlsx]Web Visits'!$H$24:$H$29</c:f>
              <c:numCache>
                <c:formatCode>#,##0</c:formatCode>
                <c:ptCount val="6"/>
                <c:pt idx="0">
                  <c:v>4349</c:v>
                </c:pt>
                <c:pt idx="1">
                  <c:v>153</c:v>
                </c:pt>
                <c:pt idx="2">
                  <c:v>314</c:v>
                </c:pt>
                <c:pt idx="3">
                  <c:v>111</c:v>
                </c:pt>
                <c:pt idx="4">
                  <c:v>665</c:v>
                </c:pt>
                <c:pt idx="5">
                  <c:v>981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884928"/>
        <c:axId val="36973376"/>
      </c:barChart>
      <c:catAx>
        <c:axId val="3788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973376"/>
        <c:crosses val="autoZero"/>
        <c:auto val="1"/>
        <c:lblAlgn val="ctr"/>
        <c:lblOffset val="100"/>
        <c:noMultiLvlLbl val="0"/>
      </c:catAx>
      <c:valAx>
        <c:axId val="369733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8849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February 2015</a:t>
            </a:r>
            <a:r>
              <a:rPr lang="en-US" dirty="0" smtClean="0"/>
              <a:t> </a:t>
            </a:r>
            <a:r>
              <a:rPr lang="en-US" dirty="0"/>
              <a:t>Traffic Sources - BU Main Sites</a:t>
            </a:r>
          </a:p>
        </c:rich>
      </c:tx>
      <c:layout>
        <c:manualLayout>
          <c:xMode val="edge"/>
          <c:yMode val="edge"/>
          <c:x val="0.17160681134370395"/>
          <c:y val="1.642054611594602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'[Feb_2015_Website_Reports.xlsx]Traffic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'[Feb_2015_Website_Reports.xlsx]Traffic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'[Feb_2015_Website_Reports.xlsx]Traffic Sources'!$C$2:$C$8</c:f>
              <c:numCache>
                <c:formatCode>#,##0</c:formatCode>
                <c:ptCount val="7"/>
                <c:pt idx="0">
                  <c:v>717</c:v>
                </c:pt>
                <c:pt idx="1">
                  <c:v>21178</c:v>
                </c:pt>
                <c:pt idx="2">
                  <c:v>24356</c:v>
                </c:pt>
                <c:pt idx="3">
                  <c:v>22790</c:v>
                </c:pt>
                <c:pt idx="4">
                  <c:v>25638</c:v>
                </c:pt>
                <c:pt idx="5">
                  <c:v>373</c:v>
                </c:pt>
                <c:pt idx="6">
                  <c:v>20848</c:v>
                </c:pt>
              </c:numCache>
            </c:numRef>
          </c:val>
        </c:ser>
        <c:ser>
          <c:idx val="1"/>
          <c:order val="1"/>
          <c:tx>
            <c:strRef>
              <c:f>'[Feb_2015_Website_Reports.xlsx]Traffic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'[Feb_2015_Website_Reports.xlsx]Traffic Sources'!$D$2:$D$8</c:f>
              <c:numCache>
                <c:formatCode>#,##0</c:formatCode>
                <c:ptCount val="7"/>
                <c:pt idx="0">
                  <c:v>142</c:v>
                </c:pt>
                <c:pt idx="1">
                  <c:v>2702</c:v>
                </c:pt>
                <c:pt idx="2">
                  <c:v>3540</c:v>
                </c:pt>
                <c:pt idx="3">
                  <c:v>1947</c:v>
                </c:pt>
                <c:pt idx="4">
                  <c:v>5249</c:v>
                </c:pt>
                <c:pt idx="5">
                  <c:v>106</c:v>
                </c:pt>
                <c:pt idx="6">
                  <c:v>804</c:v>
                </c:pt>
              </c:numCache>
            </c:numRef>
          </c:val>
        </c:ser>
        <c:ser>
          <c:idx val="2"/>
          <c:order val="2"/>
          <c:tx>
            <c:strRef>
              <c:f>'[Feb_2015_Website_Reports.xlsx]Traffic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'[Feb_2015_Website_Reports.xlsx]Traffic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'[Feb_2015_Website_Reports.xlsx]Traffic Sources'!$E$2:$E$8</c:f>
              <c:numCache>
                <c:formatCode>#,##0</c:formatCode>
                <c:ptCount val="7"/>
                <c:pt idx="0">
                  <c:v>125</c:v>
                </c:pt>
                <c:pt idx="1">
                  <c:v>5283</c:v>
                </c:pt>
                <c:pt idx="2">
                  <c:v>4261</c:v>
                </c:pt>
                <c:pt idx="3">
                  <c:v>4286</c:v>
                </c:pt>
                <c:pt idx="4">
                  <c:v>7676</c:v>
                </c:pt>
                <c:pt idx="5">
                  <c:v>110</c:v>
                </c:pt>
                <c:pt idx="6">
                  <c:v>3914</c:v>
                </c:pt>
              </c:numCache>
            </c:numRef>
          </c:val>
        </c:ser>
        <c:ser>
          <c:idx val="3"/>
          <c:order val="3"/>
          <c:tx>
            <c:strRef>
              <c:f>'[Feb_2015_Website_Reports.xlsx]Traffic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'[Feb_2015_Website_Reports.xlsx]Traffic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5435</c:v>
                </c:pt>
                <c:pt idx="2">
                  <c:v>0</c:v>
                </c:pt>
                <c:pt idx="3">
                  <c:v>56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998080"/>
        <c:axId val="36975680"/>
      </c:barChart>
      <c:catAx>
        <c:axId val="3799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975680"/>
        <c:crosses val="autoZero"/>
        <c:auto val="1"/>
        <c:lblAlgn val="ctr"/>
        <c:lblOffset val="100"/>
        <c:noMultiLvlLbl val="0"/>
      </c:catAx>
      <c:valAx>
        <c:axId val="3697568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9980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February </a:t>
            </a:r>
            <a:r>
              <a:rPr lang="en-US"/>
              <a:t>2015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'[Feb_2015_Website_Reports.xlsx]Traffic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'[Feb_2015_Website_Reports.xlsx]Traffic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'[Feb_2015_Website_Reports.xlsx]Traffic Sources'!$C$14:$C$21</c:f>
              <c:numCache>
                <c:formatCode>#,##0</c:formatCode>
                <c:ptCount val="8"/>
                <c:pt idx="0">
                  <c:v>688</c:v>
                </c:pt>
                <c:pt idx="1">
                  <c:v>1531</c:v>
                </c:pt>
                <c:pt idx="2">
                  <c:v>854</c:v>
                </c:pt>
                <c:pt idx="3">
                  <c:v>248</c:v>
                </c:pt>
                <c:pt idx="4">
                  <c:v>469</c:v>
                </c:pt>
                <c:pt idx="5">
                  <c:v>366</c:v>
                </c:pt>
                <c:pt idx="6">
                  <c:v>426</c:v>
                </c:pt>
                <c:pt idx="7">
                  <c:v>14</c:v>
                </c:pt>
              </c:numCache>
            </c:numRef>
          </c:val>
        </c:ser>
        <c:ser>
          <c:idx val="1"/>
          <c:order val="1"/>
          <c:tx>
            <c:strRef>
              <c:f>'[Feb_2015_Website_Reports.xlsx]Traffic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'[Feb_2015_Website_Reports.xlsx]Traffic Sources'!$D$14:$D$21</c:f>
              <c:numCache>
                <c:formatCode>#,##0</c:formatCode>
                <c:ptCount val="8"/>
                <c:pt idx="0">
                  <c:v>258</c:v>
                </c:pt>
                <c:pt idx="1">
                  <c:v>291</c:v>
                </c:pt>
                <c:pt idx="2">
                  <c:v>512</c:v>
                </c:pt>
                <c:pt idx="3">
                  <c:v>363</c:v>
                </c:pt>
                <c:pt idx="4">
                  <c:v>204</c:v>
                </c:pt>
                <c:pt idx="5">
                  <c:v>346</c:v>
                </c:pt>
                <c:pt idx="6">
                  <c:v>240</c:v>
                </c:pt>
                <c:pt idx="7">
                  <c:v>49</c:v>
                </c:pt>
              </c:numCache>
            </c:numRef>
          </c:val>
        </c:ser>
        <c:ser>
          <c:idx val="2"/>
          <c:order val="2"/>
          <c:tx>
            <c:strRef>
              <c:f>'[Feb_2015_Website_Reports.xlsx]Traffic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'[Feb_2015_Website_Reports.xlsx]Traffic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'[Feb_2015_Website_Reports.xlsx]Traffic Sources'!$E$14:$E$21</c:f>
              <c:numCache>
                <c:formatCode>#,##0</c:formatCode>
                <c:ptCount val="8"/>
                <c:pt idx="0">
                  <c:v>131</c:v>
                </c:pt>
                <c:pt idx="1">
                  <c:v>167</c:v>
                </c:pt>
                <c:pt idx="2">
                  <c:v>120</c:v>
                </c:pt>
                <c:pt idx="3">
                  <c:v>54</c:v>
                </c:pt>
                <c:pt idx="4">
                  <c:v>90</c:v>
                </c:pt>
                <c:pt idx="5">
                  <c:v>51</c:v>
                </c:pt>
                <c:pt idx="6">
                  <c:v>35</c:v>
                </c:pt>
                <c:pt idx="7">
                  <c:v>74</c:v>
                </c:pt>
              </c:numCache>
            </c:numRef>
          </c:val>
        </c:ser>
        <c:ser>
          <c:idx val="3"/>
          <c:order val="3"/>
          <c:tx>
            <c:strRef>
              <c:f>'[Feb_2015_Website_Reports.xlsx]Traffic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'[Feb_2015_Website_Reports.xlsx]Traffic Sources'!$F$14:$F$21</c:f>
              <c:numCache>
                <c:formatCode>#,##0</c:formatCode>
                <c:ptCount val="8"/>
                <c:pt idx="0">
                  <c:v>1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213504"/>
        <c:axId val="87359488"/>
      </c:barChart>
      <c:catAx>
        <c:axId val="8021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359488"/>
        <c:crosses val="autoZero"/>
        <c:auto val="1"/>
        <c:lblAlgn val="ctr"/>
        <c:lblOffset val="100"/>
        <c:noMultiLvlLbl val="0"/>
      </c:catAx>
      <c:valAx>
        <c:axId val="8735948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021350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February 2015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31118935553531607"/>
          <c:y val="4.927982787007770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'[Feb_2015_Website_Reports.xlsx]Traffic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'[Feb_2015_Website_Reports.xlsx]Traffic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'[Feb_2015_Website_Reports.xlsx]Traffic Sources'!$C$24:$C$29</c:f>
              <c:numCache>
                <c:formatCode>#,##0</c:formatCode>
                <c:ptCount val="6"/>
                <c:pt idx="0">
                  <c:v>2946</c:v>
                </c:pt>
                <c:pt idx="1">
                  <c:v>76</c:v>
                </c:pt>
                <c:pt idx="2">
                  <c:v>92</c:v>
                </c:pt>
                <c:pt idx="3">
                  <c:v>248</c:v>
                </c:pt>
                <c:pt idx="4">
                  <c:v>50</c:v>
                </c:pt>
                <c:pt idx="5">
                  <c:v>146</c:v>
                </c:pt>
              </c:numCache>
            </c:numRef>
          </c:val>
        </c:ser>
        <c:ser>
          <c:idx val="1"/>
          <c:order val="1"/>
          <c:tx>
            <c:strRef>
              <c:f>'[Feb_2015_Website_Reports.xlsx]Traffic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'[Feb_2015_Website_Reports.xlsx]Traffic Sources'!$D$24:$D$29</c:f>
              <c:numCache>
                <c:formatCode>#,##0</c:formatCode>
                <c:ptCount val="6"/>
                <c:pt idx="0">
                  <c:v>740</c:v>
                </c:pt>
                <c:pt idx="1">
                  <c:v>63</c:v>
                </c:pt>
                <c:pt idx="2">
                  <c:v>173</c:v>
                </c:pt>
                <c:pt idx="3">
                  <c:v>363</c:v>
                </c:pt>
                <c:pt idx="4">
                  <c:v>48</c:v>
                </c:pt>
                <c:pt idx="5">
                  <c:v>307</c:v>
                </c:pt>
              </c:numCache>
            </c:numRef>
          </c:val>
        </c:ser>
        <c:ser>
          <c:idx val="2"/>
          <c:order val="2"/>
          <c:tx>
            <c:strRef>
              <c:f>'[Feb_2015_Website_Reports.xlsx]Traffic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'[Feb_2015_Website_Reports.xlsx]Traffic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'[Feb_2015_Website_Reports.xlsx]Traffic Sources'!$E$24:$E$29</c:f>
              <c:numCache>
                <c:formatCode>#,##0</c:formatCode>
                <c:ptCount val="6"/>
                <c:pt idx="0">
                  <c:v>471</c:v>
                </c:pt>
                <c:pt idx="1">
                  <c:v>13</c:v>
                </c:pt>
                <c:pt idx="2">
                  <c:v>43</c:v>
                </c:pt>
                <c:pt idx="3">
                  <c:v>54</c:v>
                </c:pt>
                <c:pt idx="4">
                  <c:v>13</c:v>
                </c:pt>
                <c:pt idx="5">
                  <c:v>528</c:v>
                </c:pt>
              </c:numCache>
            </c:numRef>
          </c:val>
        </c:ser>
        <c:ser>
          <c:idx val="3"/>
          <c:order val="3"/>
          <c:tx>
            <c:strRef>
              <c:f>'[Feb_2015_Website_Reports.xlsx]Traffic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748608"/>
        <c:axId val="87360640"/>
      </c:barChart>
      <c:catAx>
        <c:axId val="8774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360640"/>
        <c:crosses val="autoZero"/>
        <c:auto val="1"/>
        <c:lblAlgn val="ctr"/>
        <c:lblOffset val="100"/>
        <c:noMultiLvlLbl val="0"/>
      </c:catAx>
      <c:valAx>
        <c:axId val="8736064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74860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'[Feb_2015_Website_Reports.xlsx]Average Time on Site'!$C$7</c:f>
              <c:strCache>
                <c:ptCount val="1"/>
                <c:pt idx="0">
                  <c:v>Sep-14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'[Feb_2015_Website_Reports.xlsx]Average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'[Feb_2015_Website_Reports.xlsx]Average Time on Site'!$C$8:$C$14</c:f>
              <c:numCache>
                <c:formatCode>h:mm</c:formatCode>
                <c:ptCount val="7"/>
                <c:pt idx="0">
                  <c:v>6.5277777777777782E-2</c:v>
                </c:pt>
                <c:pt idx="1">
                  <c:v>0.17152777777777775</c:v>
                </c:pt>
                <c:pt idx="2">
                  <c:v>9.930555555555555E-2</c:v>
                </c:pt>
                <c:pt idx="3">
                  <c:v>5.5555555555555552E-2</c:v>
                </c:pt>
                <c:pt idx="4">
                  <c:v>8.7500000000000008E-2</c:v>
                </c:pt>
                <c:pt idx="5">
                  <c:v>9.0277777777777776E-2</c:v>
                </c:pt>
                <c:pt idx="6">
                  <c:v>7.1527777777777787E-2</c:v>
                </c:pt>
              </c:numCache>
            </c:numRef>
          </c:val>
        </c:ser>
        <c:ser>
          <c:idx val="1"/>
          <c:order val="1"/>
          <c:tx>
            <c:strRef>
              <c:f>'[Feb_2015_Website_Reports.xlsx]Average Time on Site'!$D$7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'[Feb_2015_Website_Reports.xlsx]Average Time on Site'!$D$8:$D$14</c:f>
              <c:numCache>
                <c:formatCode>h:mm</c:formatCode>
                <c:ptCount val="7"/>
                <c:pt idx="0">
                  <c:v>8.1944444444444445E-2</c:v>
                </c:pt>
                <c:pt idx="1">
                  <c:v>0.15555555555555556</c:v>
                </c:pt>
                <c:pt idx="2">
                  <c:v>0.13125000000000001</c:v>
                </c:pt>
                <c:pt idx="3">
                  <c:v>5.347222222222222E-2</c:v>
                </c:pt>
                <c:pt idx="4">
                  <c:v>8.4027777777777771E-2</c:v>
                </c:pt>
                <c:pt idx="5">
                  <c:v>8.0555555555555561E-2</c:v>
                </c:pt>
                <c:pt idx="6">
                  <c:v>6.5972222222222224E-2</c:v>
                </c:pt>
              </c:numCache>
            </c:numRef>
          </c:val>
        </c:ser>
        <c:ser>
          <c:idx val="2"/>
          <c:order val="2"/>
          <c:tx>
            <c:strRef>
              <c:f>'[Feb_2015_Website_Reports.xlsx]Average Time on Site'!$E$7</c:f>
              <c:strCache>
                <c:ptCount val="1"/>
                <c:pt idx="0">
                  <c:v>Nov-14</c:v>
                </c:pt>
              </c:strCache>
            </c:strRef>
          </c:tx>
          <c:invertIfNegative val="0"/>
          <c:cat>
            <c:strRef>
              <c:f>'[Feb_2015_Website_Reports.xlsx]Average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'[Feb_2015_Website_Reports.xlsx]Average Time on Site'!$E$8:$E$14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0.16319444444444445</c:v>
                </c:pt>
                <c:pt idx="2">
                  <c:v>0.15902777777777777</c:v>
                </c:pt>
                <c:pt idx="3">
                  <c:v>5.2083333333333336E-2</c:v>
                </c:pt>
                <c:pt idx="4">
                  <c:v>8.1944444444444445E-2</c:v>
                </c:pt>
                <c:pt idx="5">
                  <c:v>0.10347222222222223</c:v>
                </c:pt>
                <c:pt idx="6">
                  <c:v>6.9444444444444434E-2</c:v>
                </c:pt>
              </c:numCache>
            </c:numRef>
          </c:val>
        </c:ser>
        <c:ser>
          <c:idx val="3"/>
          <c:order val="3"/>
          <c:tx>
            <c:strRef>
              <c:f>'[Feb_2015_Website_Reports.xlsx]Average Time on Site'!$F$7</c:f>
              <c:strCache>
                <c:ptCount val="1"/>
                <c:pt idx="0">
                  <c:v>Dec-14</c:v>
                </c:pt>
              </c:strCache>
            </c:strRef>
          </c:tx>
          <c:invertIfNegative val="0"/>
          <c:cat>
            <c:strRef>
              <c:f>'[Feb_2015_Website_Reports.xlsx]Average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'[Feb_2015_Website_Reports.xlsx]Average Time on Site'!$F$8:$F$14</c:f>
              <c:numCache>
                <c:formatCode>h:mm</c:formatCode>
                <c:ptCount val="7"/>
                <c:pt idx="0">
                  <c:v>6.1111111111111116E-2</c:v>
                </c:pt>
                <c:pt idx="1">
                  <c:v>0.20833333333333334</c:v>
                </c:pt>
                <c:pt idx="2">
                  <c:v>0.15486111111111112</c:v>
                </c:pt>
                <c:pt idx="3">
                  <c:v>4.9305555555555554E-2</c:v>
                </c:pt>
                <c:pt idx="4">
                  <c:v>0.1111111111111111</c:v>
                </c:pt>
                <c:pt idx="5">
                  <c:v>3.9583333333333331E-2</c:v>
                </c:pt>
                <c:pt idx="6">
                  <c:v>6.1805555555555558E-2</c:v>
                </c:pt>
              </c:numCache>
            </c:numRef>
          </c:val>
        </c:ser>
        <c:ser>
          <c:idx val="4"/>
          <c:order val="4"/>
          <c:tx>
            <c:strRef>
              <c:f>'[Feb_2015_Website_Reports.xlsx]Average Time on Site'!$G$7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'[Feb_2015_Website_Reports.xlsx]Average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'[Feb_2015_Website_Reports.xlsx]Average Time on Site'!$G$8:$G$14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0.12986111111111112</c:v>
                </c:pt>
                <c:pt idx="2">
                  <c:v>0.17083333333333331</c:v>
                </c:pt>
                <c:pt idx="3">
                  <c:v>5.4166666666666669E-2</c:v>
                </c:pt>
                <c:pt idx="4">
                  <c:v>0.16805555555555554</c:v>
                </c:pt>
                <c:pt idx="5">
                  <c:v>6.5972222222222224E-2</c:v>
                </c:pt>
                <c:pt idx="6">
                  <c:v>7.013888888888889E-2</c:v>
                </c:pt>
              </c:numCache>
            </c:numRef>
          </c:val>
        </c:ser>
        <c:ser>
          <c:idx val="5"/>
          <c:order val="5"/>
          <c:tx>
            <c:strRef>
              <c:f>'[Feb_2015_Website_Reports.xlsx]Average Time on Site'!$H$7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'[Feb_2015_Website_Reports.xlsx]Average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'[Feb_2015_Website_Reports.xlsx]Average Time on Site'!$H$8:$H$14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0.15347222222222223</c:v>
                </c:pt>
                <c:pt idx="2">
                  <c:v>0.19236111111111112</c:v>
                </c:pt>
                <c:pt idx="3">
                  <c:v>5.0694444444444452E-2</c:v>
                </c:pt>
                <c:pt idx="4">
                  <c:v>0.15555555555555556</c:v>
                </c:pt>
                <c:pt idx="5">
                  <c:v>6.5972222222222224E-2</c:v>
                </c:pt>
                <c:pt idx="6">
                  <c:v>7.4305555555555555E-2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569920"/>
        <c:axId val="87363520"/>
      </c:barChart>
      <c:catAx>
        <c:axId val="8756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363520"/>
        <c:crosses val="autoZero"/>
        <c:auto val="1"/>
        <c:lblAlgn val="ctr"/>
        <c:lblOffset val="100"/>
        <c:noMultiLvlLbl val="0"/>
      </c:catAx>
      <c:valAx>
        <c:axId val="873635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5699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24266381914434496"/>
          <c:y val="7.34685034101879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'[Feb_2015_Website_Reports.xlsx]Average Time on Site'!$C$18</c:f>
              <c:strCache>
                <c:ptCount val="1"/>
                <c:pt idx="0">
                  <c:v>Sep-14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'[Feb_2015_Website_Reports.xlsx]Average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'[Feb_2015_Website_Reports.xlsx]Average Time on Site'!$C$19:$C$27</c:f>
              <c:numCache>
                <c:formatCode>h:mm</c:formatCode>
                <c:ptCount val="9"/>
                <c:pt idx="0">
                  <c:v>6.805555555555555E-2</c:v>
                </c:pt>
                <c:pt idx="1">
                  <c:v>5.7638888888888885E-2</c:v>
                </c:pt>
                <c:pt idx="2">
                  <c:v>8.4027777777777771E-2</c:v>
                </c:pt>
                <c:pt idx="3">
                  <c:v>3.4722222222222224E-2</c:v>
                </c:pt>
                <c:pt idx="4">
                  <c:v>6.805555555555555E-2</c:v>
                </c:pt>
                <c:pt idx="5">
                  <c:v>5.2083333333333336E-2</c:v>
                </c:pt>
                <c:pt idx="6">
                  <c:v>5.486111111111111E-2</c:v>
                </c:pt>
                <c:pt idx="7">
                  <c:v>4.4444444444444446E-2</c:v>
                </c:pt>
                <c:pt idx="8">
                  <c:v>4.3055555555555562E-2</c:v>
                </c:pt>
              </c:numCache>
            </c:numRef>
          </c:val>
        </c:ser>
        <c:ser>
          <c:idx val="1"/>
          <c:order val="1"/>
          <c:tx>
            <c:strRef>
              <c:f>'[Feb_2015_Website_Reports.xlsx]Average Time on Site'!$D$18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'[Feb_2015_Website_Reports.xlsx]Average Time on Site'!$D$19:$D$27</c:f>
              <c:numCache>
                <c:formatCode>h:mm</c:formatCode>
                <c:ptCount val="9"/>
                <c:pt idx="0">
                  <c:v>9.3055555555555558E-2</c:v>
                </c:pt>
                <c:pt idx="1">
                  <c:v>9.8611111111111108E-2</c:v>
                </c:pt>
                <c:pt idx="2">
                  <c:v>6.8749999999999992E-2</c:v>
                </c:pt>
                <c:pt idx="3">
                  <c:v>2.2916666666666669E-2</c:v>
                </c:pt>
                <c:pt idx="4">
                  <c:v>0.10902777777777778</c:v>
                </c:pt>
                <c:pt idx="5">
                  <c:v>4.9999999999999996E-2</c:v>
                </c:pt>
                <c:pt idx="6">
                  <c:v>8.7500000000000008E-2</c:v>
                </c:pt>
                <c:pt idx="7">
                  <c:v>4.3055555555555562E-2</c:v>
                </c:pt>
                <c:pt idx="8">
                  <c:v>9.8611111111111108E-2</c:v>
                </c:pt>
              </c:numCache>
            </c:numRef>
          </c:val>
        </c:ser>
        <c:ser>
          <c:idx val="2"/>
          <c:order val="2"/>
          <c:tx>
            <c:strRef>
              <c:f>'[Feb_2015_Website_Reports.xlsx]Average Time on Site'!$E$18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'[Feb_2015_Website_Reports.xlsx]Average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'[Feb_2015_Website_Reports.xlsx]Average Time on Site'!$E$19:$E$27</c:f>
              <c:numCache>
                <c:formatCode>h:mm</c:formatCode>
                <c:ptCount val="9"/>
                <c:pt idx="0">
                  <c:v>0.10277777777777779</c:v>
                </c:pt>
                <c:pt idx="1">
                  <c:v>9.7222222222222224E-2</c:v>
                </c:pt>
                <c:pt idx="2">
                  <c:v>0.10277777777777779</c:v>
                </c:pt>
                <c:pt idx="3">
                  <c:v>1.1805555555555555E-2</c:v>
                </c:pt>
                <c:pt idx="4">
                  <c:v>9.2361111111111116E-2</c:v>
                </c:pt>
                <c:pt idx="5">
                  <c:v>4.2361111111111106E-2</c:v>
                </c:pt>
                <c:pt idx="6">
                  <c:v>6.7361111111111108E-2</c:v>
                </c:pt>
                <c:pt idx="7">
                  <c:v>5.2083333333333336E-2</c:v>
                </c:pt>
                <c:pt idx="8">
                  <c:v>0.10972222222222222</c:v>
                </c:pt>
              </c:numCache>
            </c:numRef>
          </c:val>
        </c:ser>
        <c:ser>
          <c:idx val="3"/>
          <c:order val="3"/>
          <c:tx>
            <c:strRef>
              <c:f>'[Feb_2015_Website_Reports.xlsx]Average Time on Site'!$F$18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'[Feb_2015_Website_Reports.xlsx]Average Time on Site'!$F$19:$F$27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7.2916666666666671E-2</c:v>
                </c:pt>
                <c:pt idx="2">
                  <c:v>0.10625</c:v>
                </c:pt>
                <c:pt idx="3">
                  <c:v>3.7499999999999999E-2</c:v>
                </c:pt>
                <c:pt idx="4">
                  <c:v>8.1944444444444445E-2</c:v>
                </c:pt>
                <c:pt idx="5">
                  <c:v>4.5138888888888888E-2</c:v>
                </c:pt>
                <c:pt idx="6">
                  <c:v>9.8611111111111108E-2</c:v>
                </c:pt>
                <c:pt idx="7">
                  <c:v>7.2222222222222229E-2</c:v>
                </c:pt>
                <c:pt idx="8">
                  <c:v>8.7500000000000008E-2</c:v>
                </c:pt>
              </c:numCache>
            </c:numRef>
          </c:val>
        </c:ser>
        <c:ser>
          <c:idx val="4"/>
          <c:order val="4"/>
          <c:tx>
            <c:strRef>
              <c:f>'[Feb_2015_Website_Reports.xlsx]Average Time on Site'!$G$18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'[Feb_2015_Website_Reports.xlsx]Average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'[Feb_2015_Website_Reports.xlsx]Average Time on Site'!$G$19:$G$27</c:f>
              <c:numCache>
                <c:formatCode>h:mm</c:formatCode>
                <c:ptCount val="9"/>
                <c:pt idx="0">
                  <c:v>9.7916666666666666E-2</c:v>
                </c:pt>
                <c:pt idx="1">
                  <c:v>7.2916666666666671E-2</c:v>
                </c:pt>
                <c:pt idx="2">
                  <c:v>0.10625</c:v>
                </c:pt>
                <c:pt idx="3">
                  <c:v>3.7499999999999999E-2</c:v>
                </c:pt>
                <c:pt idx="4">
                  <c:v>8.1944444444444445E-2</c:v>
                </c:pt>
                <c:pt idx="5">
                  <c:v>4.5138888888888888E-2</c:v>
                </c:pt>
                <c:pt idx="6">
                  <c:v>9.8611111111111108E-2</c:v>
                </c:pt>
                <c:pt idx="7">
                  <c:v>7.2222222222222229E-2</c:v>
                </c:pt>
                <c:pt idx="8">
                  <c:v>8.7500000000000008E-2</c:v>
                </c:pt>
              </c:numCache>
            </c:numRef>
          </c:val>
        </c:ser>
        <c:ser>
          <c:idx val="5"/>
          <c:order val="5"/>
          <c:tx>
            <c:strRef>
              <c:f>'[Feb_2015_Website_Reports.xlsx]Average Time on Site'!$H$18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'[Feb_2015_Website_Reports.xlsx]Average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'[Feb_2015_Website_Reports.xlsx]Average Time on Site'!$H$19:$H$27</c:f>
              <c:numCache>
                <c:formatCode>h:mm</c:formatCode>
                <c:ptCount val="9"/>
                <c:pt idx="0">
                  <c:v>5.2083333333333336E-2</c:v>
                </c:pt>
                <c:pt idx="1">
                  <c:v>4.7222222222222221E-2</c:v>
                </c:pt>
                <c:pt idx="2">
                  <c:v>8.3333333333333329E-2</c:v>
                </c:pt>
                <c:pt idx="3">
                  <c:v>1.8749999999999999E-2</c:v>
                </c:pt>
                <c:pt idx="4">
                  <c:v>5.5555555555555552E-2</c:v>
                </c:pt>
                <c:pt idx="5">
                  <c:v>6.3888888888888884E-2</c:v>
                </c:pt>
                <c:pt idx="6">
                  <c:v>4.3750000000000004E-2</c:v>
                </c:pt>
                <c:pt idx="7">
                  <c:v>3.6111111111111115E-2</c:v>
                </c:pt>
                <c:pt idx="8">
                  <c:v>8.7500000000000008E-2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080448"/>
        <c:axId val="87365248"/>
      </c:barChart>
      <c:catAx>
        <c:axId val="8708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365248"/>
        <c:crosses val="autoZero"/>
        <c:auto val="1"/>
        <c:lblAlgn val="ctr"/>
        <c:lblOffset val="100"/>
        <c:noMultiLvlLbl val="0"/>
      </c:catAx>
      <c:valAx>
        <c:axId val="873652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0804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5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4467384125985683"/>
          <c:y val="8.49738991671150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'[Feb_2015_Website_Reports.xlsx]Average Time on Site'!$C$30</c:f>
              <c:strCache>
                <c:ptCount val="1"/>
                <c:pt idx="0">
                  <c:v>Sep-14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'[Feb_2015_Website_Reports.xlsx]Average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'[Feb_2015_Website_Reports.xlsx]Average Time on Site'!$C$31:$C$36</c:f>
              <c:numCache>
                <c:formatCode>h:mm</c:formatCode>
                <c:ptCount val="6"/>
                <c:pt idx="0">
                  <c:v>1.8749999999999999E-2</c:v>
                </c:pt>
                <c:pt idx="1">
                  <c:v>0.15486111111111112</c:v>
                </c:pt>
                <c:pt idx="2">
                  <c:v>9.7222222222222224E-2</c:v>
                </c:pt>
                <c:pt idx="3">
                  <c:v>7.6388888888888895E-2</c:v>
                </c:pt>
                <c:pt idx="4">
                  <c:v>8.7500000000000008E-2</c:v>
                </c:pt>
                <c:pt idx="5">
                  <c:v>0.2590277777777778</c:v>
                </c:pt>
              </c:numCache>
            </c:numRef>
          </c:val>
        </c:ser>
        <c:ser>
          <c:idx val="1"/>
          <c:order val="1"/>
          <c:tx>
            <c:strRef>
              <c:f>'[Feb_2015_Website_Reports.xlsx]Average Time on Site'!$D$30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'[Feb_2015_Website_Reports.xlsx]Average Time on Site'!$D$31:$D$36</c:f>
              <c:numCache>
                <c:formatCode>h:mm</c:formatCode>
                <c:ptCount val="6"/>
                <c:pt idx="0">
                  <c:v>4.3055555555555562E-2</c:v>
                </c:pt>
                <c:pt idx="1">
                  <c:v>8.7500000000000008E-2</c:v>
                </c:pt>
                <c:pt idx="2">
                  <c:v>0.11944444444444445</c:v>
                </c:pt>
                <c:pt idx="3">
                  <c:v>3.4722222222222224E-2</c:v>
                </c:pt>
                <c:pt idx="4">
                  <c:v>8.4027777777777771E-2</c:v>
                </c:pt>
                <c:pt idx="5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'[Feb_2015_Website_Reports.xlsx]Average Time on Site'!$E$30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'[Feb_2015_Website_Reports.xlsx]Average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'[Feb_2015_Website_Reports.xlsx]Average Time on Site'!$E$31:$E$36</c:f>
              <c:numCache>
                <c:formatCode>h:mm</c:formatCode>
                <c:ptCount val="6"/>
                <c:pt idx="0">
                  <c:v>4.3750000000000004E-2</c:v>
                </c:pt>
                <c:pt idx="1">
                  <c:v>9.0972222222222218E-2</c:v>
                </c:pt>
                <c:pt idx="2">
                  <c:v>0.11041666666666666</c:v>
                </c:pt>
                <c:pt idx="3">
                  <c:v>2.2916666666666669E-2</c:v>
                </c:pt>
                <c:pt idx="4">
                  <c:v>6.8749999999999992E-2</c:v>
                </c:pt>
                <c:pt idx="5">
                  <c:v>9.6527777777777768E-2</c:v>
                </c:pt>
              </c:numCache>
            </c:numRef>
          </c:val>
        </c:ser>
        <c:ser>
          <c:idx val="3"/>
          <c:order val="3"/>
          <c:tx>
            <c:strRef>
              <c:f>'[Feb_2015_Website_Reports.xlsx]Average Time on Site'!$F$30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'[Feb_2015_Website_Reports.xlsx]Average Time on Site'!$F$31:$F$36</c:f>
              <c:numCache>
                <c:formatCode>h:mm</c:formatCode>
                <c:ptCount val="6"/>
                <c:pt idx="0">
                  <c:v>4.3750000000000004E-2</c:v>
                </c:pt>
                <c:pt idx="1">
                  <c:v>0.13819444444444443</c:v>
                </c:pt>
                <c:pt idx="2">
                  <c:v>0.1423611111111111</c:v>
                </c:pt>
                <c:pt idx="3">
                  <c:v>1.1805555555555555E-2</c:v>
                </c:pt>
                <c:pt idx="4">
                  <c:v>0.10972222222222222</c:v>
                </c:pt>
                <c:pt idx="5">
                  <c:v>0.25138888888888888</c:v>
                </c:pt>
              </c:numCache>
            </c:numRef>
          </c:val>
        </c:ser>
        <c:ser>
          <c:idx val="4"/>
          <c:order val="4"/>
          <c:tx>
            <c:strRef>
              <c:f>'[Feb_2015_Website_Reports.xlsx]Average Time on Site'!$G$30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'[Feb_2015_Website_Reports.xlsx]Average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'[Feb_2015_Website_Reports.xlsx]Average Time on Site'!$G$31:$G$36</c:f>
              <c:numCache>
                <c:formatCode>h:mm</c:formatCode>
                <c:ptCount val="6"/>
                <c:pt idx="0">
                  <c:v>5.9027777777777783E-2</c:v>
                </c:pt>
                <c:pt idx="1">
                  <c:v>2.4999999999999998E-2</c:v>
                </c:pt>
                <c:pt idx="2">
                  <c:v>0.11875000000000001</c:v>
                </c:pt>
                <c:pt idx="3">
                  <c:v>3.7499999999999999E-2</c:v>
                </c:pt>
                <c:pt idx="4">
                  <c:v>0.10625</c:v>
                </c:pt>
                <c:pt idx="5">
                  <c:v>0.25486111111111109</c:v>
                </c:pt>
              </c:numCache>
            </c:numRef>
          </c:val>
        </c:ser>
        <c:ser>
          <c:idx val="5"/>
          <c:order val="5"/>
          <c:tx>
            <c:strRef>
              <c:f>'[Feb_2015_Website_Reports.xlsx]Average Time on Site'!$H$30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'[Feb_2015_Website_Reports.xlsx]Average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'[Feb_2015_Website_Reports.xlsx]Average Time on Site'!$H$31:$H$36</c:f>
              <c:numCache>
                <c:formatCode>h:mm</c:formatCode>
                <c:ptCount val="6"/>
                <c:pt idx="0">
                  <c:v>5.486111111111111E-2</c:v>
                </c:pt>
                <c:pt idx="1">
                  <c:v>5.7638888888888885E-2</c:v>
                </c:pt>
                <c:pt idx="2">
                  <c:v>0.11527777777777777</c:v>
                </c:pt>
                <c:pt idx="3">
                  <c:v>1.8749999999999999E-2</c:v>
                </c:pt>
                <c:pt idx="4">
                  <c:v>8.3333333333333329E-2</c:v>
                </c:pt>
                <c:pt idx="5">
                  <c:v>0.17152777777777775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190016"/>
        <c:axId val="33931264"/>
      </c:barChart>
      <c:catAx>
        <c:axId val="87190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931264"/>
        <c:crosses val="autoZero"/>
        <c:auto val="1"/>
        <c:lblAlgn val="ctr"/>
        <c:lblOffset val="100"/>
        <c:noMultiLvlLbl val="0"/>
      </c:catAx>
      <c:valAx>
        <c:axId val="339312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1900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
10 Most Searched Items - </a:t>
            </a:r>
            <a:r>
              <a:rPr lang="en-US" dirty="0" smtClean="0"/>
              <a:t>February 2015</a:t>
            </a:r>
            <a:endParaRPr lang="en-US" dirty="0"/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'[Feb_2015_Website_Reports.xlsx]BKS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Details'!$B$6:$B$15</c:f>
              <c:strCache>
                <c:ptCount val="10"/>
                <c:pt idx="0">
                  <c:v>nike</c:v>
                </c:pt>
                <c:pt idx="1">
                  <c:v>nutech t</c:v>
                </c:pt>
                <c:pt idx="2">
                  <c:v>performance polo</c:v>
                </c:pt>
                <c:pt idx="3">
                  <c:v>under armour</c:v>
                </c:pt>
                <c:pt idx="4">
                  <c:v>nail polish</c:v>
                </c:pt>
                <c:pt idx="5">
                  <c:v>backpack</c:v>
                </c:pt>
                <c:pt idx="6">
                  <c:v>lanyard</c:v>
                </c:pt>
                <c:pt idx="7">
                  <c:v>microsoft office</c:v>
                </c:pt>
                <c:pt idx="8">
                  <c:v>bag</c:v>
                </c:pt>
                <c:pt idx="9">
                  <c:v>license plate</c:v>
                </c:pt>
              </c:strCache>
            </c:strRef>
          </c:cat>
          <c:val>
            <c:numRef>
              <c:f>'[Feb_2015_Website_Reports.xlsx]BKS Details'!$C$6:$C$15</c:f>
              <c:numCache>
                <c:formatCode>General</c:formatCode>
                <c:ptCount val="10"/>
                <c:pt idx="0">
                  <c:v>1231</c:v>
                </c:pt>
                <c:pt idx="1">
                  <c:v>537</c:v>
                </c:pt>
                <c:pt idx="2">
                  <c:v>348</c:v>
                </c:pt>
                <c:pt idx="3">
                  <c:v>131</c:v>
                </c:pt>
                <c:pt idx="4">
                  <c:v>124</c:v>
                </c:pt>
                <c:pt idx="5">
                  <c:v>36</c:v>
                </c:pt>
                <c:pt idx="6">
                  <c:v>27</c:v>
                </c:pt>
                <c:pt idx="7">
                  <c:v>22</c:v>
                </c:pt>
                <c:pt idx="8">
                  <c:v>18</c:v>
                </c:pt>
                <c:pt idx="9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684096"/>
        <c:axId val="33933568"/>
      </c:barChart>
      <c:catAx>
        <c:axId val="87684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933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335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768409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'[Feb_2015_Website_Reports.xlsx]BKS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Details'!$B$34:$B$43</c:f>
              <c:strCache>
                <c:ptCount val="10"/>
                <c:pt idx="0">
                  <c:v>USC BookStores, The Official Store of USC</c:v>
                </c:pt>
                <c:pt idx="1">
                  <c:v>Men's Nike | Nike | USC Bookstores</c:v>
                </c:pt>
                <c:pt idx="2">
                  <c:v>Jackets/Fleece | Men's Apparel | USC Bookstores</c:v>
                </c:pt>
                <c:pt idx="3">
                  <c:v>Hats | Men's Apparel | USC Bookstore</c:v>
                </c:pt>
                <c:pt idx="4">
                  <c:v>T-Shirts | Tops | USC Bookstores</c:v>
                </c:pt>
                <c:pt idx="5">
                  <c:v>Tops | Women's Apparel | USC Bookstores</c:v>
                </c:pt>
                <c:pt idx="6">
                  <c:v>Jackets/Fleece | Women's Apparel | USC Bookstores</c:v>
                </c:pt>
                <c:pt idx="7">
                  <c:v>Auto Accessories | Gifts | USC Bookstores</c:v>
                </c:pt>
                <c:pt idx="8">
                  <c:v>Glassware &amp; Mugs | Gifts | USC Bookstores</c:v>
                </c:pt>
                <c:pt idx="9">
                  <c:v>Men's Apparel | USC Bookstores</c:v>
                </c:pt>
              </c:strCache>
            </c:strRef>
          </c:cat>
          <c:val>
            <c:numRef>
              <c:f>'[Feb_2015_Website_Reports.xlsx]BKS Details'!$C$34:$C$43</c:f>
              <c:numCache>
                <c:formatCode>#,##0</c:formatCode>
                <c:ptCount val="10"/>
                <c:pt idx="0">
                  <c:v>52942</c:v>
                </c:pt>
                <c:pt idx="1">
                  <c:v>16087</c:v>
                </c:pt>
                <c:pt idx="2">
                  <c:v>13218</c:v>
                </c:pt>
                <c:pt idx="3">
                  <c:v>10821</c:v>
                </c:pt>
                <c:pt idx="4">
                  <c:v>10547</c:v>
                </c:pt>
                <c:pt idx="5">
                  <c:v>9788</c:v>
                </c:pt>
                <c:pt idx="6">
                  <c:v>7117</c:v>
                </c:pt>
                <c:pt idx="7">
                  <c:v>6808</c:v>
                </c:pt>
                <c:pt idx="8" formatCode="General">
                  <c:v>5018</c:v>
                </c:pt>
                <c:pt idx="9">
                  <c:v>4443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685120"/>
        <c:axId val="33935872"/>
      </c:barChart>
      <c:catAx>
        <c:axId val="8768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935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358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768512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10 Most Purchased Products </a:t>
            </a:r>
            <a:r>
              <a:rPr lang="en-US" baseline="0" dirty="0" smtClean="0"/>
              <a:t>February 2015</a:t>
            </a:r>
            <a:endParaRPr lang="en-US" baseline="0" dirty="0"/>
          </a:p>
        </c:rich>
      </c:tx>
      <c:layout>
        <c:manualLayout>
          <c:xMode val="edge"/>
          <c:yMode val="edge"/>
          <c:x val="0.25939121246207858"/>
          <c:y val="1.750656167979002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'[Feb_2015_Website_Reports.xlsx]BKS Details'!$B$68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'[Feb_2015_Website_Reports.xlsx]BKS Details'!$C$68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</c:ser>
        <c:ser>
          <c:idx val="1"/>
          <c:order val="1"/>
          <c:tx>
            <c:strRef>
              <c:f>'[Feb_2015_Website_Reports.xlsx]BKS Details'!$B$69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'[Feb_2015_Website_Reports.xlsx]BKS Details'!$C$69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</c:ser>
        <c:ser>
          <c:idx val="3"/>
          <c:order val="2"/>
          <c:tx>
            <c:strRef>
              <c:f>'[Feb_2015_Website_Reports.xlsx]BKS Details'!$B$70</c:f>
              <c:strCache>
                <c:ptCount val="1"/>
                <c:pt idx="0">
                  <c:v>USC Alumni Solid Brass Shield License Frame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'[Feb_2015_Website_Reports.xlsx]BKS Details'!$C$70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ser>
          <c:idx val="4"/>
          <c:order val="3"/>
          <c:tx>
            <c:strRef>
              <c:f>'[Feb_2015_Website_Reports.xlsx]BKS Details'!$B$71</c:f>
              <c:strCache>
                <c:ptCount val="1"/>
                <c:pt idx="0">
                  <c:v>USC Black Nutech T-Shirt by Under Armour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'[Feb_2015_Website_Reports.xlsx]BKS Details'!$C$71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5"/>
          <c:order val="4"/>
          <c:tx>
            <c:strRef>
              <c:f>'[Feb_2015_Website_Reports.xlsx]BKS Details'!$B$72</c:f>
              <c:strCache>
                <c:ptCount val="1"/>
                <c:pt idx="0">
                  <c:v>USC Anthracite Varsity Team Issue Short by Nike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'[Feb_2015_Website_Reports.xlsx]BKS Details'!$C$72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ser>
          <c:idx val="6"/>
          <c:order val="5"/>
          <c:tx>
            <c:strRef>
              <c:f>'[Feb_2015_Website_Reports.xlsx]BKS Details'!$B$73</c:f>
              <c:strCache>
                <c:ptCount val="1"/>
                <c:pt idx="0">
                  <c:v>USC Cardinal School of Social Work Coffee Mug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'[Feb_2015_Website_Reports.xlsx]BKS Details'!$C$73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7"/>
          <c:order val="6"/>
          <c:tx>
            <c:strRef>
              <c:f>'[Feb_2015_Website_Reports.xlsx]BKS Details'!$B$74</c:f>
              <c:strCache>
                <c:ptCount val="1"/>
                <c:pt idx="0">
                  <c:v>USC Cardinal Dri-Fit Logo SS Legend T-Shirt by Nike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'[Feb_2015_Website_Reports.xlsx]BKS Details'!$C$74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8"/>
          <c:order val="7"/>
          <c:tx>
            <c:strRef>
              <c:f>'[Feb_2015_Website_Reports.xlsx]BKS Details'!$B$75</c:f>
              <c:strCache>
                <c:ptCount val="1"/>
                <c:pt idx="0">
                  <c:v>USC Interlock Outside Decal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'[Feb_2015_Website_Reports.xlsx]BKS Details'!$C$75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</c:ser>
        <c:ser>
          <c:idx val="9"/>
          <c:order val="8"/>
          <c:tx>
            <c:strRef>
              <c:f>'[Feb_2015_Website_Reports.xlsx]BKS Details'!$B$76</c:f>
              <c:strCache>
                <c:ptCount val="1"/>
                <c:pt idx="0">
                  <c:v>USC Dark Grey Heather Legend LS Practice T-Shirt by Nike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'[Feb_2015_Website_Reports.xlsx]BKS Details'!$C$76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ser>
          <c:idx val="2"/>
          <c:order val="9"/>
          <c:tx>
            <c:strRef>
              <c:f>'[Feb_2015_Website_Reports.xlsx]BKS Details'!$B$77</c:f>
              <c:strCache>
                <c:ptCount val="1"/>
                <c:pt idx="0">
                  <c:v>USC Cardinal Sublimation 11oz Mug</c:v>
                </c:pt>
              </c:strCache>
            </c:strRef>
          </c:tx>
          <c:invertIfNegative val="0"/>
          <c:cat>
            <c:strRef>
              <c:f>'[Feb_2015_Website_Reports.xlsx]BKS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'[Feb_2015_Website_Reports.xlsx]BKS Details'!$C$77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591616"/>
        <c:axId val="33938752"/>
      </c:barChart>
      <c:catAx>
        <c:axId val="925916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3938752"/>
        <c:crosses val="autoZero"/>
        <c:auto val="1"/>
        <c:lblAlgn val="ctr"/>
        <c:lblOffset val="100"/>
        <c:noMultiLvlLbl val="0"/>
      </c:catAx>
      <c:valAx>
        <c:axId val="339387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259161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4769733013547448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33171403444376835"/>
          <c:y val="3.537096439649715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'[Feb_2015_Service_Desk_Report.xlsx]Issue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'[Feb_2015_Service_Desk_Report.xlsx]Issue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'[Feb_2015_Service_Desk_Report.xlsx]Issue Counts'!$B$5:$B$17</c:f>
              <c:numCache>
                <c:formatCode>0</c:formatCode>
                <c:ptCount val="13"/>
                <c:pt idx="0">
                  <c:v>94</c:v>
                </c:pt>
                <c:pt idx="1">
                  <c:v>45</c:v>
                </c:pt>
                <c:pt idx="2">
                  <c:v>5</c:v>
                </c:pt>
                <c:pt idx="3">
                  <c:v>85</c:v>
                </c:pt>
                <c:pt idx="4">
                  <c:v>14</c:v>
                </c:pt>
                <c:pt idx="5">
                  <c:v>6</c:v>
                </c:pt>
                <c:pt idx="6">
                  <c:v>46</c:v>
                </c:pt>
                <c:pt idx="7">
                  <c:v>42</c:v>
                </c:pt>
                <c:pt idx="8">
                  <c:v>893</c:v>
                </c:pt>
                <c:pt idx="9">
                  <c:v>106</c:v>
                </c:pt>
                <c:pt idx="10">
                  <c:v>2</c:v>
                </c:pt>
                <c:pt idx="11">
                  <c:v>1</c:v>
                </c:pt>
                <c:pt idx="12">
                  <c:v>3</c:v>
                </c:pt>
              </c:numCache>
            </c:numRef>
          </c:val>
        </c:ser>
        <c:ser>
          <c:idx val="3"/>
          <c:order val="1"/>
          <c:tx>
            <c:strRef>
              <c:f>'[Feb_2015_Service_Desk_Report.xlsx]Issue Counts'!$E$4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'[Feb_2015_Service_Desk_Report.xlsx]Issue Counts'!$E$5:$E$17</c:f>
              <c:numCache>
                <c:formatCode>0</c:formatCode>
                <c:ptCount val="13"/>
                <c:pt idx="0">
                  <c:v>87</c:v>
                </c:pt>
                <c:pt idx="1">
                  <c:v>26</c:v>
                </c:pt>
                <c:pt idx="2">
                  <c:v>4</c:v>
                </c:pt>
                <c:pt idx="3">
                  <c:v>69</c:v>
                </c:pt>
                <c:pt idx="4">
                  <c:v>12</c:v>
                </c:pt>
                <c:pt idx="5">
                  <c:v>4</c:v>
                </c:pt>
                <c:pt idx="6">
                  <c:v>35</c:v>
                </c:pt>
                <c:pt idx="7">
                  <c:v>29</c:v>
                </c:pt>
                <c:pt idx="8">
                  <c:v>887</c:v>
                </c:pt>
                <c:pt idx="9">
                  <c:v>32</c:v>
                </c:pt>
                <c:pt idx="10">
                  <c:v>1</c:v>
                </c:pt>
                <c:pt idx="11">
                  <c:v>0</c:v>
                </c:pt>
                <c:pt idx="1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386304"/>
        <c:axId val="33841728"/>
      </c:barChart>
      <c:catAx>
        <c:axId val="3638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3841728"/>
        <c:crosses val="autoZero"/>
        <c:auto val="1"/>
        <c:lblAlgn val="ctr"/>
        <c:lblOffset val="100"/>
        <c:noMultiLvlLbl val="0"/>
      </c:catAx>
      <c:valAx>
        <c:axId val="33841728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36386304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7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'[Feb_2015_TSP stats.xlsx]Sheet1'!$A$2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'[Feb_2015_TSP stats.xlsx]Sheet1'!$B$1:$G$1</c:f>
              <c:strCache>
                <c:ptCount val="6"/>
                <c:pt idx="0">
                  <c:v>Sep-14</c:v>
                </c:pt>
                <c:pt idx="1">
                  <c:v>Oct-14</c:v>
                </c:pt>
                <c:pt idx="2">
                  <c:v>Nov-14</c:v>
                </c:pt>
                <c:pt idx="3">
                  <c:v>Dec-14</c:v>
                </c:pt>
                <c:pt idx="4">
                  <c:v>Jan-15</c:v>
                </c:pt>
                <c:pt idx="5">
                  <c:v>Feb-15</c:v>
                </c:pt>
              </c:strCache>
            </c:strRef>
          </c:cat>
          <c:val>
            <c:numRef>
              <c:f>'[Feb_2015_TSP stats.xlsx]Sheet1'!$B$2:$G$2</c:f>
              <c:numCache>
                <c:formatCode>General</c:formatCode>
                <c:ptCount val="6"/>
                <c:pt idx="0">
                  <c:v>14538</c:v>
                </c:pt>
                <c:pt idx="1">
                  <c:v>2830</c:v>
                </c:pt>
                <c:pt idx="2">
                  <c:v>1429</c:v>
                </c:pt>
                <c:pt idx="3">
                  <c:v>439</c:v>
                </c:pt>
                <c:pt idx="4">
                  <c:v>527</c:v>
                </c:pt>
                <c:pt idx="5">
                  <c:v>520</c:v>
                </c:pt>
              </c:numCache>
            </c:numRef>
          </c:val>
        </c:ser>
        <c:ser>
          <c:idx val="1"/>
          <c:order val="1"/>
          <c:tx>
            <c:strRef>
              <c:f>'[Feb_2015_TSP stats.xlsx]Sheet1'!$A$3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'[Feb_2015_TSP stats.xlsx]Sheet1'!$B$1:$G$1</c:f>
              <c:strCache>
                <c:ptCount val="6"/>
                <c:pt idx="0">
                  <c:v>Sep-14</c:v>
                </c:pt>
                <c:pt idx="1">
                  <c:v>Oct-14</c:v>
                </c:pt>
                <c:pt idx="2">
                  <c:v>Nov-14</c:v>
                </c:pt>
                <c:pt idx="3">
                  <c:v>Dec-14</c:v>
                </c:pt>
                <c:pt idx="4">
                  <c:v>Jan-15</c:v>
                </c:pt>
                <c:pt idx="5">
                  <c:v>Feb-15</c:v>
                </c:pt>
              </c:strCache>
            </c:strRef>
          </c:cat>
          <c:val>
            <c:numRef>
              <c:f>'[Feb_2015_TSP stats.xlsx]Sheet1'!$B$3:$G$3</c:f>
              <c:numCache>
                <c:formatCode>General</c:formatCode>
                <c:ptCount val="6"/>
                <c:pt idx="0">
                  <c:v>823</c:v>
                </c:pt>
                <c:pt idx="1">
                  <c:v>553</c:v>
                </c:pt>
                <c:pt idx="2">
                  <c:v>468</c:v>
                </c:pt>
                <c:pt idx="3">
                  <c:v>425</c:v>
                </c:pt>
                <c:pt idx="4">
                  <c:v>777</c:v>
                </c:pt>
                <c:pt idx="5">
                  <c:v>378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2593664"/>
        <c:axId val="33850496"/>
      </c:barChart>
      <c:catAx>
        <c:axId val="9259366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33850496"/>
        <c:crosses val="autoZero"/>
        <c:auto val="1"/>
        <c:lblAlgn val="ctr"/>
        <c:lblOffset val="100"/>
        <c:noMultiLvlLbl val="1"/>
      </c:catAx>
      <c:valAx>
        <c:axId val="33850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2593664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Women's Nike Merchandise </a:t>
            </a:r>
            <a:endParaRPr lang="en-US" b="0" u="none" baseline="0"/>
          </a:p>
        </c:rich>
      </c:tx>
      <c:layout>
        <c:manualLayout>
          <c:xMode val="edge"/>
          <c:yMode val="edge"/>
          <c:x val="0.28651650416915914"/>
          <c:y val="4.12258042085929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 Exact Target.xlsx]E-Mail Blast reports'!$E$5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reports'!$F$5:$J$5</c:f>
              <c:numCache>
                <c:formatCode>General</c:formatCode>
                <c:ptCount val="5"/>
                <c:pt idx="0">
                  <c:v>19346</c:v>
                </c:pt>
                <c:pt idx="1">
                  <c:v>19321</c:v>
                </c:pt>
                <c:pt idx="2">
                  <c:v>3464</c:v>
                </c:pt>
                <c:pt idx="3">
                  <c:v>241</c:v>
                </c:pt>
                <c:pt idx="4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655104"/>
        <c:axId val="33852800"/>
      </c:barChart>
      <c:catAx>
        <c:axId val="9265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852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8528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2655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You're Invited - Hell's Kitchen Viewing Party!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sz="1200" b="1" u="sng"/>
          </a:p>
        </c:rich>
      </c:tx>
      <c:layout>
        <c:manualLayout>
          <c:xMode val="edge"/>
          <c:yMode val="edge"/>
          <c:x val="0.27734410623357281"/>
          <c:y val="7.205168287787555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962709554483274"/>
          <c:y val="0.22841947950157049"/>
          <c:w val="0.83398886798400163"/>
          <c:h val="0.6072615430651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 Exact Target.xlsx]E-Mail Blast reports'!$E$8</c:f>
              <c:strCache>
                <c:ptCount val="1"/>
                <c:pt idx="0">
                  <c:v>HSP Erika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reports'!$F$8:$J$8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840256"/>
        <c:axId val="33855104"/>
      </c:barChart>
      <c:catAx>
        <c:axId val="8784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855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8551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8402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Thank you for attending Colleagues &amp; Cocktails at USC!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0" u="none"/>
          </a:p>
        </c:rich>
      </c:tx>
      <c:layout>
        <c:manualLayout>
          <c:xMode val="edge"/>
          <c:yMode val="edge"/>
          <c:x val="0.26106881534483284"/>
          <c:y val="4.914306641818607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672288683244047"/>
          <c:y val="0.17894872629972364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reports'!$E$11</c:f>
              <c:strCache>
                <c:ptCount val="1"/>
                <c:pt idx="0">
                  <c:v>HSP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reports'!$F$11:$J$11</c:f>
              <c:numCache>
                <c:formatCode>General</c:formatCode>
                <c:ptCount val="5"/>
                <c:pt idx="0">
                  <c:v>226</c:v>
                </c:pt>
                <c:pt idx="1">
                  <c:v>217</c:v>
                </c:pt>
                <c:pt idx="2">
                  <c:v>153</c:v>
                </c:pt>
                <c:pt idx="3">
                  <c:v>6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87972864"/>
        <c:axId val="35495936"/>
      </c:barChart>
      <c:catAx>
        <c:axId val="87972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495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495936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7972864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Restaurants of USC present Fat Tuesday Specials!</a:t>
            </a:r>
            <a:r>
              <a:rPr lang="en-US" sz="1200" b="1" i="0" u="none" strike="noStrike" baseline="0">
                <a:effectLst/>
              </a:rPr>
              <a:t> </a:t>
            </a:r>
            <a:r>
              <a:rPr lang="en-US" sz="1200" b="0" i="0" u="none" strike="noStrike" baseline="0">
                <a:effectLst/>
              </a:rPr>
              <a:t>!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2926624789522165"/>
          <c:y val="9.54631031697960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reports'!$E$19</c:f>
              <c:strCache>
                <c:ptCount val="1"/>
                <c:pt idx="0">
                  <c:v>HSP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reports'!$F$18:$J$18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reports'!$F$19:$J$19</c:f>
              <c:numCache>
                <c:formatCode>General</c:formatCode>
                <c:ptCount val="5"/>
                <c:pt idx="0">
                  <c:v>4348</c:v>
                </c:pt>
                <c:pt idx="1">
                  <c:v>4273</c:v>
                </c:pt>
                <c:pt idx="2">
                  <c:v>775</c:v>
                </c:pt>
                <c:pt idx="3">
                  <c:v>54</c:v>
                </c:pt>
                <c:pt idx="4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4549504"/>
        <c:axId val="35498240"/>
      </c:barChart>
      <c:catAx>
        <c:axId val="94549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498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4982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5495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Nike Men's Spring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403552909544843"/>
          <c:y val="0.11498561938194717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5594203503869745"/>
          <c:y val="0.25649240597952738"/>
          <c:w val="0.68647352983703036"/>
          <c:h val="0.5866471194174869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reports'!$E$17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reports'!$F$17:$J$17</c:f>
              <c:numCache>
                <c:formatCode>General</c:formatCode>
                <c:ptCount val="5"/>
                <c:pt idx="0">
                  <c:v>19307</c:v>
                </c:pt>
                <c:pt idx="1">
                  <c:v>19256</c:v>
                </c:pt>
                <c:pt idx="2">
                  <c:v>3858</c:v>
                </c:pt>
                <c:pt idx="3">
                  <c:v>423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4212096"/>
        <c:axId val="35500544"/>
      </c:barChart>
      <c:catAx>
        <c:axId val="9421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5005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50054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2120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Bookstores Sidewalk Sale: February 23-27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5175882844189934"/>
          <c:y val="5.974742580254391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672288683244058"/>
          <c:y val="0.17894872629972369"/>
          <c:w val="0.75280690765926983"/>
          <c:h val="0.652245305875227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reports'!$E$14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reports'!$F$14:$J$14</c:f>
              <c:numCache>
                <c:formatCode>General</c:formatCode>
                <c:ptCount val="5"/>
                <c:pt idx="0">
                  <c:v>26813</c:v>
                </c:pt>
                <c:pt idx="1">
                  <c:v>26743</c:v>
                </c:pt>
                <c:pt idx="2">
                  <c:v>6767</c:v>
                </c:pt>
                <c:pt idx="3">
                  <c:v>624</c:v>
                </c:pt>
                <c:pt idx="4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4304768"/>
        <c:axId val="35502848"/>
      </c:barChart>
      <c:catAx>
        <c:axId val="9430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502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502848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304768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Apple Tax-Free Day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4386065170627142"/>
          <c:y val="8.199115899986185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reports'!$E$22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reports'!$F$21:$J$21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reports'!$F$22:$J$22</c:f>
              <c:numCache>
                <c:formatCode>General</c:formatCode>
                <c:ptCount val="5"/>
                <c:pt idx="0">
                  <c:v>1407</c:v>
                </c:pt>
                <c:pt idx="1">
                  <c:v>1407</c:v>
                </c:pt>
                <c:pt idx="2">
                  <c:v>155</c:v>
                </c:pt>
                <c:pt idx="3">
                  <c:v>17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4500864"/>
        <c:axId val="36586624"/>
      </c:barChart>
      <c:catAx>
        <c:axId val="94500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586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5866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500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2015 Grad Fest Today</a:t>
            </a:r>
            <a:r>
              <a:rPr lang="en-US" sz="1200" b="1" i="0" u="none" strike="noStrike" baseline="0">
                <a:effectLst/>
              </a:rPr>
              <a:t> </a:t>
            </a:r>
            <a:r>
              <a:rPr lang="en-US" sz="1200" b="0" i="0" u="none" strike="noStrike" baseline="0">
                <a:effectLst/>
              </a:rPr>
              <a:t>!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8188472807178164"/>
          <c:y val="6.650524934383202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reports'!$E$28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reports'!$F$27:$J$27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reports'!$F$28:$J$28</c:f>
              <c:numCache>
                <c:formatCode>General</c:formatCode>
                <c:ptCount val="5"/>
                <c:pt idx="0">
                  <c:v>14257</c:v>
                </c:pt>
                <c:pt idx="1">
                  <c:v>14253</c:v>
                </c:pt>
                <c:pt idx="2">
                  <c:v>7691</c:v>
                </c:pt>
                <c:pt idx="3">
                  <c:v>511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0320384"/>
        <c:axId val="36588928"/>
      </c:barChart>
      <c:catAx>
        <c:axId val="9032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588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5889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320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 dirty="0">
                <a:effectLst/>
              </a:rPr>
              <a:t>USC Nike 30% Off Online Sale</a:t>
            </a:r>
            <a:r>
              <a:rPr lang="en-US" sz="1200" b="1" i="0" u="none" strike="noStrike" baseline="0" dirty="0">
                <a:effectLst/>
              </a:rPr>
              <a:t> </a:t>
            </a:r>
            <a:endParaRPr lang="en-US" b="1" u="sng" dirty="0"/>
          </a:p>
        </c:rich>
      </c:tx>
      <c:layout>
        <c:manualLayout>
          <c:xMode val="edge"/>
          <c:yMode val="edge"/>
          <c:x val="0.37964281184578119"/>
          <c:y val="7.84824064960629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reports'!$E$25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reports'!$F$24:$J$24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reports'!$F$25:$J$25</c:f>
              <c:numCache>
                <c:formatCode>General</c:formatCode>
                <c:ptCount val="5"/>
                <c:pt idx="0">
                  <c:v>18925</c:v>
                </c:pt>
                <c:pt idx="1">
                  <c:v>18890</c:v>
                </c:pt>
                <c:pt idx="2">
                  <c:v>4150</c:v>
                </c:pt>
                <c:pt idx="3">
                  <c:v>1038</c:v>
                </c:pt>
                <c:pt idx="4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0391040"/>
        <c:axId val="36591232"/>
      </c:barChart>
      <c:catAx>
        <c:axId val="90391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591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59123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391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'[Feb_2015_Service_Desk_Report.xlsx]BU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'[Feb_2015_Service_Desk_Report.xlsx]BU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'[Feb_2015_Service_Desk_Report.xlsx]BU Systems'!$B$60:$F$60</c:f>
              <c:numCache>
                <c:formatCode>General</c:formatCode>
                <c:ptCount val="5"/>
                <c:pt idx="0">
                  <c:v>3</c:v>
                </c:pt>
                <c:pt idx="1">
                  <c:v>0</c:v>
                </c:pt>
                <c:pt idx="2">
                  <c:v>7</c:v>
                </c:pt>
                <c:pt idx="3">
                  <c:v>1</c:v>
                </c:pt>
                <c:pt idx="4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414016"/>
        <c:axId val="33843456"/>
      </c:barChart>
      <c:catAx>
        <c:axId val="3541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843456"/>
        <c:crosses val="autoZero"/>
        <c:auto val="1"/>
        <c:lblAlgn val="ctr"/>
        <c:lblOffset val="100"/>
        <c:noMultiLvlLbl val="0"/>
      </c:catAx>
      <c:valAx>
        <c:axId val="33843456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414016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Presidents' Day Sale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40121877412382273"/>
          <c:y val="7.711119443402908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reports'!$E$31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reports'!$F$30:$J$30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reports'!$F$31:$J$31</c:f>
              <c:numCache>
                <c:formatCode>General</c:formatCode>
                <c:ptCount val="5"/>
                <c:pt idx="0">
                  <c:v>2822</c:v>
                </c:pt>
                <c:pt idx="1">
                  <c:v>2802</c:v>
                </c:pt>
                <c:pt idx="2">
                  <c:v>688</c:v>
                </c:pt>
                <c:pt idx="3">
                  <c:v>84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5457280"/>
        <c:axId val="90202112"/>
      </c:barChart>
      <c:catAx>
        <c:axId val="95457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2021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2021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457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This Valentine's Day, Give the Gift of Food!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reports'!$E$34</c:f>
              <c:strCache>
                <c:ptCount val="1"/>
                <c:pt idx="0">
                  <c:v>HSP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reports'!$F$33:$J$33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reports'!$F$34:$J$34</c:f>
              <c:numCache>
                <c:formatCode>General</c:formatCode>
                <c:ptCount val="5"/>
                <c:pt idx="0">
                  <c:v>12278</c:v>
                </c:pt>
                <c:pt idx="1">
                  <c:v>10970</c:v>
                </c:pt>
                <c:pt idx="2">
                  <c:v>1600</c:v>
                </c:pt>
                <c:pt idx="3">
                  <c:v>43</c:v>
                </c:pt>
                <c:pt idx="4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5518720"/>
        <c:axId val="90204416"/>
      </c:barChart>
      <c:catAx>
        <c:axId val="9551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204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2044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5187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Blowout Sale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41049769793149637"/>
          <c:y val="9.42697680006379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reports'!$E$37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reports'!$F$36:$J$36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reports'!$F$37:$J$37</c:f>
              <c:numCache>
                <c:formatCode>General</c:formatCode>
                <c:ptCount val="5"/>
                <c:pt idx="0">
                  <c:v>1739</c:v>
                </c:pt>
                <c:pt idx="1">
                  <c:v>1736</c:v>
                </c:pt>
                <c:pt idx="2">
                  <c:v>409</c:v>
                </c:pt>
                <c:pt idx="3">
                  <c:v>36</c:v>
                </c:pt>
                <c:pt idx="4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5522304"/>
        <c:axId val="90206720"/>
      </c:barChart>
      <c:catAx>
        <c:axId val="9552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206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20672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5223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Under Armour Performance Polos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2552274834847889"/>
          <c:y val="8.90086966741097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reports'!$E$40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reports'!$F$39:$J$39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reports'!$F$40:$J$40</c:f>
              <c:numCache>
                <c:formatCode>General</c:formatCode>
                <c:ptCount val="5"/>
                <c:pt idx="0">
                  <c:v>19095</c:v>
                </c:pt>
                <c:pt idx="1">
                  <c:v>19051</c:v>
                </c:pt>
                <c:pt idx="2">
                  <c:v>3942</c:v>
                </c:pt>
                <c:pt idx="3">
                  <c:v>339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5598592"/>
        <c:axId val="90209024"/>
      </c:barChart>
      <c:catAx>
        <c:axId val="9559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209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2090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5985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Hospitality Presents - Mushroomapalooza 2.0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reports'!$E$43</c:f>
              <c:strCache>
                <c:ptCount val="1"/>
                <c:pt idx="0">
                  <c:v>HSP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reports'!$F$42:$J$42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reports'!$F$43:$J$43</c:f>
              <c:numCache>
                <c:formatCode>General</c:formatCode>
                <c:ptCount val="5"/>
                <c:pt idx="0">
                  <c:v>3635</c:v>
                </c:pt>
                <c:pt idx="1">
                  <c:v>3560</c:v>
                </c:pt>
                <c:pt idx="2">
                  <c:v>721</c:v>
                </c:pt>
                <c:pt idx="3">
                  <c:v>41</c:v>
                </c:pt>
                <c:pt idx="4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5696384"/>
        <c:axId val="90227840"/>
      </c:barChart>
      <c:catAx>
        <c:axId val="9569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2278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22784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5696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The Edmondson Faculty Center Invites You to Mixology 101!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reports'!$E$49</c:f>
              <c:strCache>
                <c:ptCount val="1"/>
                <c:pt idx="0">
                  <c:v>HSP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reports'!$F$48:$J$48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reports'!$F$49:$J$49</c:f>
              <c:numCache>
                <c:formatCode>General</c:formatCode>
                <c:ptCount val="5"/>
                <c:pt idx="0">
                  <c:v>98</c:v>
                </c:pt>
                <c:pt idx="1">
                  <c:v>98</c:v>
                </c:pt>
                <c:pt idx="2">
                  <c:v>40</c:v>
                </c:pt>
                <c:pt idx="3">
                  <c:v>6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17866496"/>
        <c:axId val="90230144"/>
      </c:barChart>
      <c:catAx>
        <c:axId val="11786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230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2301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7866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The Edmondson Faculty Center Invites You to Mixology 101!</a:t>
            </a:r>
            <a:r>
              <a:rPr lang="en-US" sz="1200" b="1" i="0" u="none" strike="noStrike" baseline="0">
                <a:effectLst/>
              </a:rPr>
              <a:t> </a:t>
            </a:r>
            <a:r>
              <a:rPr lang="en-US" sz="1200" b="0" i="0" u="none" strike="noStrike" baseline="0">
                <a:effectLst/>
              </a:rPr>
              <a:t>!</a:t>
            </a:r>
            <a:endParaRPr lang="en-US" b="1" u="sng"/>
          </a:p>
        </c:rich>
      </c:tx>
      <c:layout>
        <c:manualLayout>
          <c:xMode val="edge"/>
          <c:yMode val="edge"/>
          <c:x val="0.26932123079077736"/>
          <c:y val="8.900862711895707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reports'!$E$46</c:f>
              <c:strCache>
                <c:ptCount val="1"/>
                <c:pt idx="0">
                  <c:v>HSP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reports'!$F$45:$J$45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reports'!$F$46:$J$46</c:f>
              <c:numCache>
                <c:formatCode>General</c:formatCode>
                <c:ptCount val="5"/>
                <c:pt idx="0">
                  <c:v>301</c:v>
                </c:pt>
                <c:pt idx="1">
                  <c:v>301</c:v>
                </c:pt>
                <c:pt idx="2">
                  <c:v>139</c:v>
                </c:pt>
                <c:pt idx="3">
                  <c:v>12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19907840"/>
        <c:axId val="90232448"/>
      </c:barChart>
      <c:catAx>
        <c:axId val="11990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0232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23244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99078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Under Armour Nutech T-Shirts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4916392831787435"/>
          <c:y val="8.354416763478335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648666910982192"/>
          <c:y val="0.2521574493981481"/>
          <c:w val="0.72889629293904501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'[Feb_2015 Exact Target.xlsx]E-Mail Blast reports'!$E$52</c:f>
              <c:strCache>
                <c:ptCount val="1"/>
                <c:pt idx="0">
                  <c:v>BKS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Exact Target.xlsx]E-Mail Blast reports'!$F$51:$J$51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'[Feb_2015 Exact Target.xlsx]E-Mail Blast reports'!$F$52:$J$52</c:f>
              <c:numCache>
                <c:formatCode>General</c:formatCode>
                <c:ptCount val="5"/>
                <c:pt idx="0">
                  <c:v>19097</c:v>
                </c:pt>
                <c:pt idx="1">
                  <c:v>19019</c:v>
                </c:pt>
                <c:pt idx="2">
                  <c:v>4366</c:v>
                </c:pt>
                <c:pt idx="3">
                  <c:v>516</c:v>
                </c:pt>
                <c:pt idx="4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27647744"/>
        <c:axId val="94617600"/>
      </c:barChart>
      <c:catAx>
        <c:axId val="127647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4617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461760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7647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'[Feb_2015 Customer Satisfaction Report.xlsx]Sheet1'!$A$25:$A$33</c:f>
              <c:numCache>
                <c:formatCode>d\-mmm</c:formatCode>
                <c:ptCount val="9"/>
                <c:pt idx="0">
                  <c:v>41804</c:v>
                </c:pt>
                <c:pt idx="1">
                  <c:v>41834</c:v>
                </c:pt>
                <c:pt idx="2">
                  <c:v>41865</c:v>
                </c:pt>
                <c:pt idx="3">
                  <c:v>41896</c:v>
                </c:pt>
                <c:pt idx="4">
                  <c:v>41926</c:v>
                </c:pt>
                <c:pt idx="5">
                  <c:v>41957</c:v>
                </c:pt>
                <c:pt idx="6">
                  <c:v>41987</c:v>
                </c:pt>
                <c:pt idx="7">
                  <c:v>42019</c:v>
                </c:pt>
                <c:pt idx="8">
                  <c:v>42050</c:v>
                </c:pt>
              </c:numCache>
            </c:numRef>
          </c:cat>
          <c:val>
            <c:numRef>
              <c:f>'[Feb_2015 Customer Satisfaction Report.xlsx]Sheet1'!$B$25:$B$33</c:f>
              <c:numCache>
                <c:formatCode>General</c:formatCode>
                <c:ptCount val="9"/>
                <c:pt idx="0">
                  <c:v>92</c:v>
                </c:pt>
                <c:pt idx="1">
                  <c:v>93</c:v>
                </c:pt>
                <c:pt idx="2">
                  <c:v>92</c:v>
                </c:pt>
                <c:pt idx="3">
                  <c:v>92</c:v>
                </c:pt>
                <c:pt idx="4">
                  <c:v>92</c:v>
                </c:pt>
                <c:pt idx="5">
                  <c:v>94</c:v>
                </c:pt>
                <c:pt idx="6">
                  <c:v>92</c:v>
                </c:pt>
                <c:pt idx="7">
                  <c:v>92</c:v>
                </c:pt>
                <c:pt idx="8">
                  <c:v>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7651328"/>
        <c:axId val="94619904"/>
      </c:barChart>
      <c:dateAx>
        <c:axId val="1276513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461990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946199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2765132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[Feb_2015_Aging_Reports.xlsx]Summary!$B$1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[Feb_2015_Aging_Reports.xlsx]Summary!$A$2:$A$5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[Feb_2015_Aging_Reports.xlsx]Summary!$B$2:$B$5</c:f>
              <c:numCache>
                <c:formatCode>General</c:formatCode>
                <c:ptCount val="4"/>
                <c:pt idx="0">
                  <c:v>22</c:v>
                </c:pt>
                <c:pt idx="1">
                  <c:v>14</c:v>
                </c:pt>
                <c:pt idx="2">
                  <c:v>21</c:v>
                </c:pt>
                <c:pt idx="3">
                  <c:v>310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646912"/>
        <c:axId val="33846336"/>
      </c:barChart>
      <c:catAx>
        <c:axId val="3664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3846336"/>
        <c:crosses val="autoZero"/>
        <c:auto val="1"/>
        <c:lblAlgn val="ctr"/>
        <c:lblOffset val="100"/>
        <c:noMultiLvlLbl val="0"/>
      </c:catAx>
      <c:valAx>
        <c:axId val="338463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646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75736632549007987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'[Feb_2015 Web Req Unit And Status.xlsx]Copy (25) of IssueList.xls'!$K$22:$K$27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'[Feb_2015 Web Req Unit And Status.xlsx]Copy (25) of IssueList.xls'!$L$22:$L$27</c:f>
              <c:numCache>
                <c:formatCode>General</c:formatCode>
                <c:ptCount val="6"/>
                <c:pt idx="0">
                  <c:v>0</c:v>
                </c:pt>
                <c:pt idx="1">
                  <c:v>74</c:v>
                </c:pt>
                <c:pt idx="2">
                  <c:v>3</c:v>
                </c:pt>
                <c:pt idx="3">
                  <c:v>0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612160"/>
        <c:axId val="33848640"/>
      </c:barChart>
      <c:catAx>
        <c:axId val="35612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3848640"/>
        <c:crosses val="autoZero"/>
        <c:auto val="1"/>
        <c:lblAlgn val="ctr"/>
        <c:lblOffset val="100"/>
        <c:noMultiLvlLbl val="0"/>
      </c:catAx>
      <c:valAx>
        <c:axId val="338486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5612160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'Copy (25) of IssueList.xls'!$L$1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'Copy (25) of IssueList.xls'!$K$2:$K$19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'Copy (25) of IssueList.xls'!$L$2:$L$19</c:f>
              <c:numCache>
                <c:formatCode>General</c:formatCode>
                <c:ptCount val="18"/>
                <c:pt idx="0">
                  <c:v>40</c:v>
                </c:pt>
                <c:pt idx="1">
                  <c:v>1</c:v>
                </c:pt>
                <c:pt idx="2">
                  <c:v>4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14</c:v>
                </c:pt>
                <c:pt idx="8">
                  <c:v>2</c:v>
                </c:pt>
                <c:pt idx="9">
                  <c:v>9</c:v>
                </c:pt>
                <c:pt idx="10">
                  <c:v>0</c:v>
                </c:pt>
                <c:pt idx="11">
                  <c:v>3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5</c:v>
                </c:pt>
                <c:pt idx="1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69600"/>
        <c:axId val="35481280"/>
      </c:barChart>
      <c:catAx>
        <c:axId val="3816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481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4812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81696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'[Feb_2015 Closed Web Tickets.xls]closed Web'!$J$4:$J$22</c:f>
              <c:strCache>
                <c:ptCount val="19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  <c:pt idx="18">
                  <c:v>CAPS Website</c:v>
                </c:pt>
              </c:strCache>
            </c:strRef>
          </c:cat>
          <c:val>
            <c:numRef>
              <c:f>'[Feb_2015 Closed Web Tickets.xls]closed Web'!$K$4:$K$22</c:f>
              <c:numCache>
                <c:formatCode>General</c:formatCode>
                <c:ptCount val="19"/>
                <c:pt idx="0">
                  <c:v>41</c:v>
                </c:pt>
                <c:pt idx="1">
                  <c:v>4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13</c:v>
                </c:pt>
                <c:pt idx="8">
                  <c:v>0</c:v>
                </c:pt>
                <c:pt idx="9">
                  <c:v>7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5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78496"/>
        <c:axId val="35483584"/>
      </c:barChart>
      <c:catAx>
        <c:axId val="36778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483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48358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7784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Sep-14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1096</c:v>
                </c:pt>
                <c:pt idx="1">
                  <c:v>53693</c:v>
                </c:pt>
                <c:pt idx="2">
                  <c:v>25419</c:v>
                </c:pt>
                <c:pt idx="3">
                  <c:v>30941</c:v>
                </c:pt>
                <c:pt idx="4">
                  <c:v>48026</c:v>
                </c:pt>
                <c:pt idx="5">
                  <c:v>392</c:v>
                </c:pt>
                <c:pt idx="6">
                  <c:v>19076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Oct-14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1009</c:v>
                </c:pt>
                <c:pt idx="1">
                  <c:v>40654</c:v>
                </c:pt>
                <c:pt idx="2">
                  <c:v>22264</c:v>
                </c:pt>
                <c:pt idx="3">
                  <c:v>30685</c:v>
                </c:pt>
                <c:pt idx="4">
                  <c:v>42996</c:v>
                </c:pt>
                <c:pt idx="5">
                  <c:v>362</c:v>
                </c:pt>
                <c:pt idx="6">
                  <c:v>13825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Nov-14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975</c:v>
                </c:pt>
                <c:pt idx="1">
                  <c:v>43773</c:v>
                </c:pt>
                <c:pt idx="2">
                  <c:v>26083</c:v>
                </c:pt>
                <c:pt idx="3">
                  <c:v>28182</c:v>
                </c:pt>
                <c:pt idx="4">
                  <c:v>38194</c:v>
                </c:pt>
                <c:pt idx="5">
                  <c:v>401</c:v>
                </c:pt>
                <c:pt idx="6">
                  <c:v>21038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Dec-14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798</c:v>
                </c:pt>
                <c:pt idx="1">
                  <c:v>58119</c:v>
                </c:pt>
                <c:pt idx="2">
                  <c:v>20156</c:v>
                </c:pt>
                <c:pt idx="3">
                  <c:v>22222</c:v>
                </c:pt>
                <c:pt idx="4">
                  <c:v>33660</c:v>
                </c:pt>
                <c:pt idx="5">
                  <c:v>283</c:v>
                </c:pt>
                <c:pt idx="6">
                  <c:v>12071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Jan-15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1090</c:v>
                </c:pt>
                <c:pt idx="1">
                  <c:v>40846</c:v>
                </c:pt>
                <c:pt idx="2">
                  <c:v>35519</c:v>
                </c:pt>
                <c:pt idx="3">
                  <c:v>25379</c:v>
                </c:pt>
                <c:pt idx="4">
                  <c:v>47646</c:v>
                </c:pt>
                <c:pt idx="5">
                  <c:v>344</c:v>
                </c:pt>
                <c:pt idx="6">
                  <c:v>21579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Feb-15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989</c:v>
                </c:pt>
                <c:pt idx="1">
                  <c:v>34760</c:v>
                </c:pt>
                <c:pt idx="2">
                  <c:v>32293</c:v>
                </c:pt>
                <c:pt idx="3">
                  <c:v>29135</c:v>
                </c:pt>
                <c:pt idx="4">
                  <c:v>39228</c:v>
                </c:pt>
                <c:pt idx="5">
                  <c:v>600</c:v>
                </c:pt>
                <c:pt idx="6">
                  <c:v>25677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832256"/>
        <c:axId val="35485888"/>
      </c:barChart>
      <c:catAx>
        <c:axId val="36832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485888"/>
        <c:crosses val="autoZero"/>
        <c:auto val="1"/>
        <c:lblAlgn val="ctr"/>
        <c:lblOffset val="100"/>
        <c:noMultiLvlLbl val="0"/>
      </c:catAx>
      <c:valAx>
        <c:axId val="354858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8322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201459224527898"/>
          <c:y val="0.10470107317765368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Sep-14</c:v>
                </c:pt>
                <c:pt idx="1">
                  <c:v>Oct-14</c:v>
                </c:pt>
                <c:pt idx="2">
                  <c:v>Nov-14</c:v>
                </c:pt>
                <c:pt idx="3">
                  <c:v>Dec-14</c:v>
                </c:pt>
                <c:pt idx="4">
                  <c:v>Jan-15</c:v>
                </c:pt>
                <c:pt idx="5">
                  <c:v>Feb-15</c:v>
                </c:pt>
              </c:strCache>
            </c:strRef>
          </c:cat>
          <c:val>
            <c:numRef>
              <c:f>'Web Visits'!$C$13:$H$13</c:f>
              <c:numCache>
                <c:formatCode>#,##0</c:formatCode>
                <c:ptCount val="6"/>
                <c:pt idx="0">
                  <c:v>1466</c:v>
                </c:pt>
                <c:pt idx="1">
                  <c:v>1038</c:v>
                </c:pt>
                <c:pt idx="2">
                  <c:v>1446</c:v>
                </c:pt>
                <c:pt idx="3">
                  <c:v>972</c:v>
                </c:pt>
                <c:pt idx="4">
                  <c:v>1278</c:v>
                </c:pt>
                <c:pt idx="5">
                  <c:v>1095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Sep-14</c:v>
                </c:pt>
                <c:pt idx="1">
                  <c:v>Oct-14</c:v>
                </c:pt>
                <c:pt idx="2">
                  <c:v>Nov-14</c:v>
                </c:pt>
                <c:pt idx="3">
                  <c:v>Dec-14</c:v>
                </c:pt>
                <c:pt idx="4">
                  <c:v>Jan-15</c:v>
                </c:pt>
                <c:pt idx="5">
                  <c:v>Feb-15</c:v>
                </c:pt>
              </c:strCache>
            </c:strRef>
          </c:cat>
          <c:val>
            <c:numRef>
              <c:f>'Web Visits'!$C$14:$H$14</c:f>
              <c:numCache>
                <c:formatCode>#,##0</c:formatCode>
                <c:ptCount val="6"/>
                <c:pt idx="0">
                  <c:v>2576</c:v>
                </c:pt>
                <c:pt idx="1">
                  <c:v>2187</c:v>
                </c:pt>
                <c:pt idx="2">
                  <c:v>3035</c:v>
                </c:pt>
                <c:pt idx="3">
                  <c:v>1936</c:v>
                </c:pt>
                <c:pt idx="4">
                  <c:v>2545</c:v>
                </c:pt>
                <c:pt idx="5">
                  <c:v>2045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Sep-14</c:v>
                </c:pt>
                <c:pt idx="1">
                  <c:v>Oct-14</c:v>
                </c:pt>
                <c:pt idx="2">
                  <c:v>Nov-14</c:v>
                </c:pt>
                <c:pt idx="3">
                  <c:v>Dec-14</c:v>
                </c:pt>
                <c:pt idx="4">
                  <c:v>Jan-15</c:v>
                </c:pt>
                <c:pt idx="5">
                  <c:v>Feb-15</c:v>
                </c:pt>
              </c:strCache>
            </c:strRef>
          </c:cat>
          <c:val>
            <c:numRef>
              <c:f>'Web Visits'!$C$15:$H$15</c:f>
              <c:numCache>
                <c:formatCode>#,##0</c:formatCode>
                <c:ptCount val="6"/>
                <c:pt idx="0">
                  <c:v>2112</c:v>
                </c:pt>
                <c:pt idx="1">
                  <c:v>1886</c:v>
                </c:pt>
                <c:pt idx="2">
                  <c:v>1871</c:v>
                </c:pt>
                <c:pt idx="3">
                  <c:v>1475</c:v>
                </c:pt>
                <c:pt idx="4">
                  <c:v>1735</c:v>
                </c:pt>
                <c:pt idx="5">
                  <c:v>1518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Sep-14</c:v>
                </c:pt>
                <c:pt idx="1">
                  <c:v>Oct-14</c:v>
                </c:pt>
                <c:pt idx="2">
                  <c:v>Nov-14</c:v>
                </c:pt>
                <c:pt idx="3">
                  <c:v>Dec-14</c:v>
                </c:pt>
                <c:pt idx="4">
                  <c:v>Jan-15</c:v>
                </c:pt>
                <c:pt idx="5">
                  <c:v>Feb-15</c:v>
                </c:pt>
              </c:strCache>
            </c:strRef>
          </c:cat>
          <c:val>
            <c:numRef>
              <c:f>'Web Visits'!$C$16:$H$16</c:f>
              <c:numCache>
                <c:formatCode>#,##0</c:formatCode>
                <c:ptCount val="6"/>
                <c:pt idx="0">
                  <c:v>795</c:v>
                </c:pt>
                <c:pt idx="1">
                  <c:v>884</c:v>
                </c:pt>
                <c:pt idx="2">
                  <c:v>843</c:v>
                </c:pt>
                <c:pt idx="3">
                  <c:v>626</c:v>
                </c:pt>
                <c:pt idx="4">
                  <c:v>740</c:v>
                </c:pt>
                <c:pt idx="5">
                  <c:v>780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Sep-14</c:v>
                </c:pt>
                <c:pt idx="1">
                  <c:v>Oct-14</c:v>
                </c:pt>
                <c:pt idx="2">
                  <c:v>Nov-14</c:v>
                </c:pt>
                <c:pt idx="3">
                  <c:v>Dec-14</c:v>
                </c:pt>
                <c:pt idx="4">
                  <c:v>Jan-15</c:v>
                </c:pt>
                <c:pt idx="5">
                  <c:v>Feb-15</c:v>
                </c:pt>
              </c:strCache>
            </c:strRef>
          </c:cat>
          <c:val>
            <c:numRef>
              <c:f>'Web Visits'!$C$17:$H$17</c:f>
              <c:numCache>
                <c:formatCode>#,##0</c:formatCode>
                <c:ptCount val="6"/>
                <c:pt idx="0">
                  <c:v>892</c:v>
                </c:pt>
                <c:pt idx="1">
                  <c:v>898</c:v>
                </c:pt>
                <c:pt idx="2">
                  <c:v>1123</c:v>
                </c:pt>
                <c:pt idx="3">
                  <c:v>915</c:v>
                </c:pt>
                <c:pt idx="4" formatCode="General">
                  <c:v>977</c:v>
                </c:pt>
                <c:pt idx="5" formatCode="General">
                  <c:v>744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Sep-14</c:v>
                </c:pt>
                <c:pt idx="1">
                  <c:v>Oct-14</c:v>
                </c:pt>
                <c:pt idx="2">
                  <c:v>Nov-14</c:v>
                </c:pt>
                <c:pt idx="3">
                  <c:v>Dec-14</c:v>
                </c:pt>
                <c:pt idx="4">
                  <c:v>Jan-15</c:v>
                </c:pt>
                <c:pt idx="5">
                  <c:v>Feb-15</c:v>
                </c:pt>
              </c:strCache>
            </c:strRef>
          </c:cat>
          <c:val>
            <c:numRef>
              <c:f>'Web Visits'!$C$18:$H$18</c:f>
              <c:numCache>
                <c:formatCode>#,##0</c:formatCode>
                <c:ptCount val="6"/>
                <c:pt idx="0">
                  <c:v>841</c:v>
                </c:pt>
                <c:pt idx="1">
                  <c:v>1123</c:v>
                </c:pt>
                <c:pt idx="2">
                  <c:v>1677</c:v>
                </c:pt>
                <c:pt idx="3">
                  <c:v>819</c:v>
                </c:pt>
                <c:pt idx="4">
                  <c:v>1090</c:v>
                </c:pt>
                <c:pt idx="5" formatCode="General">
                  <c:v>730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Sep-14</c:v>
                </c:pt>
                <c:pt idx="1">
                  <c:v>Oct-14</c:v>
                </c:pt>
                <c:pt idx="2">
                  <c:v>Nov-14</c:v>
                </c:pt>
                <c:pt idx="3">
                  <c:v>Dec-14</c:v>
                </c:pt>
                <c:pt idx="4">
                  <c:v>Jan-15</c:v>
                </c:pt>
                <c:pt idx="5">
                  <c:v>Feb-15</c:v>
                </c:pt>
              </c:strCache>
            </c:strRef>
          </c:cat>
          <c:val>
            <c:numRef>
              <c:f>'Web Visits'!$C$19:$H$19</c:f>
              <c:numCache>
                <c:formatCode>#,##0</c:formatCode>
                <c:ptCount val="6"/>
                <c:pt idx="1">
                  <c:v>22</c:v>
                </c:pt>
                <c:pt idx="2">
                  <c:v>220</c:v>
                </c:pt>
                <c:pt idx="3">
                  <c:v>152</c:v>
                </c:pt>
                <c:pt idx="4">
                  <c:v>135</c:v>
                </c:pt>
                <c:pt idx="5">
                  <c:v>169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49504"/>
        <c:axId val="36971072"/>
      </c:barChart>
      <c:dateAx>
        <c:axId val="36949504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97107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69710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0.13521065916891481"/>
              <c:y val="0.23218413691831313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9495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6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7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 </a:t>
          </a:r>
          <a:r>
            <a:rPr lang="en-US" sz="1100" b="1" i="0" baseline="0" dirty="0" smtClean="0">
              <a:effectLst/>
              <a:latin typeface="+mn-lt"/>
              <a:ea typeface="+mn-ea"/>
              <a:cs typeface="+mn-cs"/>
            </a:rPr>
            <a:t>February 2015</a:t>
          </a:r>
          <a:endParaRPr lang="en-US" dirty="0">
            <a:effectLst/>
          </a:endParaRP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January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January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January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February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9713810"/>
              </p:ext>
            </p:extLst>
          </p:nvPr>
        </p:nvGraphicFramePr>
        <p:xfrm>
          <a:off x="2286000" y="1981200"/>
          <a:ext cx="6934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February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3093589"/>
              </p:ext>
            </p:extLst>
          </p:nvPr>
        </p:nvGraphicFramePr>
        <p:xfrm>
          <a:off x="2382611" y="1676400"/>
          <a:ext cx="6740978" cy="456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February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6793703"/>
              </p:ext>
            </p:extLst>
          </p:nvPr>
        </p:nvGraphicFramePr>
        <p:xfrm>
          <a:off x="2385332" y="1645784"/>
          <a:ext cx="6735535" cy="4861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February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1676731"/>
              </p:ext>
            </p:extLst>
          </p:nvPr>
        </p:nvGraphicFramePr>
        <p:xfrm>
          <a:off x="2438400" y="1752600"/>
          <a:ext cx="65532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February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0639666"/>
              </p:ext>
            </p:extLst>
          </p:nvPr>
        </p:nvGraphicFramePr>
        <p:xfrm>
          <a:off x="2354792" y="1352909"/>
          <a:ext cx="6796616" cy="5063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 </a:t>
            </a: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1761332"/>
              </p:ext>
            </p:extLst>
          </p:nvPr>
        </p:nvGraphicFramePr>
        <p:xfrm>
          <a:off x="1725083" y="1752600"/>
          <a:ext cx="741891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February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6842542"/>
              </p:ext>
            </p:extLst>
          </p:nvPr>
        </p:nvGraphicFramePr>
        <p:xfrm>
          <a:off x="2286000" y="1905000"/>
          <a:ext cx="6760369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5334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7034461"/>
              </p:ext>
            </p:extLst>
          </p:nvPr>
        </p:nvGraphicFramePr>
        <p:xfrm>
          <a:off x="2362200" y="1007986"/>
          <a:ext cx="6879431" cy="592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9857791"/>
              </p:ext>
            </p:extLst>
          </p:nvPr>
        </p:nvGraphicFramePr>
        <p:xfrm>
          <a:off x="2392219" y="776968"/>
          <a:ext cx="6721589" cy="6081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8431181"/>
              </p:ext>
            </p:extLst>
          </p:nvPr>
        </p:nvGraphicFramePr>
        <p:xfrm>
          <a:off x="2667000" y="20574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6958396"/>
              </p:ext>
            </p:extLst>
          </p:nvPr>
        </p:nvGraphicFramePr>
        <p:xfrm>
          <a:off x="2667000" y="1447800"/>
          <a:ext cx="62865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4620741"/>
              </p:ext>
            </p:extLst>
          </p:nvPr>
        </p:nvGraphicFramePr>
        <p:xfrm>
          <a:off x="3048000" y="1981200"/>
          <a:ext cx="58674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9662322"/>
              </p:ext>
            </p:extLst>
          </p:nvPr>
        </p:nvGraphicFramePr>
        <p:xfrm>
          <a:off x="3276600" y="1981200"/>
          <a:ext cx="544830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8014326"/>
              </p:ext>
            </p:extLst>
          </p:nvPr>
        </p:nvGraphicFramePr>
        <p:xfrm>
          <a:off x="2590800" y="2057400"/>
          <a:ext cx="6406244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9987316"/>
              </p:ext>
            </p:extLst>
          </p:nvPr>
        </p:nvGraphicFramePr>
        <p:xfrm>
          <a:off x="2514600" y="1524000"/>
          <a:ext cx="6612147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6924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1275610"/>
              </p:ext>
            </p:extLst>
          </p:nvPr>
        </p:nvGraphicFramePr>
        <p:xfrm>
          <a:off x="2590800" y="1981200"/>
          <a:ext cx="6428014" cy="4499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991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3088126"/>
              </p:ext>
            </p:extLst>
          </p:nvPr>
        </p:nvGraphicFramePr>
        <p:xfrm>
          <a:off x="2667000" y="2133600"/>
          <a:ext cx="6340929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93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2052624"/>
              </p:ext>
            </p:extLst>
          </p:nvPr>
        </p:nvGraphicFramePr>
        <p:xfrm>
          <a:off x="2667000" y="2057400"/>
          <a:ext cx="6272893" cy="4241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8730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951998"/>
              </p:ext>
            </p:extLst>
          </p:nvPr>
        </p:nvGraphicFramePr>
        <p:xfrm>
          <a:off x="2667000" y="1752600"/>
          <a:ext cx="64008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7620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9483682"/>
              </p:ext>
            </p:extLst>
          </p:nvPr>
        </p:nvGraphicFramePr>
        <p:xfrm>
          <a:off x="2667000" y="1600200"/>
          <a:ext cx="6400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5372745"/>
              </p:ext>
            </p:extLst>
          </p:nvPr>
        </p:nvGraphicFramePr>
        <p:xfrm>
          <a:off x="3343275" y="2133600"/>
          <a:ext cx="5048249" cy="343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February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479587"/>
              </p:ext>
            </p:extLst>
          </p:nvPr>
        </p:nvGraphicFramePr>
        <p:xfrm>
          <a:off x="2590800" y="1905000"/>
          <a:ext cx="6553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6567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4572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Reports</a:t>
            </a:r>
            <a:br>
              <a:rPr lang="en-US" sz="3200" dirty="0"/>
            </a:br>
            <a:r>
              <a:rPr lang="en-US" sz="3200" dirty="0" smtClean="0">
                <a:latin typeface="Impact" pitchFamily="34" charset="0"/>
              </a:rPr>
              <a:t>February 2015</a:t>
            </a: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347387"/>
              </p:ext>
            </p:extLst>
          </p:nvPr>
        </p:nvGraphicFramePr>
        <p:xfrm>
          <a:off x="2590800" y="1828800"/>
          <a:ext cx="6449486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72017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February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8688328"/>
              </p:ext>
            </p:extLst>
          </p:nvPr>
        </p:nvGraphicFramePr>
        <p:xfrm>
          <a:off x="2667000" y="1828800"/>
          <a:ext cx="6477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79513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19800" cy="762000"/>
          </a:xfrm>
        </p:spPr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</a:t>
            </a:r>
            <a:r>
              <a:rPr lang="en-US" sz="3200" dirty="0" smtClean="0"/>
              <a:t>Reports</a:t>
            </a:r>
            <a:br>
              <a:rPr lang="en-US" sz="3200" dirty="0" smtClean="0"/>
            </a:br>
            <a:r>
              <a:rPr lang="en-US" sz="3200" dirty="0" smtClean="0">
                <a:latin typeface="Impact" pitchFamily="34" charset="0"/>
              </a:rPr>
              <a:t>February 2015</a:t>
            </a:r>
            <a:r>
              <a:rPr lang="en-US" sz="3200" dirty="0">
                <a:latin typeface="Impact" pitchFamily="34" charset="0"/>
              </a:rPr>
              <a:t/>
            </a:r>
            <a:br>
              <a:rPr lang="en-US" sz="3200" dirty="0">
                <a:latin typeface="Impact" pitchFamily="34" charset="0"/>
              </a:rPr>
            </a:b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2868288"/>
              </p:ext>
            </p:extLst>
          </p:nvPr>
        </p:nvGraphicFramePr>
        <p:xfrm>
          <a:off x="2743200" y="1676400"/>
          <a:ext cx="6248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60442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Email Campaign Reports</a:t>
            </a:r>
            <a:br>
              <a:rPr lang="en-US" sz="3200" dirty="0"/>
            </a:br>
            <a:r>
              <a:rPr lang="en-US" sz="3200" dirty="0" smtClean="0"/>
              <a:t>February 2015</a:t>
            </a:r>
            <a:endParaRPr lang="en-US" sz="32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9297123"/>
              </p:ext>
            </p:extLst>
          </p:nvPr>
        </p:nvGraphicFramePr>
        <p:xfrm>
          <a:off x="2666999" y="1752600"/>
          <a:ext cx="6477001" cy="4827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4137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dirty="0"/>
              <a:t/>
            </a:r>
            <a:br>
              <a:rPr lang="en-US" dirty="0"/>
            </a:br>
            <a:r>
              <a:rPr lang="en-US" sz="3200" dirty="0"/>
              <a:t>Email Campaign Reports</a:t>
            </a:r>
            <a:br>
              <a:rPr lang="en-US" sz="3200" dirty="0"/>
            </a:br>
            <a:r>
              <a:rPr lang="en-US" sz="3200" dirty="0" smtClean="0"/>
              <a:t>February 2015</a:t>
            </a:r>
            <a:endParaRPr lang="en-US" sz="32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2088379"/>
              </p:ext>
            </p:extLst>
          </p:nvPr>
        </p:nvGraphicFramePr>
        <p:xfrm>
          <a:off x="2590799" y="1752600"/>
          <a:ext cx="6553201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95993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600" dirty="0">
                <a:latin typeface="Impact" pitchFamily="34" charset="0"/>
              </a:rPr>
              <a:t>AUXILIARYSERVICES</a:t>
            </a:r>
            <a:r>
              <a:rPr lang="en-US" sz="36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Email Campaign Reports</a:t>
            </a:r>
            <a:br>
              <a:rPr lang="en-US" sz="3600" dirty="0"/>
            </a:br>
            <a:r>
              <a:rPr lang="en-US" sz="3600" dirty="0" smtClean="0"/>
              <a:t>February 2015</a:t>
            </a:r>
            <a:endParaRPr lang="en-US" sz="36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8570225"/>
              </p:ext>
            </p:extLst>
          </p:nvPr>
        </p:nvGraphicFramePr>
        <p:xfrm>
          <a:off x="2667000" y="1905000"/>
          <a:ext cx="6400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88333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600" dirty="0">
                <a:latin typeface="Impact" pitchFamily="34" charset="0"/>
              </a:rPr>
              <a:t>AUXILIARYSERVICES</a:t>
            </a:r>
            <a:r>
              <a:rPr lang="en-US" sz="36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Email Campaign Reports</a:t>
            </a:r>
            <a:br>
              <a:rPr lang="en-US" sz="3600" dirty="0"/>
            </a:br>
            <a:r>
              <a:rPr lang="en-US" sz="3600" dirty="0" smtClean="0"/>
              <a:t>February 2015</a:t>
            </a:r>
            <a:endParaRPr lang="en-US" sz="36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9863434"/>
              </p:ext>
            </p:extLst>
          </p:nvPr>
        </p:nvGraphicFramePr>
        <p:xfrm>
          <a:off x="2667000" y="1828800"/>
          <a:ext cx="6400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3583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600" dirty="0">
                <a:latin typeface="Impact" pitchFamily="34" charset="0"/>
              </a:rPr>
              <a:t>AUXILIARYSERVICES</a:t>
            </a:r>
            <a:r>
              <a:rPr lang="en-US" sz="36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Email Campaign Reports</a:t>
            </a:r>
            <a:br>
              <a:rPr lang="en-US" sz="3600" dirty="0"/>
            </a:br>
            <a:r>
              <a:rPr lang="en-US" sz="3600" dirty="0" smtClean="0"/>
              <a:t>February 2015</a:t>
            </a:r>
            <a:endParaRPr lang="en-US" sz="36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1498549"/>
              </p:ext>
            </p:extLst>
          </p:nvPr>
        </p:nvGraphicFramePr>
        <p:xfrm>
          <a:off x="2590800" y="1828800"/>
          <a:ext cx="6477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98610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600" dirty="0">
                <a:latin typeface="Impact" pitchFamily="34" charset="0"/>
              </a:rPr>
              <a:t>AUXILIARYSERVICES</a:t>
            </a:r>
            <a:r>
              <a:rPr lang="en-US" sz="36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Email Campaign Reports</a:t>
            </a:r>
            <a:br>
              <a:rPr lang="en-US" sz="3600" dirty="0"/>
            </a:br>
            <a:r>
              <a:rPr lang="en-US" sz="3600" dirty="0" smtClean="0"/>
              <a:t>February 2015</a:t>
            </a:r>
            <a:endParaRPr lang="en-US" sz="36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4116540"/>
              </p:ext>
            </p:extLst>
          </p:nvPr>
        </p:nvGraphicFramePr>
        <p:xfrm>
          <a:off x="2590800" y="1981200"/>
          <a:ext cx="652157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22517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890892"/>
              </p:ext>
            </p:extLst>
          </p:nvPr>
        </p:nvGraphicFramePr>
        <p:xfrm>
          <a:off x="1837134" y="1676400"/>
          <a:ext cx="7306866" cy="4498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dirty="0">
                <a:latin typeface="Impact" pitchFamily="34" charset="0"/>
              </a:rPr>
              <a:t>AUXILIARYSERVICES</a:t>
            </a:r>
            <a:r>
              <a:rPr lang="en-US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Customer Satisfaction Report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February 2015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2933467"/>
              </p:ext>
            </p:extLst>
          </p:nvPr>
        </p:nvGraphicFramePr>
        <p:xfrm>
          <a:off x="2743200" y="2057400"/>
          <a:ext cx="6167438" cy="397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February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431594"/>
              </p:ext>
            </p:extLst>
          </p:nvPr>
        </p:nvGraphicFramePr>
        <p:xfrm>
          <a:off x="2895600" y="19050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6251460"/>
              </p:ext>
            </p:extLst>
          </p:nvPr>
        </p:nvGraphicFramePr>
        <p:xfrm>
          <a:off x="2971800" y="22098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5270883"/>
              </p:ext>
            </p:extLst>
          </p:nvPr>
        </p:nvGraphicFramePr>
        <p:xfrm>
          <a:off x="2707257" y="2209800"/>
          <a:ext cx="6255884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598138"/>
              </p:ext>
            </p:extLst>
          </p:nvPr>
        </p:nvGraphicFramePr>
        <p:xfrm>
          <a:off x="2743200" y="1905000"/>
          <a:ext cx="6242276" cy="4197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074900"/>
              </p:ext>
            </p:extLst>
          </p:nvPr>
        </p:nvGraphicFramePr>
        <p:xfrm>
          <a:off x="2667000" y="2057400"/>
          <a:ext cx="6342289" cy="422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60433</TotalTime>
  <Words>614</Words>
  <Application>Microsoft Office PowerPoint</Application>
  <PresentationFormat>On-screen Show (4:3)</PresentationFormat>
  <Paragraphs>192</Paragraphs>
  <Slides>41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February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 February 2015 </vt:lpstr>
      <vt:lpstr>PowerPoint Presentation</vt:lpstr>
      <vt:lpstr>USCAUXILIARYSERVICESIT Website Reports    February 2015  </vt:lpstr>
      <vt:lpstr>USCAUXILIARYSERVICESIT Website Reports February 2015  </vt:lpstr>
      <vt:lpstr>USCAUXILIARYSERVICESIT Website Reports February 2015  </vt:lpstr>
      <vt:lpstr>USCAUXILIARYSERVICESIT Website Reports February 2015  </vt:lpstr>
      <vt:lpstr>USCAUXILIARYSERVICESIT Website Reports February 2015  </vt:lpstr>
      <vt:lpstr>USCAUXILIARYSERVICESIT Website Reports February 2015  </vt:lpstr>
      <vt:lpstr>USCAUXILIARYSERVICESIT Email Campaign Reports February 2015  </vt:lpstr>
      <vt:lpstr>USCAUXILIARYSERVICESIT Email Campaign Reports February 2015  </vt:lpstr>
      <vt:lpstr>USCAUXILIARYSERVICESIT Email Campaign Reports February 2015  </vt:lpstr>
      <vt:lpstr>USCAUXILIARYSERVICESIT Email Campaign Reports February 2015  </vt:lpstr>
      <vt:lpstr>USCAUXILIARYSERVICESIT Email Campaign Reports February 2015  </vt:lpstr>
      <vt:lpstr>USCAUXILIARYSERVICESIT Email Campaign Reports February 2015  </vt:lpstr>
      <vt:lpstr>USCAUXILIARYSERVICESIT Email Campaign Reports February 2015  </vt:lpstr>
      <vt:lpstr>USCAUXILIARYSERVICESIT Email Campaign Reports February 2015 </vt:lpstr>
      <vt:lpstr>USCAUXILIARYSERVICESIT Email Campaign Reports February 2015</vt:lpstr>
      <vt:lpstr>USCAUXILIARYSERVICESIT Email Campaign Reports February 2015 </vt:lpstr>
      <vt:lpstr>USCAUXILIARYSERVICESIT Email Campaign Reports February 2015 </vt:lpstr>
      <vt:lpstr>USCAUXILIARYSERVICESIT Email Campaign Reports February 2015</vt:lpstr>
      <vt:lpstr>USCAUXILIARYSERVICESIT Email Campaign Reports February 2015</vt:lpstr>
      <vt:lpstr>USCAUXILIARYSERVICESIT Email Campaign Reports February 2015</vt:lpstr>
      <vt:lpstr>USCAUXILIARYSERVICESIT Email Campaign Reports February 2015</vt:lpstr>
      <vt:lpstr>USCAUXILIARYSERVICESIT Email Campaign Reports February 2015</vt:lpstr>
      <vt:lpstr>USCAUXILIARYSERVICESIT Email Campaign Reports February 2015</vt:lpstr>
      <vt:lpstr>USCAUXILIARYSERVICESIT Customer Satisfaction Report February 2015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Shweta Chandramouli</cp:lastModifiedBy>
  <cp:revision>1114</cp:revision>
  <dcterms:created xsi:type="dcterms:W3CDTF">2005-12-19T17:55:46Z</dcterms:created>
  <dcterms:modified xsi:type="dcterms:W3CDTF">2015-03-09T16:39:15Z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