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3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1.xml" ContentType="application/vnd.openxmlformats-officedocument.drawingml.chart+xml"/>
  <Override PartName="/ppt/notesSlides/notesSlide17.xml" ContentType="application/vnd.openxmlformats-officedocument.presentationml.notesSlide+xml"/>
  <Override PartName="/ppt/charts/chart22.xml" ContentType="application/vnd.openxmlformats-officedocument.drawingml.chart+xml"/>
  <Override PartName="/ppt/notesSlides/notesSlide18.xml" ContentType="application/vnd.openxmlformats-officedocument.presentationml.notesSlide+xml"/>
  <Override PartName="/ppt/charts/chart23.xml" ContentType="application/vnd.openxmlformats-officedocument.drawingml.chart+xml"/>
  <Override PartName="/ppt/drawings/drawing5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24.xml" ContentType="application/vnd.openxmlformats-officedocument.drawingml.chart+xml"/>
  <Override PartName="/ppt/drawings/drawing6.xml" ContentType="application/vnd.openxmlformats-officedocument.drawingml.chartshapes+xml"/>
  <Override PartName="/ppt/notesSlides/notesSlide20.xml" ContentType="application/vnd.openxmlformats-officedocument.presentationml.notesSlide+xml"/>
  <Override PartName="/ppt/charts/chart25.xml" ContentType="application/vnd.openxmlformats-officedocument.drawingml.chart+xml"/>
  <Override PartName="/ppt/drawings/drawing7.xml" ContentType="application/vnd.openxmlformats-officedocument.drawingml.chartshapes+xml"/>
  <Override PartName="/ppt/charts/chart26.xml" ContentType="application/vnd.openxmlformats-officedocument.drawingml.chart+xml"/>
  <Override PartName="/ppt/drawings/drawing8.xml" ContentType="application/vnd.openxmlformats-officedocument.drawingml.chartshapes+xml"/>
  <Override PartName="/ppt/charts/chart2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12" r:id="rId25"/>
    <p:sldId id="411" r:id="rId26"/>
    <p:sldId id="410" r:id="rId27"/>
    <p:sldId id="409" r:id="rId28"/>
    <p:sldId id="312" r:id="rId29"/>
    <p:sldId id="319" r:id="rId30"/>
    <p:sldId id="397" r:id="rId31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17" autoAdjust="0"/>
    <p:restoredTop sz="94660" autoAdjust="0"/>
  </p:normalViewPr>
  <p:slideViewPr>
    <p:cSldViewPr>
      <p:cViewPr varScale="1">
        <p:scale>
          <a:sx n="101" d="100"/>
          <a:sy n="101" d="100"/>
        </p:scale>
        <p:origin x="15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8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21978"/>
    </p:cViewPr>
  </p:sorterViewPr>
  <p:notesViewPr>
    <p:cSldViewPr>
      <p:cViewPr>
        <p:scale>
          <a:sx n="80" d="100"/>
          <a:sy n="80" d="100"/>
        </p:scale>
        <p:origin x="3888" y="234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9.bin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9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../embeddings/oleObject10.bin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1.bin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2.bin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../embeddings/oleObject13.bin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../embeddings/oleObject14.bin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../embeddings/oleObject15.bin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../embeddings/oleObject16.bin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7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6.bin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7.bin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8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Counts'!$B$25:$G$25</c:f>
              <c:numCache>
                <c:formatCode>d\-mmm</c:formatCode>
                <c:ptCount val="6"/>
                <c:pt idx="0">
                  <c:v>42019</c:v>
                </c:pt>
                <c:pt idx="1">
                  <c:v>42050</c:v>
                </c:pt>
                <c:pt idx="2">
                  <c:v>42078</c:v>
                </c:pt>
                <c:pt idx="3">
                  <c:v>42109</c:v>
                </c:pt>
                <c:pt idx="4">
                  <c:v>42139</c:v>
                </c:pt>
                <c:pt idx="5">
                  <c:v>42170</c:v>
                </c:pt>
              </c:numCache>
            </c:numRef>
          </c:cat>
          <c:val>
            <c:numRef>
              <c:f>'Issue Counts'!$B$26:$G$26</c:f>
              <c:numCache>
                <c:formatCode>0</c:formatCode>
                <c:ptCount val="6"/>
                <c:pt idx="0">
                  <c:v>1343</c:v>
                </c:pt>
                <c:pt idx="1">
                  <c:v>1342</c:v>
                </c:pt>
                <c:pt idx="2">
                  <c:v>1220</c:v>
                </c:pt>
                <c:pt idx="3">
                  <c:v>1262</c:v>
                </c:pt>
                <c:pt idx="4">
                  <c:v>910</c:v>
                </c:pt>
                <c:pt idx="5">
                  <c:v>1017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0406648"/>
        <c:axId val="192349608"/>
      </c:barChart>
      <c:dateAx>
        <c:axId val="190406648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9234960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9234960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90406648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0572461485792579"/>
          <c:y val="9.4650959327758789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95718494694886"/>
          <c:y val="0.18082191780821918"/>
          <c:w val="0.83542112329243368"/>
          <c:h val="0.542465753424657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Visits'!$C$23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Visits'!$C$24:$C$29</c:f>
              <c:numCache>
                <c:formatCode>#,##0</c:formatCode>
                <c:ptCount val="6"/>
                <c:pt idx="0">
                  <c:v>3411</c:v>
                </c:pt>
                <c:pt idx="1">
                  <c:v>109</c:v>
                </c:pt>
                <c:pt idx="2">
                  <c:v>375</c:v>
                </c:pt>
                <c:pt idx="3">
                  <c:v>133</c:v>
                </c:pt>
                <c:pt idx="4">
                  <c:v>805</c:v>
                </c:pt>
                <c:pt idx="5">
                  <c:v>2261</c:v>
                </c:pt>
              </c:numCache>
            </c:numRef>
          </c:val>
        </c:ser>
        <c:ser>
          <c:idx val="1"/>
          <c:order val="1"/>
          <c:tx>
            <c:strRef>
              <c:f>'Web Visits'!$D$23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Visits'!$D$24:$D$29</c:f>
              <c:numCache>
                <c:formatCode>#,##0</c:formatCode>
                <c:ptCount val="6"/>
                <c:pt idx="0">
                  <c:v>4349</c:v>
                </c:pt>
                <c:pt idx="1">
                  <c:v>153</c:v>
                </c:pt>
                <c:pt idx="2">
                  <c:v>314</c:v>
                </c:pt>
                <c:pt idx="3">
                  <c:v>111</c:v>
                </c:pt>
                <c:pt idx="4">
                  <c:v>665</c:v>
                </c:pt>
                <c:pt idx="5">
                  <c:v>981</c:v>
                </c:pt>
              </c:numCache>
            </c:numRef>
          </c:val>
        </c:ser>
        <c:ser>
          <c:idx val="2"/>
          <c:order val="2"/>
          <c:tx>
            <c:strRef>
              <c:f>'Web Visits'!$E$23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Visits'!$E$24:$E$29</c:f>
              <c:numCache>
                <c:formatCode>#,##0</c:formatCode>
                <c:ptCount val="6"/>
                <c:pt idx="0">
                  <c:v>7251</c:v>
                </c:pt>
                <c:pt idx="1">
                  <c:v>127</c:v>
                </c:pt>
                <c:pt idx="2">
                  <c:v>356</c:v>
                </c:pt>
                <c:pt idx="3">
                  <c:v>105</c:v>
                </c:pt>
                <c:pt idx="4">
                  <c:v>911</c:v>
                </c:pt>
                <c:pt idx="5">
                  <c:v>1514</c:v>
                </c:pt>
              </c:numCache>
            </c:numRef>
          </c:val>
        </c:ser>
        <c:ser>
          <c:idx val="3"/>
          <c:order val="3"/>
          <c:tx>
            <c:strRef>
              <c:f>'Web Visits'!$F$23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Visits'!$F$24:$F$29</c:f>
              <c:numCache>
                <c:formatCode>#,##0</c:formatCode>
                <c:ptCount val="6"/>
                <c:pt idx="0">
                  <c:v>5444</c:v>
                </c:pt>
                <c:pt idx="1">
                  <c:v>154</c:v>
                </c:pt>
                <c:pt idx="2">
                  <c:v>283</c:v>
                </c:pt>
                <c:pt idx="3">
                  <c:v>128</c:v>
                </c:pt>
                <c:pt idx="4">
                  <c:v>779</c:v>
                </c:pt>
                <c:pt idx="5">
                  <c:v>857</c:v>
                </c:pt>
              </c:numCache>
            </c:numRef>
          </c:val>
        </c:ser>
        <c:ser>
          <c:idx val="4"/>
          <c:order val="4"/>
          <c:tx>
            <c:strRef>
              <c:f>'Web Visits'!$G$23</c:f>
              <c:strCache>
                <c:ptCount val="1"/>
                <c:pt idx="0">
                  <c:v>May-15</c:v>
                </c:pt>
              </c:strCache>
            </c:strRef>
          </c:tx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Visits'!$G$24:$G$29</c:f>
              <c:numCache>
                <c:formatCode>#,##0</c:formatCode>
                <c:ptCount val="6"/>
                <c:pt idx="0">
                  <c:v>7673</c:v>
                </c:pt>
                <c:pt idx="1">
                  <c:v>93</c:v>
                </c:pt>
                <c:pt idx="2">
                  <c:v>255</c:v>
                </c:pt>
                <c:pt idx="3">
                  <c:v>102</c:v>
                </c:pt>
                <c:pt idx="4">
                  <c:v>743</c:v>
                </c:pt>
                <c:pt idx="5">
                  <c:v>1193</c:v>
                </c:pt>
              </c:numCache>
            </c:numRef>
          </c:val>
        </c:ser>
        <c:ser>
          <c:idx val="5"/>
          <c:order val="5"/>
          <c:tx>
            <c:strRef>
              <c:f>'Web Visits'!$H$23</c:f>
              <c:strCache>
                <c:ptCount val="1"/>
                <c:pt idx="0">
                  <c:v>June-15</c:v>
                </c:pt>
              </c:strCache>
            </c:strRef>
          </c:tx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Visits'!$H$24:$H$29</c:f>
              <c:numCache>
                <c:formatCode>#,##0</c:formatCode>
                <c:ptCount val="6"/>
                <c:pt idx="0">
                  <c:v>12644</c:v>
                </c:pt>
                <c:pt idx="1">
                  <c:v>124</c:v>
                </c:pt>
                <c:pt idx="2">
                  <c:v>327</c:v>
                </c:pt>
                <c:pt idx="3">
                  <c:v>99</c:v>
                </c:pt>
                <c:pt idx="4">
                  <c:v>601</c:v>
                </c:pt>
                <c:pt idx="5">
                  <c:v>923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2359848"/>
        <c:axId val="192360240"/>
      </c:barChart>
      <c:catAx>
        <c:axId val="192359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92360240"/>
        <c:crosses val="autoZero"/>
        <c:auto val="1"/>
        <c:lblAlgn val="ctr"/>
        <c:lblOffset val="100"/>
        <c:noMultiLvlLbl val="0"/>
      </c:catAx>
      <c:valAx>
        <c:axId val="19236024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923598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June </a:t>
            </a:r>
            <a:r>
              <a:rPr lang="en-US"/>
              <a:t>2015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36661466458616"/>
          <c:y val="0.16666708400211341"/>
          <c:w val="0.8283931357254285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689</c:v>
                </c:pt>
                <c:pt idx="1">
                  <c:v>22612</c:v>
                </c:pt>
                <c:pt idx="2">
                  <c:v>21448</c:v>
                </c:pt>
                <c:pt idx="3">
                  <c:v>6993</c:v>
                </c:pt>
                <c:pt idx="4">
                  <c:v>20544</c:v>
                </c:pt>
                <c:pt idx="5">
                  <c:v>0</c:v>
                </c:pt>
                <c:pt idx="6">
                  <c:v>22307</c:v>
                </c:pt>
              </c:numCache>
            </c:numRef>
          </c:val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237</c:v>
                </c:pt>
                <c:pt idx="1">
                  <c:v>2469</c:v>
                </c:pt>
                <c:pt idx="2">
                  <c:v>5351</c:v>
                </c:pt>
                <c:pt idx="3">
                  <c:v>1582</c:v>
                </c:pt>
                <c:pt idx="4">
                  <c:v>5314</c:v>
                </c:pt>
                <c:pt idx="5">
                  <c:v>5</c:v>
                </c:pt>
                <c:pt idx="6">
                  <c:v>1842</c:v>
                </c:pt>
              </c:numCache>
            </c:numRef>
          </c:val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132</c:v>
                </c:pt>
                <c:pt idx="1">
                  <c:v>4481</c:v>
                </c:pt>
                <c:pt idx="2">
                  <c:v>4721</c:v>
                </c:pt>
                <c:pt idx="3">
                  <c:v>1090</c:v>
                </c:pt>
                <c:pt idx="4">
                  <c:v>6725</c:v>
                </c:pt>
                <c:pt idx="5">
                  <c:v>3</c:v>
                </c:pt>
                <c:pt idx="6">
                  <c:v>4326</c:v>
                </c:pt>
              </c:numCache>
            </c:numRef>
          </c:val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2913</c:v>
                </c:pt>
                <c:pt idx="2">
                  <c:v>10</c:v>
                </c:pt>
                <c:pt idx="3">
                  <c:v>26</c:v>
                </c:pt>
                <c:pt idx="4">
                  <c:v>40</c:v>
                </c:pt>
                <c:pt idx="5">
                  <c:v>0</c:v>
                </c:pt>
                <c:pt idx="6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1017696"/>
        <c:axId val="251016128"/>
      </c:barChart>
      <c:catAx>
        <c:axId val="251017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1016128"/>
        <c:crosses val="autoZero"/>
        <c:auto val="1"/>
        <c:lblAlgn val="ctr"/>
        <c:lblOffset val="100"/>
        <c:noMultiLvlLbl val="0"/>
      </c:catAx>
      <c:valAx>
        <c:axId val="25101612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10176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June </a:t>
            </a:r>
            <a:r>
              <a:rPr lang="en-US"/>
              <a:t>2015 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8529862174578871"/>
          <c:y val="0.1982764184750429"/>
          <c:w val="0.78101071975497649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608</c:v>
                </c:pt>
                <c:pt idx="1">
                  <c:v>1272</c:v>
                </c:pt>
                <c:pt idx="2">
                  <c:v>460</c:v>
                </c:pt>
                <c:pt idx="3">
                  <c:v>265</c:v>
                </c:pt>
                <c:pt idx="4">
                  <c:v>264</c:v>
                </c:pt>
                <c:pt idx="5">
                  <c:v>187</c:v>
                </c:pt>
                <c:pt idx="6">
                  <c:v>163</c:v>
                </c:pt>
                <c:pt idx="7">
                  <c:v>12</c:v>
                </c:pt>
              </c:numCache>
            </c:numRef>
          </c:val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176</c:v>
                </c:pt>
                <c:pt idx="1">
                  <c:v>237</c:v>
                </c:pt>
                <c:pt idx="2">
                  <c:v>303</c:v>
                </c:pt>
                <c:pt idx="3">
                  <c:v>290</c:v>
                </c:pt>
                <c:pt idx="4">
                  <c:v>175</c:v>
                </c:pt>
                <c:pt idx="5">
                  <c:v>192</c:v>
                </c:pt>
                <c:pt idx="6">
                  <c:v>123</c:v>
                </c:pt>
                <c:pt idx="7">
                  <c:v>739</c:v>
                </c:pt>
              </c:numCache>
            </c:numRef>
          </c:val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130</c:v>
                </c:pt>
                <c:pt idx="1">
                  <c:v>192</c:v>
                </c:pt>
                <c:pt idx="2">
                  <c:v>87</c:v>
                </c:pt>
                <c:pt idx="3">
                  <c:v>39</c:v>
                </c:pt>
                <c:pt idx="4">
                  <c:v>72</c:v>
                </c:pt>
                <c:pt idx="5">
                  <c:v>39</c:v>
                </c:pt>
                <c:pt idx="6">
                  <c:v>12</c:v>
                </c:pt>
                <c:pt idx="7">
                  <c:v>40</c:v>
                </c:pt>
              </c:numCache>
            </c:numRef>
          </c:val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4834040"/>
        <c:axId val="244837568"/>
      </c:barChart>
      <c:catAx>
        <c:axId val="244834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4837568"/>
        <c:crosses val="autoZero"/>
        <c:auto val="1"/>
        <c:lblAlgn val="ctr"/>
        <c:lblOffset val="100"/>
        <c:noMultiLvlLbl val="0"/>
      </c:catAx>
      <c:valAx>
        <c:axId val="24483756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483404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June 2015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32830775704863663"/>
          <c:y val="4.927982787007770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907749077490823"/>
          <c:y val="0.20639534883720997"/>
          <c:w val="0.7140221402214022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Sources'!$C$24:$C$29</c:f>
              <c:numCache>
                <c:formatCode>#,##0</c:formatCode>
                <c:ptCount val="6"/>
                <c:pt idx="0">
                  <c:v>8555</c:v>
                </c:pt>
                <c:pt idx="1">
                  <c:v>30</c:v>
                </c:pt>
                <c:pt idx="2">
                  <c:v>103</c:v>
                </c:pt>
                <c:pt idx="3">
                  <c:v>265</c:v>
                </c:pt>
                <c:pt idx="4">
                  <c:v>36</c:v>
                </c:pt>
                <c:pt idx="5">
                  <c:v>167</c:v>
                </c:pt>
              </c:numCache>
            </c:numRef>
          </c:val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Sources'!$D$24:$D$29</c:f>
              <c:numCache>
                <c:formatCode>#,##0</c:formatCode>
                <c:ptCount val="6"/>
                <c:pt idx="0">
                  <c:v>935</c:v>
                </c:pt>
                <c:pt idx="1">
                  <c:v>75</c:v>
                </c:pt>
                <c:pt idx="2">
                  <c:v>170</c:v>
                </c:pt>
                <c:pt idx="3">
                  <c:v>290</c:v>
                </c:pt>
                <c:pt idx="4">
                  <c:v>34</c:v>
                </c:pt>
                <c:pt idx="5">
                  <c:v>255</c:v>
                </c:pt>
              </c:numCache>
            </c:numRef>
          </c:val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Sources'!$E$24:$E$29</c:f>
              <c:numCache>
                <c:formatCode>#,##0</c:formatCode>
                <c:ptCount val="6"/>
                <c:pt idx="0">
                  <c:v>2725</c:v>
                </c:pt>
                <c:pt idx="1">
                  <c:v>16</c:v>
                </c:pt>
                <c:pt idx="2">
                  <c:v>53</c:v>
                </c:pt>
                <c:pt idx="3">
                  <c:v>39</c:v>
                </c:pt>
                <c:pt idx="4">
                  <c:v>28</c:v>
                </c:pt>
                <c:pt idx="5">
                  <c:v>443</c:v>
                </c:pt>
              </c:numCache>
            </c:numRef>
          </c:val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Sources'!$F$24:$F$29</c:f>
              <c:numCache>
                <c:formatCode>#,##0</c:formatCode>
                <c:ptCount val="6"/>
                <c:pt idx="0">
                  <c:v>40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0405864"/>
        <c:axId val="245305032"/>
      </c:barChart>
      <c:catAx>
        <c:axId val="190405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5305032"/>
        <c:crosses val="autoZero"/>
        <c:auto val="1"/>
        <c:lblAlgn val="ctr"/>
        <c:lblOffset val="100"/>
        <c:noMultiLvlLbl val="0"/>
      </c:catAx>
      <c:valAx>
        <c:axId val="24530503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9040586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Site'!$C$8:$C$14</c:f>
              <c:numCache>
                <c:formatCode>h:mm</c:formatCode>
                <c:ptCount val="7"/>
                <c:pt idx="0">
                  <c:v>5.9722222222222225E-2</c:v>
                </c:pt>
                <c:pt idx="1">
                  <c:v>0.12986111111111112</c:v>
                </c:pt>
                <c:pt idx="2">
                  <c:v>0.17083333333333331</c:v>
                </c:pt>
                <c:pt idx="3">
                  <c:v>5.4166666666666669E-2</c:v>
                </c:pt>
                <c:pt idx="4">
                  <c:v>0.16805555555555554</c:v>
                </c:pt>
                <c:pt idx="5">
                  <c:v>6.5972222222222224E-2</c:v>
                </c:pt>
                <c:pt idx="6">
                  <c:v>7.013888888888889E-2</c:v>
                </c:pt>
              </c:numCache>
            </c:numRef>
          </c:val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5.9722222222222225E-2</c:v>
                </c:pt>
                <c:pt idx="1">
                  <c:v>0.15347222222222223</c:v>
                </c:pt>
                <c:pt idx="2">
                  <c:v>0.19236111111111112</c:v>
                </c:pt>
                <c:pt idx="3">
                  <c:v>5.0694444444444452E-2</c:v>
                </c:pt>
                <c:pt idx="4">
                  <c:v>0.15555555555555556</c:v>
                </c:pt>
                <c:pt idx="5">
                  <c:v>6.5972222222222224E-2</c:v>
                </c:pt>
                <c:pt idx="6">
                  <c:v>7.4305555555555555E-2</c:v>
                </c:pt>
              </c:numCache>
            </c:numRef>
          </c:val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Mar-15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3.888888888888889E-2</c:v>
                </c:pt>
                <c:pt idx="1">
                  <c:v>0.15833333333333333</c:v>
                </c:pt>
                <c:pt idx="2">
                  <c:v>0.21805555555555556</c:v>
                </c:pt>
                <c:pt idx="3">
                  <c:v>4.7916666666666663E-2</c:v>
                </c:pt>
                <c:pt idx="4">
                  <c:v>0.15208333333333332</c:v>
                </c:pt>
                <c:pt idx="5">
                  <c:v>5.486111111111111E-2</c:v>
                </c:pt>
                <c:pt idx="6">
                  <c:v>7.1527777777777787E-2</c:v>
                </c:pt>
              </c:numCache>
            </c:numRef>
          </c:val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Apr-15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5.486111111111111E-2</c:v>
                </c:pt>
                <c:pt idx="1">
                  <c:v>0.16666666666666666</c:v>
                </c:pt>
                <c:pt idx="2">
                  <c:v>0.20972222222222223</c:v>
                </c:pt>
                <c:pt idx="3">
                  <c:v>5.0694444444444452E-2</c:v>
                </c:pt>
                <c:pt idx="4">
                  <c:v>0.14375000000000002</c:v>
                </c:pt>
                <c:pt idx="5">
                  <c:v>7.8472222222222221E-2</c:v>
                </c:pt>
                <c:pt idx="6">
                  <c:v>6.5972222222222224E-2</c:v>
                </c:pt>
              </c:numCache>
            </c:numRef>
          </c:val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May-15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0.18958333333333333</c:v>
                </c:pt>
                <c:pt idx="2">
                  <c:v>0.16666666666666666</c:v>
                </c:pt>
                <c:pt idx="3">
                  <c:v>5.0694444444444452E-2</c:v>
                </c:pt>
                <c:pt idx="4">
                  <c:v>0.17013888888888887</c:v>
                </c:pt>
                <c:pt idx="5">
                  <c:v>6.458333333333334E-2</c:v>
                </c:pt>
                <c:pt idx="6">
                  <c:v>6.1805555555555558E-2</c:v>
                </c:pt>
              </c:numCache>
            </c:numRef>
          </c:val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June-15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0.16041666666666668</c:v>
                </c:pt>
                <c:pt idx="2">
                  <c:v>0.1763888888888889</c:v>
                </c:pt>
                <c:pt idx="3">
                  <c:v>6.0416666666666667E-2</c:v>
                </c:pt>
                <c:pt idx="4">
                  <c:v>0.10833333333333334</c:v>
                </c:pt>
                <c:pt idx="5">
                  <c:v>0</c:v>
                </c:pt>
                <c:pt idx="6">
                  <c:v>6.25E-2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556032"/>
        <c:axId val="244837960"/>
      </c:barChart>
      <c:catAx>
        <c:axId val="250556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4837960"/>
        <c:crosses val="autoZero"/>
        <c:auto val="1"/>
        <c:lblAlgn val="ctr"/>
        <c:lblOffset val="100"/>
        <c:noMultiLvlLbl val="0"/>
      </c:catAx>
      <c:valAx>
        <c:axId val="2448379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55603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17380282152230975"/>
          <c:y val="4.13908868297937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Site'!$C$19:$C$27</c:f>
              <c:numCache>
                <c:formatCode>h:mm</c:formatCode>
                <c:ptCount val="9"/>
                <c:pt idx="0">
                  <c:v>9.7916666666666666E-2</c:v>
                </c:pt>
                <c:pt idx="1">
                  <c:v>7.2916666666666671E-2</c:v>
                </c:pt>
                <c:pt idx="2">
                  <c:v>0.10625</c:v>
                </c:pt>
                <c:pt idx="3">
                  <c:v>3.7499999999999999E-2</c:v>
                </c:pt>
                <c:pt idx="4">
                  <c:v>8.1944444444444445E-2</c:v>
                </c:pt>
                <c:pt idx="5">
                  <c:v>4.5138888888888888E-2</c:v>
                </c:pt>
                <c:pt idx="6">
                  <c:v>9.8611111111111108E-2</c:v>
                </c:pt>
                <c:pt idx="7">
                  <c:v>7.2222222222222229E-2</c:v>
                </c:pt>
                <c:pt idx="8">
                  <c:v>8.7500000000000008E-2</c:v>
                </c:pt>
              </c:numCache>
            </c:numRef>
          </c:val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5.2083333333333336E-2</c:v>
                </c:pt>
                <c:pt idx="1">
                  <c:v>4.7222222222222221E-2</c:v>
                </c:pt>
                <c:pt idx="2">
                  <c:v>8.3333333333333329E-2</c:v>
                </c:pt>
                <c:pt idx="3">
                  <c:v>1.8749999999999999E-2</c:v>
                </c:pt>
                <c:pt idx="4">
                  <c:v>5.5555555555555552E-2</c:v>
                </c:pt>
                <c:pt idx="5">
                  <c:v>6.3888888888888884E-2</c:v>
                </c:pt>
                <c:pt idx="6">
                  <c:v>4.3750000000000004E-2</c:v>
                </c:pt>
                <c:pt idx="7">
                  <c:v>3.6111111111111115E-2</c:v>
                </c:pt>
                <c:pt idx="8">
                  <c:v>8.7500000000000008E-2</c:v>
                </c:pt>
              </c:numCache>
            </c:numRef>
          </c:val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5.486111111111111E-2</c:v>
                </c:pt>
                <c:pt idx="1">
                  <c:v>4.3750000000000004E-2</c:v>
                </c:pt>
                <c:pt idx="2">
                  <c:v>8.6111111111111124E-2</c:v>
                </c:pt>
                <c:pt idx="3">
                  <c:v>3.2638888888888891E-2</c:v>
                </c:pt>
                <c:pt idx="4">
                  <c:v>5.7638888888888885E-2</c:v>
                </c:pt>
                <c:pt idx="5">
                  <c:v>4.7916666666666663E-2</c:v>
                </c:pt>
                <c:pt idx="6">
                  <c:v>4.9999999999999996E-2</c:v>
                </c:pt>
                <c:pt idx="7">
                  <c:v>3.8194444444444441E-2</c:v>
                </c:pt>
                <c:pt idx="8">
                  <c:v>5.4166666666666669E-2</c:v>
                </c:pt>
              </c:numCache>
            </c:numRef>
          </c:val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5.6944444444444443E-2</c:v>
                </c:pt>
                <c:pt idx="1">
                  <c:v>5.0694444444444452E-2</c:v>
                </c:pt>
                <c:pt idx="2">
                  <c:v>7.4999999999999997E-2</c:v>
                </c:pt>
                <c:pt idx="3">
                  <c:v>2.5694444444444447E-2</c:v>
                </c:pt>
                <c:pt idx="4">
                  <c:v>6.5277777777777782E-2</c:v>
                </c:pt>
                <c:pt idx="5">
                  <c:v>5.6944444444444443E-2</c:v>
                </c:pt>
                <c:pt idx="6">
                  <c:v>4.5833333333333337E-2</c:v>
                </c:pt>
                <c:pt idx="7">
                  <c:v>3.2638888888888891E-2</c:v>
                </c:pt>
                <c:pt idx="8">
                  <c:v>4.6527777777777779E-2</c:v>
                </c:pt>
              </c:numCache>
            </c:numRef>
          </c:val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May-15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5.9027777777777783E-2</c:v>
                </c:pt>
                <c:pt idx="1">
                  <c:v>4.6527777777777779E-2</c:v>
                </c:pt>
                <c:pt idx="2">
                  <c:v>9.7222222222222224E-2</c:v>
                </c:pt>
                <c:pt idx="3">
                  <c:v>4.3750000000000004E-2</c:v>
                </c:pt>
                <c:pt idx="4">
                  <c:v>6.7361111111111108E-2</c:v>
                </c:pt>
                <c:pt idx="5">
                  <c:v>4.027777777777778E-2</c:v>
                </c:pt>
                <c:pt idx="6">
                  <c:v>5.0694444444444452E-2</c:v>
                </c:pt>
                <c:pt idx="7">
                  <c:v>3.7499999999999999E-2</c:v>
                </c:pt>
                <c:pt idx="8">
                  <c:v>7.6388888888888886E-3</c:v>
                </c:pt>
              </c:numCache>
            </c:numRef>
          </c:val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June-15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4.9305555555555554E-2</c:v>
                </c:pt>
                <c:pt idx="1">
                  <c:v>4.9305555555555554E-2</c:v>
                </c:pt>
                <c:pt idx="2">
                  <c:v>8.819444444444445E-2</c:v>
                </c:pt>
                <c:pt idx="3">
                  <c:v>4.4444444444444446E-2</c:v>
                </c:pt>
                <c:pt idx="4">
                  <c:v>5.9722222222222225E-2</c:v>
                </c:pt>
                <c:pt idx="5">
                  <c:v>4.4444444444444446E-2</c:v>
                </c:pt>
                <c:pt idx="6">
                  <c:v>6.1805555555555558E-2</c:v>
                </c:pt>
                <c:pt idx="7">
                  <c:v>3.6805555555555557E-2</c:v>
                </c:pt>
                <c:pt idx="8">
                  <c:v>2.0833333333333332E-2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8127056"/>
        <c:axId val="188131368"/>
      </c:barChart>
      <c:catAx>
        <c:axId val="188127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88131368"/>
        <c:crosses val="autoZero"/>
        <c:auto val="1"/>
        <c:lblAlgn val="ctr"/>
        <c:lblOffset val="100"/>
        <c:noMultiLvlLbl val="0"/>
      </c:catAx>
      <c:valAx>
        <c:axId val="18813136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8812705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196878949402299"/>
          <c:y val="2.975803069499615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Site'!$C$31:$C$36</c:f>
              <c:numCache>
                <c:formatCode>h:mm</c:formatCode>
                <c:ptCount val="6"/>
                <c:pt idx="0">
                  <c:v>5.9027777777777783E-2</c:v>
                </c:pt>
                <c:pt idx="1">
                  <c:v>2.4999999999999998E-2</c:v>
                </c:pt>
                <c:pt idx="2">
                  <c:v>0.11875000000000001</c:v>
                </c:pt>
                <c:pt idx="3">
                  <c:v>3.7499999999999999E-2</c:v>
                </c:pt>
                <c:pt idx="4">
                  <c:v>0.10625</c:v>
                </c:pt>
                <c:pt idx="5">
                  <c:v>0.25486111111111109</c:v>
                </c:pt>
              </c:numCache>
            </c:numRef>
          </c:val>
        </c:ser>
        <c:ser>
          <c:idx val="1"/>
          <c:order val="1"/>
          <c:tx>
            <c:strRef>
              <c:f>'Average Time on Site'!$D$30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Site'!$D$31:$D$36</c:f>
              <c:numCache>
                <c:formatCode>h:mm</c:formatCode>
                <c:ptCount val="6"/>
                <c:pt idx="0">
                  <c:v>5.486111111111111E-2</c:v>
                </c:pt>
                <c:pt idx="1">
                  <c:v>5.7638888888888885E-2</c:v>
                </c:pt>
                <c:pt idx="2">
                  <c:v>0.11527777777777777</c:v>
                </c:pt>
                <c:pt idx="3">
                  <c:v>1.8749999999999999E-2</c:v>
                </c:pt>
                <c:pt idx="4">
                  <c:v>8.3333333333333329E-2</c:v>
                </c:pt>
                <c:pt idx="5">
                  <c:v>0.17152777777777775</c:v>
                </c:pt>
              </c:numCache>
            </c:numRef>
          </c:val>
        </c:ser>
        <c:ser>
          <c:idx val="2"/>
          <c:order val="2"/>
          <c:tx>
            <c:strRef>
              <c:f>'Average Time on Site'!$E$30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Site'!$E$31:$E$36</c:f>
              <c:numCache>
                <c:formatCode>h:mm</c:formatCode>
                <c:ptCount val="6"/>
                <c:pt idx="0">
                  <c:v>7.6388888888888895E-2</c:v>
                </c:pt>
                <c:pt idx="1">
                  <c:v>3.2638888888888891E-2</c:v>
                </c:pt>
                <c:pt idx="2">
                  <c:v>0.18541666666666667</c:v>
                </c:pt>
                <c:pt idx="3">
                  <c:v>3.2638888888888891E-2</c:v>
                </c:pt>
                <c:pt idx="4">
                  <c:v>8.6111111111111124E-2</c:v>
                </c:pt>
                <c:pt idx="5">
                  <c:v>0.22916666666666666</c:v>
                </c:pt>
              </c:numCache>
            </c:numRef>
          </c:val>
        </c:ser>
        <c:ser>
          <c:idx val="3"/>
          <c:order val="3"/>
          <c:tx>
            <c:strRef>
              <c:f>'Average Time on Site'!$F$30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Site'!$F$31:$F$36</c:f>
              <c:numCache>
                <c:formatCode>h:mm</c:formatCode>
                <c:ptCount val="6"/>
                <c:pt idx="0">
                  <c:v>7.9166666666666663E-2</c:v>
                </c:pt>
                <c:pt idx="1">
                  <c:v>2.7083333333333334E-2</c:v>
                </c:pt>
                <c:pt idx="2">
                  <c:v>0.10347222222222223</c:v>
                </c:pt>
                <c:pt idx="3">
                  <c:v>2.5694444444444447E-2</c:v>
                </c:pt>
                <c:pt idx="4">
                  <c:v>7.4999999999999997E-2</c:v>
                </c:pt>
                <c:pt idx="5">
                  <c:v>0.17222222222222225</c:v>
                </c:pt>
              </c:numCache>
            </c:numRef>
          </c:val>
        </c:ser>
        <c:ser>
          <c:idx val="4"/>
          <c:order val="4"/>
          <c:tx>
            <c:strRef>
              <c:f>'Average Time on Site'!$G$30</c:f>
              <c:strCache>
                <c:ptCount val="1"/>
                <c:pt idx="0">
                  <c:v>May-15</c:v>
                </c:pt>
              </c:strCache>
            </c:strRef>
          </c:tx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Site'!$G$31:$G$36</c:f>
              <c:numCache>
                <c:formatCode>h:mm</c:formatCode>
                <c:ptCount val="6"/>
                <c:pt idx="0">
                  <c:v>8.1250000000000003E-2</c:v>
                </c:pt>
                <c:pt idx="1">
                  <c:v>3.4027777777777775E-2</c:v>
                </c:pt>
                <c:pt idx="2">
                  <c:v>9.1666666666666674E-2</c:v>
                </c:pt>
                <c:pt idx="3">
                  <c:v>4.3750000000000004E-2</c:v>
                </c:pt>
                <c:pt idx="4">
                  <c:v>9.7222222222222224E-2</c:v>
                </c:pt>
                <c:pt idx="5">
                  <c:v>0.24305555555555555</c:v>
                </c:pt>
              </c:numCache>
            </c:numRef>
          </c:val>
        </c:ser>
        <c:ser>
          <c:idx val="5"/>
          <c:order val="5"/>
          <c:tx>
            <c:strRef>
              <c:f>'Average Time on Site'!$H$30</c:f>
              <c:strCache>
                <c:ptCount val="1"/>
                <c:pt idx="0">
                  <c:v>June-15</c:v>
                </c:pt>
              </c:strCache>
            </c:strRef>
          </c:tx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Site'!$H$31:$H$36</c:f>
              <c:numCache>
                <c:formatCode>h:mm</c:formatCode>
                <c:ptCount val="6"/>
                <c:pt idx="0">
                  <c:v>9.2361111111111116E-2</c:v>
                </c:pt>
                <c:pt idx="1">
                  <c:v>1.4583333333333332E-2</c:v>
                </c:pt>
                <c:pt idx="2">
                  <c:v>0.12708333333333333</c:v>
                </c:pt>
                <c:pt idx="3">
                  <c:v>4.4444444444444446E-2</c:v>
                </c:pt>
                <c:pt idx="4">
                  <c:v>4.9305555555555554E-2</c:v>
                </c:pt>
                <c:pt idx="5">
                  <c:v>0.19027777777777777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558384"/>
        <c:axId val="249495528"/>
      </c:barChart>
      <c:catAx>
        <c:axId val="25055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9495528"/>
        <c:crosses val="autoZero"/>
        <c:auto val="1"/>
        <c:lblAlgn val="ctr"/>
        <c:lblOffset val="100"/>
        <c:noMultiLvlLbl val="0"/>
      </c:catAx>
      <c:valAx>
        <c:axId val="2494955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55838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- June 2015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under armour</c:v>
                </c:pt>
                <c:pt idx="1">
                  <c:v>hawaiian</c:v>
                </c:pt>
                <c:pt idx="2">
                  <c:v>2015 commencement dvd</c:v>
                </c:pt>
                <c:pt idx="3">
                  <c:v>dad</c:v>
                </c:pt>
                <c:pt idx="4">
                  <c:v>lanyard</c:v>
                </c:pt>
                <c:pt idx="5">
                  <c:v>license plate</c:v>
                </c:pt>
                <c:pt idx="6">
                  <c:v>backpack</c:v>
                </c:pt>
                <c:pt idx="7">
                  <c:v>mom</c:v>
                </c:pt>
                <c:pt idx="8">
                  <c:v>Star wars</c:v>
                </c:pt>
                <c:pt idx="9">
                  <c:v>star wars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126</c:v>
                </c:pt>
                <c:pt idx="1">
                  <c:v>121</c:v>
                </c:pt>
                <c:pt idx="2">
                  <c:v>46</c:v>
                </c:pt>
                <c:pt idx="3">
                  <c:v>40</c:v>
                </c:pt>
                <c:pt idx="4">
                  <c:v>37</c:v>
                </c:pt>
                <c:pt idx="5">
                  <c:v>32</c:v>
                </c:pt>
                <c:pt idx="6">
                  <c:v>31</c:v>
                </c:pt>
                <c:pt idx="7">
                  <c:v>28</c:v>
                </c:pt>
                <c:pt idx="8">
                  <c:v>28</c:v>
                </c:pt>
                <c:pt idx="9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311304"/>
        <c:axId val="245307776"/>
      </c:barChart>
      <c:catAx>
        <c:axId val="245311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53077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530777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531130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Details'!$B$34:$B$43</c:f>
              <c:strCache>
                <c:ptCount val="10"/>
                <c:pt idx="0">
                  <c:v>T-Shirts | Tops | USC Bookstores</c:v>
                </c:pt>
                <c:pt idx="1">
                  <c:v>Tops | Women's Apparel | USC Bookstores</c:v>
                </c:pt>
                <c:pt idx="2">
                  <c:v>Hats | Men's Apparel | USC Bookstores</c:v>
                </c:pt>
                <c:pt idx="3">
                  <c:v>Jackets/Fleece | Men's Apparel | USC Bookstores</c:v>
                </c:pt>
                <c:pt idx="4">
                  <c:v>Auto Accessories | Gifts | USC Bookstores</c:v>
                </c:pt>
                <c:pt idx="5">
                  <c:v>Men's Nike | Nike | USC Bookstores</c:v>
                </c:pt>
                <c:pt idx="6">
                  <c:v>Jackets/Fleece | Women's Apparel | USC Bookstores</c:v>
                </c:pt>
                <c:pt idx="7">
                  <c:v>Glassware &amp; Mugs | Gifts | USC Bookstores</c:v>
                </c:pt>
                <c:pt idx="8">
                  <c:v>New Items | USC Bookstores</c:v>
                </c:pt>
                <c:pt idx="9">
                  <c:v>Men's Apparel | USC Bookstores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14671</c:v>
                </c:pt>
                <c:pt idx="1">
                  <c:v>14559</c:v>
                </c:pt>
                <c:pt idx="2">
                  <c:v>11739</c:v>
                </c:pt>
                <c:pt idx="3">
                  <c:v>8170</c:v>
                </c:pt>
                <c:pt idx="4">
                  <c:v>7942</c:v>
                </c:pt>
                <c:pt idx="5">
                  <c:v>7345</c:v>
                </c:pt>
                <c:pt idx="6">
                  <c:v>5479</c:v>
                </c:pt>
                <c:pt idx="7" formatCode="General">
                  <c:v>5168</c:v>
                </c:pt>
                <c:pt idx="8">
                  <c:v>5168</c:v>
                </c:pt>
                <c:pt idx="9">
                  <c:v>4587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5846552"/>
        <c:axId val="185846160"/>
      </c:barChart>
      <c:catAx>
        <c:axId val="185846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5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85846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584616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8584655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</a:t>
            </a:r>
            <a:r>
              <a:rPr lang="en-US" baseline="0"/>
              <a:t>June 2015</a:t>
            </a:r>
          </a:p>
        </c:rich>
      </c:tx>
      <c:layout>
        <c:manualLayout>
          <c:xMode val="edge"/>
          <c:yMode val="edge"/>
          <c:x val="0.29198905235529765"/>
          <c:y val="4.324216051940875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Cardinal Shield Medium Gift Bag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150</c:v>
                </c:pt>
              </c:numCache>
            </c:numRef>
          </c:val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Alumni Heavy Chrome Shield License Frame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66</c:v>
                </c:pt>
              </c:numCache>
            </c:numRef>
          </c:val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Alimni Solid Brass Shield License Frame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Trojans Heavy Chrome Shield License Frame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23</c:v>
                </c:pt>
              </c:numCache>
            </c:numRef>
          </c:val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WILL AND VISION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23</c:v>
                </c:pt>
              </c:numCache>
            </c:numRef>
          </c:val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Cardinal Arch El Grande Mug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Cardinal Interlock Dad Design T-Shirt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</c:ser>
        <c:ser>
          <c:idx val="8"/>
          <c:order val="7"/>
          <c:tx>
            <c:strRef>
              <c:f>'BKS Details'!$B$75</c:f>
              <c:strCache>
                <c:ptCount val="1"/>
                <c:pt idx="0">
                  <c:v>USC Cardinal Viterbi Engineering Coffee Mug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</c:ser>
        <c:ser>
          <c:idx val="9"/>
          <c:order val="8"/>
          <c:tx>
            <c:strRef>
              <c:f>'BKS Details'!$B$76</c:f>
              <c:strCache>
                <c:ptCount val="1"/>
                <c:pt idx="0">
                  <c:v>USC Blue Ocean Hawaiian Shirt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Cardinal Fight On You Must Star Wars T-Shirt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305816"/>
        <c:axId val="245309344"/>
      </c:barChart>
      <c:catAx>
        <c:axId val="24530581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45309344"/>
        <c:crosses val="autoZero"/>
        <c:auto val="1"/>
        <c:lblAlgn val="ctr"/>
        <c:lblOffset val="100"/>
        <c:noMultiLvlLbl val="0"/>
      </c:catAx>
      <c:valAx>
        <c:axId val="24530934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530581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4769733013547448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2291666055709517"/>
          <c:y val="3.81943992538122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9739717591167025"/>
          <c:y val="0.19600198088446491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'Issue Counts'!$B$5:$B$17</c:f>
              <c:numCache>
                <c:formatCode>0</c:formatCode>
                <c:ptCount val="13"/>
                <c:pt idx="0">
                  <c:v>88</c:v>
                </c:pt>
                <c:pt idx="1">
                  <c:v>52</c:v>
                </c:pt>
                <c:pt idx="2">
                  <c:v>10</c:v>
                </c:pt>
                <c:pt idx="3">
                  <c:v>111</c:v>
                </c:pt>
                <c:pt idx="4">
                  <c:v>35</c:v>
                </c:pt>
                <c:pt idx="5">
                  <c:v>7</c:v>
                </c:pt>
                <c:pt idx="6">
                  <c:v>69</c:v>
                </c:pt>
                <c:pt idx="7">
                  <c:v>38</c:v>
                </c:pt>
                <c:pt idx="8">
                  <c:v>455</c:v>
                </c:pt>
                <c:pt idx="9">
                  <c:v>145</c:v>
                </c:pt>
                <c:pt idx="10">
                  <c:v>3</c:v>
                </c:pt>
                <c:pt idx="11">
                  <c:v>1</c:v>
                </c:pt>
                <c:pt idx="12">
                  <c:v>3</c:v>
                </c:pt>
              </c:numCache>
            </c:numRef>
          </c:val>
        </c:ser>
        <c:ser>
          <c:idx val="3"/>
          <c:order val="1"/>
          <c:tx>
            <c:strRef>
              <c:f>'Issue Counts'!$E$4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'Issue Counts'!$E$5:$E$17</c:f>
              <c:numCache>
                <c:formatCode>0</c:formatCode>
                <c:ptCount val="13"/>
                <c:pt idx="0">
                  <c:v>81</c:v>
                </c:pt>
                <c:pt idx="1">
                  <c:v>43</c:v>
                </c:pt>
                <c:pt idx="2">
                  <c:v>6</c:v>
                </c:pt>
                <c:pt idx="3">
                  <c:v>91</c:v>
                </c:pt>
                <c:pt idx="4">
                  <c:v>29</c:v>
                </c:pt>
                <c:pt idx="5">
                  <c:v>3</c:v>
                </c:pt>
                <c:pt idx="6">
                  <c:v>59</c:v>
                </c:pt>
                <c:pt idx="7">
                  <c:v>33</c:v>
                </c:pt>
                <c:pt idx="8">
                  <c:v>455</c:v>
                </c:pt>
                <c:pt idx="9">
                  <c:v>55</c:v>
                </c:pt>
                <c:pt idx="10">
                  <c:v>3</c:v>
                </c:pt>
                <c:pt idx="11">
                  <c:v>1</c:v>
                </c:pt>
                <c:pt idx="1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2350392"/>
        <c:axId val="192351176"/>
      </c:barChart>
      <c:catAx>
        <c:axId val="192350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92351176"/>
        <c:crosses val="autoZero"/>
        <c:auto val="1"/>
        <c:lblAlgn val="ctr"/>
        <c:lblOffset val="100"/>
        <c:noMultiLvlLbl val="0"/>
      </c:catAx>
      <c:valAx>
        <c:axId val="192351176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192350392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Jan-15</c:v>
                </c:pt>
                <c:pt idx="1">
                  <c:v>Feb-15</c:v>
                </c:pt>
                <c:pt idx="2">
                  <c:v>Mar-15</c:v>
                </c:pt>
                <c:pt idx="3">
                  <c:v>Apr-15</c:v>
                </c:pt>
                <c:pt idx="4">
                  <c:v>May-15</c:v>
                </c:pt>
                <c:pt idx="5">
                  <c:v>June-15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527</c:v>
                </c:pt>
                <c:pt idx="1">
                  <c:v>520</c:v>
                </c:pt>
                <c:pt idx="2">
                  <c:v>351</c:v>
                </c:pt>
                <c:pt idx="3">
                  <c:v>287</c:v>
                </c:pt>
                <c:pt idx="4">
                  <c:v>146</c:v>
                </c:pt>
                <c:pt idx="5">
                  <c:v>503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Jan-15</c:v>
                </c:pt>
                <c:pt idx="1">
                  <c:v>Feb-15</c:v>
                </c:pt>
                <c:pt idx="2">
                  <c:v>Mar-15</c:v>
                </c:pt>
                <c:pt idx="3">
                  <c:v>Apr-15</c:v>
                </c:pt>
                <c:pt idx="4">
                  <c:v>May-15</c:v>
                </c:pt>
                <c:pt idx="5">
                  <c:v>June-15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777</c:v>
                </c:pt>
                <c:pt idx="1">
                  <c:v>378</c:v>
                </c:pt>
                <c:pt idx="2">
                  <c:v>314</c:v>
                </c:pt>
                <c:pt idx="3">
                  <c:v>371</c:v>
                </c:pt>
                <c:pt idx="4">
                  <c:v>363</c:v>
                </c:pt>
                <c:pt idx="5">
                  <c:v>72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47274072"/>
        <c:axId val="247272896"/>
      </c:barChart>
      <c:catAx>
        <c:axId val="247274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7272896"/>
        <c:crosses val="autoZero"/>
        <c:auto val="1"/>
        <c:lblAlgn val="ctr"/>
        <c:lblOffset val="100"/>
        <c:noMultiLvlLbl val="1"/>
      </c:catAx>
      <c:valAx>
        <c:axId val="2472728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7274072"/>
        <c:crosses val="autoZero"/>
        <c:crossBetween val="between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b="1"/>
              <a:t>USC Women's Nike Tanks and Shorts</a:t>
            </a:r>
          </a:p>
        </c:rich>
      </c:tx>
      <c:layout>
        <c:manualLayout>
          <c:xMode val="edge"/>
          <c:yMode val="edge"/>
          <c:x val="0.31511533974919803"/>
          <c:y val="4.43895600006520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reports'!$F$5:$J$5</c:f>
              <c:numCache>
                <c:formatCode>#,##0</c:formatCode>
                <c:ptCount val="5"/>
                <c:pt idx="0">
                  <c:v>20318</c:v>
                </c:pt>
                <c:pt idx="1">
                  <c:v>20281</c:v>
                </c:pt>
                <c:pt idx="2" formatCode="0">
                  <c:v>3854</c:v>
                </c:pt>
                <c:pt idx="3" formatCode="General">
                  <c:v>298</c:v>
                </c:pt>
                <c:pt idx="4" formatCode="General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9785128"/>
        <c:axId val="139784736"/>
      </c:barChart>
      <c:catAx>
        <c:axId val="139785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7847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97847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7851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reports'!$D$8</c:f>
          <c:strCache>
            <c:ptCount val="1"/>
            <c:pt idx="0">
              <c:v>Support Trojan Chefs - Join The Better Burger Project!</c:v>
            </c:pt>
          </c:strCache>
        </c:strRef>
      </c:tx>
      <c:layout>
        <c:manualLayout>
          <c:xMode val="edge"/>
          <c:yMode val="edge"/>
          <c:x val="0.21656118143459918"/>
          <c:y val="3.6755501716131617E-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62709554483274"/>
          <c:y val="0.22841947950157049"/>
          <c:w val="0.83398886798400163"/>
          <c:h val="0.60726154306514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HSP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#,##0</c:formatCode>
                <c:ptCount val="5"/>
                <c:pt idx="0">
                  <c:v>3606</c:v>
                </c:pt>
                <c:pt idx="1">
                  <c:v>3515</c:v>
                </c:pt>
                <c:pt idx="2" formatCode="General">
                  <c:v>670</c:v>
                </c:pt>
                <c:pt idx="3" formatCode="General">
                  <c:v>35</c:v>
                </c:pt>
                <c:pt idx="4" formatCode="General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6235312"/>
        <c:axId val="186234920"/>
      </c:barChart>
      <c:catAx>
        <c:axId val="186235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862349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623492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862353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reports'!$D$11</c:f>
          <c:strCache>
            <c:ptCount val="1"/>
            <c:pt idx="0">
              <c:v>USC Fitness Gear</c:v>
            </c:pt>
          </c:strCache>
        </c:strRef>
      </c:tx>
      <c:layout>
        <c:manualLayout>
          <c:xMode val="edge"/>
          <c:yMode val="edge"/>
          <c:x val="0.39156297592430578"/>
          <c:y val="2.799672768176705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672288683244047"/>
          <c:y val="0.17894872629972364"/>
          <c:w val="0.70545846148582481"/>
          <c:h val="0.56250163487500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reports'!$E$11</c:f>
              <c:strCache>
                <c:ptCount val="1"/>
                <c:pt idx="0">
                  <c:v>BKS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reports'!$F$11:$J$11</c:f>
              <c:numCache>
                <c:formatCode>#,##0</c:formatCode>
                <c:ptCount val="5"/>
                <c:pt idx="0">
                  <c:v>20286</c:v>
                </c:pt>
                <c:pt idx="1">
                  <c:v>20255</c:v>
                </c:pt>
                <c:pt idx="2" formatCode="General">
                  <c:v>4753</c:v>
                </c:pt>
                <c:pt idx="3" formatCode="General">
                  <c:v>698</c:v>
                </c:pt>
                <c:pt idx="4" formatCode="General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414561696"/>
        <c:axId val="414573848"/>
      </c:barChart>
      <c:catAx>
        <c:axId val="414561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573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4573848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561696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reports'!$D$14</c:f>
          <c:strCache>
            <c:ptCount val="1"/>
            <c:pt idx="0">
              <c:v>Your acceptance qualifies you for low academic pricing at the USC Computer Store</c:v>
            </c:pt>
          </c:strCache>
        </c:strRef>
      </c:tx>
      <c:layout>
        <c:manualLayout>
          <c:xMode val="edge"/>
          <c:yMode val="edge"/>
          <c:x val="0.15826844561096529"/>
          <c:y val="4.851038671360619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672288683244058"/>
          <c:y val="0.17894872629972369"/>
          <c:w val="0.70545846148582481"/>
          <c:h val="0.56250163487500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reports'!$E$14</c:f>
              <c:strCache>
                <c:ptCount val="1"/>
                <c:pt idx="0">
                  <c:v>BKS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reports'!$F$14:$J$14</c:f>
              <c:numCache>
                <c:formatCode>#,##0</c:formatCode>
                <c:ptCount val="5"/>
                <c:pt idx="0">
                  <c:v>4336</c:v>
                </c:pt>
                <c:pt idx="1">
                  <c:v>4333</c:v>
                </c:pt>
                <c:pt idx="2" formatCode="General">
                  <c:v>2119</c:v>
                </c:pt>
                <c:pt idx="3" formatCode="General">
                  <c:v>281</c:v>
                </c:pt>
                <c:pt idx="4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47276032"/>
        <c:axId val="247277992"/>
      </c:barChart>
      <c:catAx>
        <c:axId val="247276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7277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7277992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7276032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reports'!$D$17</c:f>
          <c:strCache>
            <c:ptCount val="1"/>
            <c:pt idx="0">
              <c:v>USC Garb Gear for Young Trojans</c:v>
            </c:pt>
          </c:strCache>
        </c:strRef>
      </c:tx>
      <c:layout>
        <c:manualLayout>
          <c:xMode val="edge"/>
          <c:yMode val="edge"/>
          <c:x val="0.30830405814657785"/>
          <c:y val="2.768403949506311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4187822790613331"/>
          <c:y val="0.25649240597952738"/>
          <c:w val="0.59941645245216257"/>
          <c:h val="0.4668738176256566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reports'!$E$17</c:f>
              <c:strCache>
                <c:ptCount val="1"/>
                <c:pt idx="0">
                  <c:v>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reports'!$F$17:$J$17</c:f>
              <c:numCache>
                <c:formatCode>#,##0</c:formatCode>
                <c:ptCount val="5"/>
                <c:pt idx="0">
                  <c:v>20258</c:v>
                </c:pt>
                <c:pt idx="1">
                  <c:v>20210</c:v>
                </c:pt>
                <c:pt idx="2" formatCode="General">
                  <c:v>4415</c:v>
                </c:pt>
                <c:pt idx="3" formatCode="General">
                  <c:v>396</c:v>
                </c:pt>
                <c:pt idx="4" formatCode="General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85844984"/>
        <c:axId val="185846944"/>
      </c:barChart>
      <c:catAx>
        <c:axId val="185844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858469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584694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8584498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/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'E-Mail Blast reports'!$D$19</c:f>
          <c:strCache>
            <c:ptCount val="1"/>
            <c:pt idx="0">
              <c:v>USC Father's Day Gifts</c:v>
            </c:pt>
          </c:strCache>
        </c:strRef>
      </c:tx>
      <c:layout>
        <c:manualLayout>
          <c:xMode val="edge"/>
          <c:yMode val="edge"/>
          <c:x val="0.37113607310116509"/>
          <c:y val="2.4695246427529897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'E-Mail Blast reports'!$E$19</c:f>
              <c:strCache>
                <c:ptCount val="1"/>
                <c:pt idx="0">
                  <c:v>BKS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reports'!$F$18:$J$18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reports'!$F$19:$J$19</c:f>
              <c:numCache>
                <c:formatCode>#,##0</c:formatCode>
                <c:ptCount val="5"/>
                <c:pt idx="0">
                  <c:v>20196</c:v>
                </c:pt>
                <c:pt idx="1">
                  <c:v>20130</c:v>
                </c:pt>
                <c:pt idx="2" formatCode="General">
                  <c:v>4235</c:v>
                </c:pt>
                <c:pt idx="3" formatCode="General">
                  <c:v>378</c:v>
                </c:pt>
                <c:pt idx="4" formatCode="General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39786304"/>
        <c:axId val="139786696"/>
      </c:barChart>
      <c:catAx>
        <c:axId val="139786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7866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97866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7863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Sheet1!$A$26:$A$35</c:f>
              <c:numCache>
                <c:formatCode>d\-mmm</c:formatCode>
                <c:ptCount val="10"/>
                <c:pt idx="0">
                  <c:v>41896</c:v>
                </c:pt>
                <c:pt idx="1">
                  <c:v>41926</c:v>
                </c:pt>
                <c:pt idx="2">
                  <c:v>41957</c:v>
                </c:pt>
                <c:pt idx="3">
                  <c:v>41987</c:v>
                </c:pt>
                <c:pt idx="4">
                  <c:v>42019</c:v>
                </c:pt>
                <c:pt idx="5">
                  <c:v>42050</c:v>
                </c:pt>
                <c:pt idx="6">
                  <c:v>42078</c:v>
                </c:pt>
                <c:pt idx="7">
                  <c:v>42109</c:v>
                </c:pt>
                <c:pt idx="8">
                  <c:v>42139</c:v>
                </c:pt>
                <c:pt idx="9">
                  <c:v>42170</c:v>
                </c:pt>
              </c:numCache>
            </c:numRef>
          </c:cat>
          <c:val>
            <c:numRef>
              <c:f>Sheet1!$B$26:$B$35</c:f>
              <c:numCache>
                <c:formatCode>General</c:formatCode>
                <c:ptCount val="10"/>
                <c:pt idx="0">
                  <c:v>92</c:v>
                </c:pt>
                <c:pt idx="1">
                  <c:v>92</c:v>
                </c:pt>
                <c:pt idx="2">
                  <c:v>94</c:v>
                </c:pt>
                <c:pt idx="3">
                  <c:v>92</c:v>
                </c:pt>
                <c:pt idx="4">
                  <c:v>92</c:v>
                </c:pt>
                <c:pt idx="5">
                  <c:v>91</c:v>
                </c:pt>
                <c:pt idx="6">
                  <c:v>92</c:v>
                </c:pt>
                <c:pt idx="7">
                  <c:v>92</c:v>
                </c:pt>
                <c:pt idx="8">
                  <c:v>95</c:v>
                </c:pt>
                <c:pt idx="9">
                  <c:v>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4568360"/>
        <c:axId val="414567968"/>
      </c:barChart>
      <c:dateAx>
        <c:axId val="4145683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June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456796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41456796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456836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General</c:formatCode>
                <c:ptCount val="5"/>
                <c:pt idx="0">
                  <c:v>18</c:v>
                </c:pt>
                <c:pt idx="1">
                  <c:v>1</c:v>
                </c:pt>
                <c:pt idx="2">
                  <c:v>19</c:v>
                </c:pt>
                <c:pt idx="3">
                  <c:v>1</c:v>
                </c:pt>
                <c:pt idx="4">
                  <c:v>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2352352"/>
        <c:axId val="192352744"/>
      </c:barChart>
      <c:catAx>
        <c:axId val="19235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92352744"/>
        <c:crosses val="autoZero"/>
        <c:auto val="1"/>
        <c:lblAlgn val="ctr"/>
        <c:lblOffset val="100"/>
        <c:noMultiLvlLbl val="0"/>
      </c:catAx>
      <c:valAx>
        <c:axId val="192352744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92352352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35</c:v>
                </c:pt>
                <c:pt idx="1">
                  <c:v>14</c:v>
                </c:pt>
                <c:pt idx="2">
                  <c:v>23</c:v>
                </c:pt>
                <c:pt idx="3">
                  <c:v>109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0717328"/>
        <c:axId val="240717720"/>
      </c:barChart>
      <c:catAx>
        <c:axId val="24071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0717720"/>
        <c:crosses val="autoZero"/>
        <c:auto val="1"/>
        <c:lblAlgn val="ctr"/>
        <c:lblOffset val="100"/>
        <c:noMultiLvlLbl val="0"/>
      </c:catAx>
      <c:valAx>
        <c:axId val="24071772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07173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75736632549007987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'Copy (25) of IssueList.xls'!$K$22:$K$27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'Copy (25) of IssueList.xls'!$L$22:$L$27</c:f>
              <c:numCache>
                <c:formatCode>General</c:formatCode>
                <c:ptCount val="6"/>
                <c:pt idx="0">
                  <c:v>0</c:v>
                </c:pt>
                <c:pt idx="1">
                  <c:v>68</c:v>
                </c:pt>
                <c:pt idx="2">
                  <c:v>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0718896"/>
        <c:axId val="240719288"/>
      </c:barChart>
      <c:catAx>
        <c:axId val="240718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240719288"/>
        <c:crosses val="autoZero"/>
        <c:auto val="1"/>
        <c:lblAlgn val="ctr"/>
        <c:lblOffset val="100"/>
        <c:noMultiLvlLbl val="0"/>
      </c:catAx>
      <c:valAx>
        <c:axId val="24071928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240718896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'Copy (25) of IssueList.xls'!$L$1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'Copy (25) of IssueList.xls'!$K$2:$K$19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'Copy (25) of IssueList.xls'!$L$2:$L$19</c:f>
              <c:numCache>
                <c:formatCode>General</c:formatCode>
                <c:ptCount val="18"/>
                <c:pt idx="0">
                  <c:v>20</c:v>
                </c:pt>
                <c:pt idx="1">
                  <c:v>1</c:v>
                </c:pt>
                <c:pt idx="2">
                  <c:v>1</c:v>
                </c:pt>
                <c:pt idx="3">
                  <c:v>5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10</c:v>
                </c:pt>
                <c:pt idx="8">
                  <c:v>0</c:v>
                </c:pt>
                <c:pt idx="9">
                  <c:v>21</c:v>
                </c:pt>
                <c:pt idx="10">
                  <c:v>0</c:v>
                </c:pt>
                <c:pt idx="11">
                  <c:v>3</c:v>
                </c:pt>
                <c:pt idx="12">
                  <c:v>0</c:v>
                </c:pt>
                <c:pt idx="13">
                  <c:v>5</c:v>
                </c:pt>
                <c:pt idx="14">
                  <c:v>2</c:v>
                </c:pt>
                <c:pt idx="15">
                  <c:v>1</c:v>
                </c:pt>
                <c:pt idx="16">
                  <c:v>2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0719680"/>
        <c:axId val="240720072"/>
      </c:barChart>
      <c:catAx>
        <c:axId val="240719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407200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072007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07196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Web'!$J$4:$J$22</c:f>
              <c:strCache>
                <c:ptCount val="19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  <c:pt idx="18">
                  <c:v>CAPS Website</c:v>
                </c:pt>
              </c:strCache>
            </c:strRef>
          </c:cat>
          <c:val>
            <c:numRef>
              <c:f>'closed Web'!$K$4:$K$22</c:f>
              <c:numCache>
                <c:formatCode>General</c:formatCode>
                <c:ptCount val="19"/>
                <c:pt idx="0">
                  <c:v>19</c:v>
                </c:pt>
                <c:pt idx="1">
                  <c:v>1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7</c:v>
                </c:pt>
                <c:pt idx="8">
                  <c:v>0</c:v>
                </c:pt>
                <c:pt idx="9">
                  <c:v>26</c:v>
                </c:pt>
                <c:pt idx="10">
                  <c:v>0</c:v>
                </c:pt>
                <c:pt idx="11">
                  <c:v>3</c:v>
                </c:pt>
                <c:pt idx="12">
                  <c:v>0</c:v>
                </c:pt>
                <c:pt idx="13">
                  <c:v>4</c:v>
                </c:pt>
                <c:pt idx="14">
                  <c:v>3</c:v>
                </c:pt>
                <c:pt idx="15">
                  <c:v>1</c:v>
                </c:pt>
                <c:pt idx="16">
                  <c:v>1</c:v>
                </c:pt>
                <c:pt idx="17">
                  <c:v>0</c:v>
                </c:pt>
                <c:pt idx="18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0720856"/>
        <c:axId val="239670784"/>
      </c:barChart>
      <c:catAx>
        <c:axId val="240720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396707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3967078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072085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7625913912368921"/>
          <c:y val="1.8970237974751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783561777000098"/>
          <c:y val="0.11182901315866695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Visits'!$C$1</c:f>
              <c:strCache>
                <c:ptCount val="1"/>
                <c:pt idx="0">
                  <c:v>Jan-15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1090</c:v>
                </c:pt>
                <c:pt idx="1">
                  <c:v>40846</c:v>
                </c:pt>
                <c:pt idx="2">
                  <c:v>35519</c:v>
                </c:pt>
                <c:pt idx="3">
                  <c:v>25379</c:v>
                </c:pt>
                <c:pt idx="4" formatCode="General">
                  <c:v>47646</c:v>
                </c:pt>
                <c:pt idx="5">
                  <c:v>344</c:v>
                </c:pt>
                <c:pt idx="6">
                  <c:v>21579</c:v>
                </c:pt>
              </c:numCache>
            </c:numRef>
          </c:val>
        </c:ser>
        <c:ser>
          <c:idx val="2"/>
          <c:order val="1"/>
          <c:tx>
            <c:strRef>
              <c:f>'Web Visits'!$D$1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989</c:v>
                </c:pt>
                <c:pt idx="1">
                  <c:v>34760</c:v>
                </c:pt>
                <c:pt idx="2">
                  <c:v>32293</c:v>
                </c:pt>
                <c:pt idx="3">
                  <c:v>29135</c:v>
                </c:pt>
                <c:pt idx="4" formatCode="General">
                  <c:v>39228</c:v>
                </c:pt>
                <c:pt idx="5">
                  <c:v>600</c:v>
                </c:pt>
                <c:pt idx="6">
                  <c:v>25677</c:v>
                </c:pt>
              </c:numCache>
            </c:numRef>
          </c:val>
        </c:ser>
        <c:ser>
          <c:idx val="0"/>
          <c:order val="2"/>
          <c:tx>
            <c:strRef>
              <c:f>'Web Visits'!$E$1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1162</c:v>
                </c:pt>
                <c:pt idx="1">
                  <c:v>38446</c:v>
                </c:pt>
                <c:pt idx="2">
                  <c:v>39986</c:v>
                </c:pt>
                <c:pt idx="3">
                  <c:v>29649</c:v>
                </c:pt>
                <c:pt idx="4" formatCode="General">
                  <c:v>41380</c:v>
                </c:pt>
                <c:pt idx="5">
                  <c:v>387</c:v>
                </c:pt>
                <c:pt idx="6">
                  <c:v>71606</c:v>
                </c:pt>
              </c:numCache>
            </c:numRef>
          </c:val>
        </c:ser>
        <c:ser>
          <c:idx val="3"/>
          <c:order val="3"/>
          <c:tx>
            <c:strRef>
              <c:f>'Web Visits'!$F$1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1162</c:v>
                </c:pt>
                <c:pt idx="1">
                  <c:v>43693</c:v>
                </c:pt>
                <c:pt idx="2">
                  <c:v>49999</c:v>
                </c:pt>
                <c:pt idx="3">
                  <c:v>32797</c:v>
                </c:pt>
                <c:pt idx="4" formatCode="General">
                  <c:v>44646</c:v>
                </c:pt>
                <c:pt idx="5">
                  <c:v>509</c:v>
                </c:pt>
                <c:pt idx="6">
                  <c:v>22253</c:v>
                </c:pt>
              </c:numCache>
            </c:numRef>
          </c:val>
        </c:ser>
        <c:ser>
          <c:idx val="4"/>
          <c:order val="4"/>
          <c:tx>
            <c:strRef>
              <c:f>'Web Visits'!$G$1</c:f>
              <c:strCache>
                <c:ptCount val="1"/>
                <c:pt idx="0">
                  <c:v>May-15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1048</c:v>
                </c:pt>
                <c:pt idx="1">
                  <c:v>50359</c:v>
                </c:pt>
                <c:pt idx="2">
                  <c:v>44621</c:v>
                </c:pt>
                <c:pt idx="3">
                  <c:v>21990</c:v>
                </c:pt>
                <c:pt idx="4" formatCode="General">
                  <c:v>41147</c:v>
                </c:pt>
                <c:pt idx="5">
                  <c:v>480</c:v>
                </c:pt>
                <c:pt idx="6">
                  <c:v>14939</c:v>
                </c:pt>
              </c:numCache>
            </c:numRef>
          </c:val>
        </c:ser>
        <c:ser>
          <c:idx val="5"/>
          <c:order val="5"/>
          <c:tx>
            <c:strRef>
              <c:f>'Web Visits'!$H$1</c:f>
              <c:strCache>
                <c:ptCount val="1"/>
                <c:pt idx="0">
                  <c:v>June-15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1059</c:v>
                </c:pt>
                <c:pt idx="1">
                  <c:v>32735</c:v>
                </c:pt>
                <c:pt idx="2">
                  <c:v>31695</c:v>
                </c:pt>
                <c:pt idx="3">
                  <c:v>9743</c:v>
                </c:pt>
                <c:pt idx="4" formatCode="General">
                  <c:v>32820</c:v>
                </c:pt>
                <c:pt idx="5">
                  <c:v>8</c:v>
                </c:pt>
                <c:pt idx="6">
                  <c:v>28920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9671568"/>
        <c:axId val="239671960"/>
      </c:barChart>
      <c:catAx>
        <c:axId val="23967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39671960"/>
        <c:crosses val="autoZero"/>
        <c:auto val="1"/>
        <c:lblAlgn val="ctr"/>
        <c:lblOffset val="100"/>
        <c:noMultiLvlLbl val="0"/>
      </c:catAx>
      <c:valAx>
        <c:axId val="2396719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396715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201459224527898"/>
          <c:y val="0.10470107317765368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Jan-15</c:v>
                </c:pt>
                <c:pt idx="1">
                  <c:v>Feb-15</c:v>
                </c:pt>
                <c:pt idx="2">
                  <c:v>Mar-15</c:v>
                </c:pt>
                <c:pt idx="3">
                  <c:v>Apr-15</c:v>
                </c:pt>
                <c:pt idx="4">
                  <c:v>May-15</c:v>
                </c:pt>
                <c:pt idx="5">
                  <c:v>June-15</c:v>
                </c:pt>
              </c:strCache>
            </c:strRef>
          </c:cat>
          <c:val>
            <c:numRef>
              <c:f>'Web Visits'!$C$13:$H$13</c:f>
              <c:numCache>
                <c:formatCode>General</c:formatCode>
                <c:ptCount val="6"/>
                <c:pt idx="0">
                  <c:v>1278</c:v>
                </c:pt>
                <c:pt idx="1">
                  <c:v>1095</c:v>
                </c:pt>
                <c:pt idx="2">
                  <c:v>1195</c:v>
                </c:pt>
                <c:pt idx="3">
                  <c:v>1181</c:v>
                </c:pt>
                <c:pt idx="4">
                  <c:v>944</c:v>
                </c:pt>
                <c:pt idx="5">
                  <c:v>1190</c:v>
                </c:pt>
              </c:numCache>
            </c:numRef>
          </c:val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Jan-15</c:v>
                </c:pt>
                <c:pt idx="1">
                  <c:v>Feb-15</c:v>
                </c:pt>
                <c:pt idx="2">
                  <c:v>Mar-15</c:v>
                </c:pt>
                <c:pt idx="3">
                  <c:v>Apr-15</c:v>
                </c:pt>
                <c:pt idx="4">
                  <c:v>May-15</c:v>
                </c:pt>
                <c:pt idx="5">
                  <c:v>June-15</c:v>
                </c:pt>
              </c:strCache>
            </c:strRef>
          </c:cat>
          <c:val>
            <c:numRef>
              <c:f>'Web Visits'!$C$14:$H$14</c:f>
              <c:numCache>
                <c:formatCode>General</c:formatCode>
                <c:ptCount val="6"/>
                <c:pt idx="0">
                  <c:v>2545</c:v>
                </c:pt>
                <c:pt idx="1">
                  <c:v>2045</c:v>
                </c:pt>
                <c:pt idx="2">
                  <c:v>2403</c:v>
                </c:pt>
                <c:pt idx="3">
                  <c:v>2400</c:v>
                </c:pt>
                <c:pt idx="4">
                  <c:v>1806</c:v>
                </c:pt>
                <c:pt idx="5">
                  <c:v>2258</c:v>
                </c:pt>
              </c:numCache>
            </c:numRef>
          </c:val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Jan-15</c:v>
                </c:pt>
                <c:pt idx="1">
                  <c:v>Feb-15</c:v>
                </c:pt>
                <c:pt idx="2">
                  <c:v>Mar-15</c:v>
                </c:pt>
                <c:pt idx="3">
                  <c:v>Apr-15</c:v>
                </c:pt>
                <c:pt idx="4">
                  <c:v>May-15</c:v>
                </c:pt>
                <c:pt idx="5">
                  <c:v>June-15</c:v>
                </c:pt>
              </c:strCache>
            </c:strRef>
          </c:cat>
          <c:val>
            <c:numRef>
              <c:f>'Web Visits'!$C$15:$H$15</c:f>
              <c:numCache>
                <c:formatCode>General</c:formatCode>
                <c:ptCount val="6"/>
                <c:pt idx="0">
                  <c:v>1735</c:v>
                </c:pt>
                <c:pt idx="1">
                  <c:v>1518</c:v>
                </c:pt>
                <c:pt idx="2">
                  <c:v>1671</c:v>
                </c:pt>
                <c:pt idx="3">
                  <c:v>2036</c:v>
                </c:pt>
                <c:pt idx="4">
                  <c:v>1233</c:v>
                </c:pt>
                <c:pt idx="5">
                  <c:v>1080</c:v>
                </c:pt>
              </c:numCache>
            </c:numRef>
          </c:val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Jan-15</c:v>
                </c:pt>
                <c:pt idx="1">
                  <c:v>Feb-15</c:v>
                </c:pt>
                <c:pt idx="2">
                  <c:v>Mar-15</c:v>
                </c:pt>
                <c:pt idx="3">
                  <c:v>Apr-15</c:v>
                </c:pt>
                <c:pt idx="4">
                  <c:v>May-15</c:v>
                </c:pt>
                <c:pt idx="5">
                  <c:v>June-15</c:v>
                </c:pt>
              </c:strCache>
            </c:strRef>
          </c:cat>
          <c:val>
            <c:numRef>
              <c:f>'Web Visits'!$C$16:$H$16</c:f>
              <c:numCache>
                <c:formatCode>#,##0</c:formatCode>
                <c:ptCount val="6"/>
                <c:pt idx="0">
                  <c:v>740</c:v>
                </c:pt>
                <c:pt idx="1">
                  <c:v>780</c:v>
                </c:pt>
                <c:pt idx="2">
                  <c:v>807</c:v>
                </c:pt>
                <c:pt idx="3">
                  <c:v>886</c:v>
                </c:pt>
                <c:pt idx="4">
                  <c:v>584</c:v>
                </c:pt>
                <c:pt idx="5">
                  <c:v>517</c:v>
                </c:pt>
              </c:numCache>
            </c:numRef>
          </c:val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Jan-15</c:v>
                </c:pt>
                <c:pt idx="1">
                  <c:v>Feb-15</c:v>
                </c:pt>
                <c:pt idx="2">
                  <c:v>Mar-15</c:v>
                </c:pt>
                <c:pt idx="3">
                  <c:v>Apr-15</c:v>
                </c:pt>
                <c:pt idx="4">
                  <c:v>May-15</c:v>
                </c:pt>
                <c:pt idx="5">
                  <c:v>June-15</c:v>
                </c:pt>
              </c:strCache>
            </c:strRef>
          </c:cat>
          <c:val>
            <c:numRef>
              <c:f>'Web Visits'!$C$17:$H$17</c:f>
              <c:numCache>
                <c:formatCode>General</c:formatCode>
                <c:ptCount val="6"/>
                <c:pt idx="0">
                  <c:v>977</c:v>
                </c:pt>
                <c:pt idx="1">
                  <c:v>744</c:v>
                </c:pt>
                <c:pt idx="2">
                  <c:v>714</c:v>
                </c:pt>
                <c:pt idx="3">
                  <c:v>827</c:v>
                </c:pt>
                <c:pt idx="4">
                  <c:v>613</c:v>
                </c:pt>
                <c:pt idx="5">
                  <c:v>544</c:v>
                </c:pt>
              </c:numCache>
            </c:numRef>
          </c:val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Jan-15</c:v>
                </c:pt>
                <c:pt idx="1">
                  <c:v>Feb-15</c:v>
                </c:pt>
                <c:pt idx="2">
                  <c:v>Mar-15</c:v>
                </c:pt>
                <c:pt idx="3">
                  <c:v>Apr-15</c:v>
                </c:pt>
                <c:pt idx="4">
                  <c:v>May-15</c:v>
                </c:pt>
                <c:pt idx="5">
                  <c:v>June-15</c:v>
                </c:pt>
              </c:strCache>
            </c:strRef>
          </c:cat>
          <c:val>
            <c:numRef>
              <c:f>'Web Visits'!$C$18:$H$18</c:f>
              <c:numCache>
                <c:formatCode>General</c:formatCode>
                <c:ptCount val="6"/>
                <c:pt idx="0">
                  <c:v>1090</c:v>
                </c:pt>
                <c:pt idx="1">
                  <c:v>730</c:v>
                </c:pt>
                <c:pt idx="2">
                  <c:v>760</c:v>
                </c:pt>
                <c:pt idx="3">
                  <c:v>827</c:v>
                </c:pt>
                <c:pt idx="4">
                  <c:v>608</c:v>
                </c:pt>
                <c:pt idx="5">
                  <c:v>464</c:v>
                </c:pt>
              </c:numCache>
            </c:numRef>
          </c:val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Jan-15</c:v>
                </c:pt>
                <c:pt idx="1">
                  <c:v>Feb-15</c:v>
                </c:pt>
                <c:pt idx="2">
                  <c:v>Mar-15</c:v>
                </c:pt>
                <c:pt idx="3">
                  <c:v>Apr-15</c:v>
                </c:pt>
                <c:pt idx="4">
                  <c:v>May-15</c:v>
                </c:pt>
                <c:pt idx="5">
                  <c:v>June-15</c:v>
                </c:pt>
              </c:strCache>
            </c:strRef>
          </c:cat>
          <c:val>
            <c:numRef>
              <c:f>'Web Visits'!$C$19:$H$19</c:f>
              <c:numCache>
                <c:formatCode>#,##0</c:formatCode>
                <c:ptCount val="6"/>
                <c:pt idx="0">
                  <c:v>135</c:v>
                </c:pt>
                <c:pt idx="1">
                  <c:v>169</c:v>
                </c:pt>
                <c:pt idx="2">
                  <c:v>170</c:v>
                </c:pt>
                <c:pt idx="3">
                  <c:v>152</c:v>
                </c:pt>
                <c:pt idx="4">
                  <c:v>402</c:v>
                </c:pt>
                <c:pt idx="5">
                  <c:v>794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9673136"/>
        <c:axId val="239673528"/>
      </c:barChart>
      <c:dateAx>
        <c:axId val="239673136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3967352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2396735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0.13521065916891481"/>
              <c:y val="0.2321841369183131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396731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/>
            <a:t>10 Most Viewed Pages - June </a:t>
          </a:r>
          <a:r>
            <a:rPr lang="en-US" sz="1100" b="1" i="0" baseline="0">
              <a:effectLst/>
              <a:latin typeface="+mn-lt"/>
              <a:ea typeface="+mn-ea"/>
              <a:cs typeface="+mn-cs"/>
            </a:rPr>
            <a:t>2015</a:t>
          </a:r>
          <a:endParaRPr lang="en-US">
            <a:effectLst/>
          </a:endParaRPr>
        </a:p>
        <a:p xmlns:a="http://schemas.openxmlformats.org/drawingml/2006/main">
          <a:pPr algn="ctr"/>
          <a:endParaRPr lang="en-US" sz="1100" b="1" i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0.30918</cdr:x>
      <cdr:y>0.06299</cdr:y>
    </cdr:from>
    <cdr:to>
      <cdr:x>0.76847</cdr:x>
      <cdr:y>0.15956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828800" y="304800"/>
          <a:ext cx="2716712" cy="4672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 dirty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June 2015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193720090"/>
              </p:ext>
            </p:extLst>
          </p:nvPr>
        </p:nvGraphicFramePr>
        <p:xfrm>
          <a:off x="2616843" y="1490663"/>
          <a:ext cx="6172200" cy="5367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848059446"/>
              </p:ext>
            </p:extLst>
          </p:nvPr>
        </p:nvGraphicFramePr>
        <p:xfrm>
          <a:off x="2743200" y="1752600"/>
          <a:ext cx="6588125" cy="5629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76600" y="2286000"/>
            <a:ext cx="5486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4098845102"/>
              </p:ext>
            </p:extLst>
          </p:nvPr>
        </p:nvGraphicFramePr>
        <p:xfrm>
          <a:off x="3048000" y="1524000"/>
          <a:ext cx="5958522" cy="5200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6368852"/>
              </p:ext>
            </p:extLst>
          </p:nvPr>
        </p:nvGraphicFramePr>
        <p:xfrm>
          <a:off x="2650524" y="1981200"/>
          <a:ext cx="6288162" cy="3727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049070903"/>
              </p:ext>
            </p:extLst>
          </p:nvPr>
        </p:nvGraphicFramePr>
        <p:xfrm>
          <a:off x="2895600" y="1447800"/>
          <a:ext cx="5486400" cy="5610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June </a:t>
            </a:r>
            <a:r>
              <a:rPr lang="en-US" sz="2800" dirty="0" smtClean="0">
                <a:latin typeface="Impact" pitchFamily="34" charset="0"/>
              </a:rPr>
              <a:t>2015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7333241"/>
              </p:ext>
            </p:extLst>
          </p:nvPr>
        </p:nvGraphicFramePr>
        <p:xfrm>
          <a:off x="1905000" y="1981200"/>
          <a:ext cx="7418917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005943186"/>
              </p:ext>
            </p:extLst>
          </p:nvPr>
        </p:nvGraphicFramePr>
        <p:xfrm>
          <a:off x="2693988" y="1600200"/>
          <a:ext cx="6424612" cy="5453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5334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</a:t>
            </a: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945822674"/>
              </p:ext>
            </p:extLst>
          </p:nvPr>
        </p:nvGraphicFramePr>
        <p:xfrm>
          <a:off x="2895600" y="1219200"/>
          <a:ext cx="6096000" cy="5834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337181362"/>
              </p:ext>
            </p:extLst>
          </p:nvPr>
        </p:nvGraphicFramePr>
        <p:xfrm>
          <a:off x="2963863" y="1295400"/>
          <a:ext cx="5799137" cy="5305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098515988"/>
              </p:ext>
            </p:extLst>
          </p:nvPr>
        </p:nvGraphicFramePr>
        <p:xfrm>
          <a:off x="2733675" y="1447800"/>
          <a:ext cx="6261100" cy="5276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658410685"/>
              </p:ext>
            </p:extLst>
          </p:nvPr>
        </p:nvGraphicFramePr>
        <p:xfrm>
          <a:off x="2771775" y="1447800"/>
          <a:ext cx="6096000" cy="5019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31741951"/>
              </p:ext>
            </p:extLst>
          </p:nvPr>
        </p:nvGraphicFramePr>
        <p:xfrm>
          <a:off x="2962275" y="1524000"/>
          <a:ext cx="5791200" cy="5067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098838661"/>
              </p:ext>
            </p:extLst>
          </p:nvPr>
        </p:nvGraphicFramePr>
        <p:xfrm>
          <a:off x="3124200" y="1676400"/>
          <a:ext cx="5915025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881164919"/>
              </p:ext>
            </p:extLst>
          </p:nvPr>
        </p:nvGraphicFramePr>
        <p:xfrm>
          <a:off x="2705100" y="2362200"/>
          <a:ext cx="6248400" cy="2914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574509098"/>
              </p:ext>
            </p:extLst>
          </p:nvPr>
        </p:nvGraphicFramePr>
        <p:xfrm>
          <a:off x="2971800" y="2286000"/>
          <a:ext cx="60198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69248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146062129"/>
              </p:ext>
            </p:extLst>
          </p:nvPr>
        </p:nvGraphicFramePr>
        <p:xfrm>
          <a:off x="2757638" y="2438400"/>
          <a:ext cx="6172200" cy="293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9917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958042238"/>
              </p:ext>
            </p:extLst>
          </p:nvPr>
        </p:nvGraphicFramePr>
        <p:xfrm>
          <a:off x="2895600" y="2133600"/>
          <a:ext cx="58674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90938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568473146"/>
              </p:ext>
            </p:extLst>
          </p:nvPr>
        </p:nvGraphicFramePr>
        <p:xfrm>
          <a:off x="2895600" y="2438400"/>
          <a:ext cx="59436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187303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888690688"/>
              </p:ext>
            </p:extLst>
          </p:nvPr>
        </p:nvGraphicFramePr>
        <p:xfrm>
          <a:off x="2895600" y="2133600"/>
          <a:ext cx="5942012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7620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987154778"/>
              </p:ext>
            </p:extLst>
          </p:nvPr>
        </p:nvGraphicFramePr>
        <p:xfrm>
          <a:off x="2900680" y="1981200"/>
          <a:ext cx="5862320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June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938562288"/>
              </p:ext>
            </p:extLst>
          </p:nvPr>
        </p:nvGraphicFramePr>
        <p:xfrm>
          <a:off x="2743200" y="1676400"/>
          <a:ext cx="6210300" cy="4924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960325312"/>
              </p:ext>
            </p:extLst>
          </p:nvPr>
        </p:nvGraphicFramePr>
        <p:xfrm>
          <a:off x="1947923" y="1676400"/>
          <a:ext cx="6819900" cy="504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June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003446405"/>
              </p:ext>
            </p:extLst>
          </p:nvPr>
        </p:nvGraphicFramePr>
        <p:xfrm>
          <a:off x="2590800" y="1857375"/>
          <a:ext cx="6753225" cy="5000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936006546"/>
              </p:ext>
            </p:extLst>
          </p:nvPr>
        </p:nvGraphicFramePr>
        <p:xfrm>
          <a:off x="2743200" y="2057400"/>
          <a:ext cx="6096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970740620"/>
              </p:ext>
            </p:extLst>
          </p:nvPr>
        </p:nvGraphicFramePr>
        <p:xfrm>
          <a:off x="2964815" y="1981200"/>
          <a:ext cx="5798185" cy="4772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748157309"/>
              </p:ext>
            </p:extLst>
          </p:nvPr>
        </p:nvGraphicFramePr>
        <p:xfrm>
          <a:off x="2743200" y="1752600"/>
          <a:ext cx="6210300" cy="499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June </a:t>
            </a:r>
            <a:r>
              <a:rPr lang="en-US" sz="2800" dirty="0" smtClean="0">
                <a:latin typeface="Impact" pitchFamily="34" charset="0"/>
              </a:rPr>
              <a:t>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619818062"/>
              </p:ext>
            </p:extLst>
          </p:nvPr>
        </p:nvGraphicFramePr>
        <p:xfrm>
          <a:off x="2772137" y="1596343"/>
          <a:ext cx="6093106" cy="5109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60765</TotalTime>
  <Words>501</Words>
  <Application>Microsoft Office PowerPoint</Application>
  <PresentationFormat>On-screen Show (4:3)</PresentationFormat>
  <Paragraphs>165</Paragraphs>
  <Slides>30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June 2015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June 2015 </vt:lpstr>
      <vt:lpstr>PowerPoint Presentation</vt:lpstr>
      <vt:lpstr>USCAUXILIARYSERVICESIT Website Reports  June 2015  </vt:lpstr>
      <vt:lpstr>USCAUXILIARYSERVICESIT Website Reports June 2015  </vt:lpstr>
      <vt:lpstr>USCAUXILIARYSERVICESIT Website Reports June 2015  </vt:lpstr>
      <vt:lpstr>USCAUXILIARYSERVICESIT Website Reports June 2015  </vt:lpstr>
      <vt:lpstr>USCAUXILIARYSERVICESIT Website Reports June 2015  </vt:lpstr>
      <vt:lpstr>USCAUXILIARYSERVICESIT Website Reports June 2015  </vt:lpstr>
      <vt:lpstr>USCAUXILIARYSERVICESIT Email Campaign Reports June 2015  </vt:lpstr>
      <vt:lpstr>USCAUXILIARYSERVICESIT Email Campaign Reports June 2015  </vt:lpstr>
      <vt:lpstr>USCAUXILIARYSERVICESIT Email Campaign Reports June 2015  </vt:lpstr>
      <vt:lpstr>USCAUXILIARYSERVICESIT Email Campaign Reports June 2015  </vt:lpstr>
      <vt:lpstr>USCAUXILIARYSERVICESIT Email Campaign Reports June 2015  </vt:lpstr>
      <vt:lpstr>USCAUXILIARYSERVICESIT Email Campaign Reports June 2015  </vt:lpstr>
      <vt:lpstr>USCAUXILIARYSERVICESIT Email Campaign Reports June 2015  </vt:lpstr>
      <vt:lpstr>Thank You !!</vt:lpstr>
    </vt:vector>
  </TitlesOfParts>
  <Company>University of Southern California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Sachin Chachada</dc:creator>
  <cp:lastModifiedBy>Michael Groessl</cp:lastModifiedBy>
  <cp:revision>1146</cp:revision>
  <dcterms:created xsi:type="dcterms:W3CDTF">2005-12-19T17:55:46Z</dcterms:created>
  <dcterms:modified xsi:type="dcterms:W3CDTF">2015-07-14T15:50:46Z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