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drawings/drawing1.xml" ContentType="application/vnd.openxmlformats-officedocument.drawingml.chartshapes+xml"/>
  <Override PartName="/ppt/charts/chart11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drawings/drawing3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9.xml" ContentType="application/vnd.openxmlformats-officedocument.drawingml.chart+xml"/>
  <Override PartName="/ppt/notesSlides/notesSlide17.xml" ContentType="application/vnd.openxmlformats-officedocument.presentationml.notesSlide+xml"/>
  <Override PartName="/ppt/charts/chart20.xml" ContentType="application/vnd.openxmlformats-officedocument.drawingml.chart+xml"/>
  <Override PartName="/ppt/notesSlides/notesSlide18.xml" ContentType="application/vnd.openxmlformats-officedocument.presentationml.notesSlide+xml"/>
  <Override PartName="/ppt/charts/chart21.xml" ContentType="application/vnd.openxmlformats-officedocument.drawingml.chart+xml"/>
  <Override PartName="/ppt/drawings/drawing5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2.xml" ContentType="application/vnd.openxmlformats-officedocument.drawingml.chart+xml"/>
  <Override PartName="/ppt/drawings/drawing6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3.xml" ContentType="application/vnd.openxmlformats-officedocument.drawingml.chart+xml"/>
  <Override PartName="/ppt/drawings/drawing7.xml" ContentType="application/vnd.openxmlformats-officedocument.drawingml.chartshapes+xml"/>
  <Override PartName="/ppt/charts/chart24.xml" ContentType="application/vnd.openxmlformats-officedocument.drawingml.chart+xml"/>
  <Override PartName="/ppt/drawings/drawing8.xml" ContentType="application/vnd.openxmlformats-officedocument.drawingml.chartshapes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12" r:id="rId25"/>
    <p:sldId id="411" r:id="rId26"/>
    <p:sldId id="410" r:id="rId27"/>
    <p:sldId id="409" r:id="rId28"/>
    <p:sldId id="312" r:id="rId29"/>
    <p:sldId id="319" r:id="rId30"/>
    <p:sldId id="397" r:id="rId31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17" autoAdjust="0"/>
    <p:restoredTop sz="94660" autoAdjust="0"/>
  </p:normalViewPr>
  <p:slideViewPr>
    <p:cSldViewPr>
      <p:cViewPr varScale="1">
        <p:scale>
          <a:sx n="122" d="100"/>
          <a:sy n="122" d="100"/>
        </p:scale>
        <p:origin x="151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21978"/>
    </p:cViewPr>
  </p:sorterViewPr>
  <p:notesViewPr>
    <p:cSldViewPr>
      <p:cViewPr>
        <p:scale>
          <a:sx n="80" d="100"/>
          <a:sy n="80" d="100"/>
        </p:scale>
        <p:origin x="3888" y="234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kakolu\Desktop\Reports\July%202015%20Monthly%20Ops%20Report\July_2015_TSP%20sta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%20Exact%20Targ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skakolu\Desktop\Reports\July%202015%20Monthly%20Ops%20Report\July_2015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kakolu\Desktop\Reports\July%202015%20Monthly%20Ops%20Report\July_2015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skakolu\Desktop\Reports\July%202015%20Monthly%20Ops%20Report\July_2015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skakolu\Desktop\Reports\July%202015%20Monthly%20Ops%20Report\July_2015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%20Customer%20Satisfaction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Service_Desk_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kakolu\Desktop\Reports\July%202015%20Monthly%20Ops%20Report\July_2015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'[July_2015_Service_Desk_Report.xlsx]Issue Counts'!$B$25:$G$25</c:f>
              <c:numCache>
                <c:formatCode>d\-mmm</c:formatCode>
                <c:ptCount val="6"/>
                <c:pt idx="0">
                  <c:v>42050</c:v>
                </c:pt>
                <c:pt idx="1">
                  <c:v>42078</c:v>
                </c:pt>
                <c:pt idx="2">
                  <c:v>42109</c:v>
                </c:pt>
                <c:pt idx="3">
                  <c:v>42139</c:v>
                </c:pt>
                <c:pt idx="4">
                  <c:v>42170</c:v>
                </c:pt>
                <c:pt idx="5">
                  <c:v>42200</c:v>
                </c:pt>
              </c:numCache>
            </c:numRef>
          </c:cat>
          <c:val>
            <c:numRef>
              <c:f>'[July_2015_Service_Desk_Report.xlsx]Issue Counts'!$B$26:$G$26</c:f>
              <c:numCache>
                <c:formatCode>0</c:formatCode>
                <c:ptCount val="6"/>
                <c:pt idx="0">
                  <c:v>1342</c:v>
                </c:pt>
                <c:pt idx="1">
                  <c:v>1220</c:v>
                </c:pt>
                <c:pt idx="2">
                  <c:v>1262</c:v>
                </c:pt>
                <c:pt idx="3">
                  <c:v>910</c:v>
                </c:pt>
                <c:pt idx="4">
                  <c:v>1017</c:v>
                </c:pt>
                <c:pt idx="5">
                  <c:v>1302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0498368"/>
        <c:axId val="151159072"/>
      </c:barChart>
      <c:dateAx>
        <c:axId val="15049836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115907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5115907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049836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July </a:t>
            </a:r>
            <a:r>
              <a:rPr lang="en-US"/>
              <a:t>2015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8529862174578871"/>
          <c:y val="0.1982764184750429"/>
          <c:w val="0.78101071975497649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471</c:v>
                </c:pt>
                <c:pt idx="1">
                  <c:v>1169</c:v>
                </c:pt>
                <c:pt idx="2">
                  <c:v>497</c:v>
                </c:pt>
                <c:pt idx="3">
                  <c:v>266</c:v>
                </c:pt>
                <c:pt idx="4">
                  <c:v>219</c:v>
                </c:pt>
                <c:pt idx="5">
                  <c:v>244</c:v>
                </c:pt>
                <c:pt idx="6">
                  <c:v>220</c:v>
                </c:pt>
                <c:pt idx="7">
                  <c:v>4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434</c:v>
                </c:pt>
                <c:pt idx="1">
                  <c:v>854</c:v>
                </c:pt>
                <c:pt idx="2">
                  <c:v>524</c:v>
                </c:pt>
                <c:pt idx="3">
                  <c:v>329</c:v>
                </c:pt>
                <c:pt idx="4">
                  <c:v>186</c:v>
                </c:pt>
                <c:pt idx="5">
                  <c:v>323</c:v>
                </c:pt>
                <c:pt idx="6">
                  <c:v>226</c:v>
                </c:pt>
                <c:pt idx="7">
                  <c:v>276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123</c:v>
                </c:pt>
                <c:pt idx="1">
                  <c:v>214</c:v>
                </c:pt>
                <c:pt idx="2">
                  <c:v>73</c:v>
                </c:pt>
                <c:pt idx="3">
                  <c:v>37</c:v>
                </c:pt>
                <c:pt idx="4">
                  <c:v>82</c:v>
                </c:pt>
                <c:pt idx="5">
                  <c:v>36</c:v>
                </c:pt>
                <c:pt idx="6">
                  <c:v>23</c:v>
                </c:pt>
                <c:pt idx="7">
                  <c:v>27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434680"/>
        <c:axId val="207435072"/>
      </c:barChart>
      <c:catAx>
        <c:axId val="207434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435072"/>
        <c:crosses val="autoZero"/>
        <c:auto val="1"/>
        <c:lblAlgn val="ctr"/>
        <c:lblOffset val="100"/>
        <c:noMultiLvlLbl val="0"/>
      </c:catAx>
      <c:valAx>
        <c:axId val="2074350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4346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July 2015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4907749077490823"/>
          <c:y val="0.20639534883720997"/>
          <c:w val="0.7140221402214022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Sources'!$C$24:$C$29</c:f>
              <c:numCache>
                <c:formatCode>#,##0</c:formatCode>
                <c:ptCount val="6"/>
                <c:pt idx="0">
                  <c:v>1200</c:v>
                </c:pt>
                <c:pt idx="1">
                  <c:v>34</c:v>
                </c:pt>
                <c:pt idx="2">
                  <c:v>123</c:v>
                </c:pt>
                <c:pt idx="3">
                  <c:v>266</c:v>
                </c:pt>
                <c:pt idx="4">
                  <c:v>36</c:v>
                </c:pt>
                <c:pt idx="5">
                  <c:v>105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Sources'!$D$24:$D$29</c:f>
              <c:numCache>
                <c:formatCode>#,##0</c:formatCode>
                <c:ptCount val="6"/>
                <c:pt idx="0">
                  <c:v>167</c:v>
                </c:pt>
                <c:pt idx="1">
                  <c:v>28</c:v>
                </c:pt>
                <c:pt idx="2">
                  <c:v>181</c:v>
                </c:pt>
                <c:pt idx="3">
                  <c:v>329</c:v>
                </c:pt>
                <c:pt idx="4">
                  <c:v>58</c:v>
                </c:pt>
                <c:pt idx="5">
                  <c:v>188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Sources'!$E$24:$E$29</c:f>
              <c:numCache>
                <c:formatCode>#,##0</c:formatCode>
                <c:ptCount val="6"/>
                <c:pt idx="0">
                  <c:v>194</c:v>
                </c:pt>
                <c:pt idx="1">
                  <c:v>13</c:v>
                </c:pt>
                <c:pt idx="2">
                  <c:v>74</c:v>
                </c:pt>
                <c:pt idx="3">
                  <c:v>37</c:v>
                </c:pt>
                <c:pt idx="4">
                  <c:v>24</c:v>
                </c:pt>
                <c:pt idx="5">
                  <c:v>274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Sources'!$B$24:$B$29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Weddings at USC</c:v>
                </c:pt>
                <c:pt idx="4">
                  <c:v>USC Radisson Event</c:v>
                </c:pt>
                <c:pt idx="5">
                  <c:v>Custom-publishing</c:v>
                </c:pt>
              </c:strCache>
            </c:strRef>
          </c:cat>
          <c:val>
            <c:numRef>
              <c:f>'Traffic Sources'!$F$24:$F$29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650952"/>
        <c:axId val="207651344"/>
      </c:barChart>
      <c:catAx>
        <c:axId val="20765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651344"/>
        <c:crosses val="autoZero"/>
        <c:auto val="1"/>
        <c:lblAlgn val="ctr"/>
        <c:lblOffset val="100"/>
        <c:noMultiLvlLbl val="0"/>
      </c:catAx>
      <c:valAx>
        <c:axId val="20765134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6509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0.15347222222222223</c:v>
                </c:pt>
                <c:pt idx="2">
                  <c:v>0.19236111111111112</c:v>
                </c:pt>
                <c:pt idx="3">
                  <c:v>5.0694444444444452E-2</c:v>
                </c:pt>
                <c:pt idx="4">
                  <c:v>0.15555555555555556</c:v>
                </c:pt>
                <c:pt idx="5">
                  <c:v>6.5972222222222224E-2</c:v>
                </c:pt>
                <c:pt idx="6">
                  <c:v>7.4305555555555555E-2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3.888888888888889E-2</c:v>
                </c:pt>
                <c:pt idx="1">
                  <c:v>0.15833333333333333</c:v>
                </c:pt>
                <c:pt idx="2">
                  <c:v>0.21805555555555556</c:v>
                </c:pt>
                <c:pt idx="3">
                  <c:v>4.7916666666666663E-2</c:v>
                </c:pt>
                <c:pt idx="4">
                  <c:v>0.15208333333333332</c:v>
                </c:pt>
                <c:pt idx="5">
                  <c:v>5.486111111111111E-2</c:v>
                </c:pt>
                <c:pt idx="6">
                  <c:v>7.1527777777777787E-2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Apr-15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5.486111111111111E-2</c:v>
                </c:pt>
                <c:pt idx="1">
                  <c:v>0.16666666666666666</c:v>
                </c:pt>
                <c:pt idx="2">
                  <c:v>0.20972222222222223</c:v>
                </c:pt>
                <c:pt idx="3">
                  <c:v>5.0694444444444452E-2</c:v>
                </c:pt>
                <c:pt idx="4">
                  <c:v>0.14375000000000002</c:v>
                </c:pt>
                <c:pt idx="5">
                  <c:v>7.8472222222222221E-2</c:v>
                </c:pt>
                <c:pt idx="6">
                  <c:v>6.5972222222222224E-2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May-15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0.18958333333333333</c:v>
                </c:pt>
                <c:pt idx="2">
                  <c:v>0.16666666666666666</c:v>
                </c:pt>
                <c:pt idx="3">
                  <c:v>5.0694444444444452E-2</c:v>
                </c:pt>
                <c:pt idx="4">
                  <c:v>0.17013888888888887</c:v>
                </c:pt>
                <c:pt idx="5">
                  <c:v>6.458333333333334E-2</c:v>
                </c:pt>
                <c:pt idx="6">
                  <c:v>6.1805555555555558E-2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0.16041666666666668</c:v>
                </c:pt>
                <c:pt idx="2">
                  <c:v>0.1763888888888889</c:v>
                </c:pt>
                <c:pt idx="3">
                  <c:v>6.0416666666666667E-2</c:v>
                </c:pt>
                <c:pt idx="4">
                  <c:v>0.10833333333333334</c:v>
                </c:pt>
                <c:pt idx="5">
                  <c:v>0</c:v>
                </c:pt>
                <c:pt idx="6">
                  <c:v>6.25E-2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5.5555555555555552E-2</c:v>
                </c:pt>
                <c:pt idx="1">
                  <c:v>0.16180555555555556</c:v>
                </c:pt>
                <c:pt idx="2">
                  <c:v>0.29583333333333334</c:v>
                </c:pt>
                <c:pt idx="3">
                  <c:v>6.6666666666666666E-2</c:v>
                </c:pt>
                <c:pt idx="4">
                  <c:v>0.19930555555555554</c:v>
                </c:pt>
                <c:pt idx="5">
                  <c:v>0</c:v>
                </c:pt>
                <c:pt idx="6">
                  <c:v>7.5694444444444439E-2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652520"/>
        <c:axId val="207652912"/>
      </c:barChart>
      <c:catAx>
        <c:axId val="207652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652912"/>
        <c:crosses val="autoZero"/>
        <c:auto val="1"/>
        <c:lblAlgn val="ctr"/>
        <c:lblOffset val="100"/>
        <c:noMultiLvlLbl val="0"/>
      </c:catAx>
      <c:valAx>
        <c:axId val="2076529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6525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5.2083333333333336E-2</c:v>
                </c:pt>
                <c:pt idx="1">
                  <c:v>4.7222222222222221E-2</c:v>
                </c:pt>
                <c:pt idx="2">
                  <c:v>8.3333333333333329E-2</c:v>
                </c:pt>
                <c:pt idx="3">
                  <c:v>1.8749999999999999E-2</c:v>
                </c:pt>
                <c:pt idx="4">
                  <c:v>5.5555555555555552E-2</c:v>
                </c:pt>
                <c:pt idx="5">
                  <c:v>6.3888888888888884E-2</c:v>
                </c:pt>
                <c:pt idx="6">
                  <c:v>4.3750000000000004E-2</c:v>
                </c:pt>
                <c:pt idx="7">
                  <c:v>3.6111111111111115E-2</c:v>
                </c:pt>
                <c:pt idx="8">
                  <c:v>8.7500000000000008E-2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5.486111111111111E-2</c:v>
                </c:pt>
                <c:pt idx="1">
                  <c:v>4.3750000000000004E-2</c:v>
                </c:pt>
                <c:pt idx="2">
                  <c:v>8.6111111111111124E-2</c:v>
                </c:pt>
                <c:pt idx="3">
                  <c:v>3.2638888888888891E-2</c:v>
                </c:pt>
                <c:pt idx="4">
                  <c:v>5.7638888888888885E-2</c:v>
                </c:pt>
                <c:pt idx="5">
                  <c:v>4.7916666666666663E-2</c:v>
                </c:pt>
                <c:pt idx="6">
                  <c:v>4.9999999999999996E-2</c:v>
                </c:pt>
                <c:pt idx="7">
                  <c:v>3.8194444444444441E-2</c:v>
                </c:pt>
                <c:pt idx="8">
                  <c:v>5.4166666666666669E-2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5.6944444444444443E-2</c:v>
                </c:pt>
                <c:pt idx="1">
                  <c:v>5.0694444444444452E-2</c:v>
                </c:pt>
                <c:pt idx="2">
                  <c:v>7.4999999999999997E-2</c:v>
                </c:pt>
                <c:pt idx="3">
                  <c:v>2.5694444444444447E-2</c:v>
                </c:pt>
                <c:pt idx="4">
                  <c:v>6.5277777777777782E-2</c:v>
                </c:pt>
                <c:pt idx="5">
                  <c:v>5.6944444444444443E-2</c:v>
                </c:pt>
                <c:pt idx="6">
                  <c:v>4.5833333333333337E-2</c:v>
                </c:pt>
                <c:pt idx="7">
                  <c:v>3.2638888888888891E-2</c:v>
                </c:pt>
                <c:pt idx="8">
                  <c:v>4.6527777777777779E-2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5.9027777777777783E-2</c:v>
                </c:pt>
                <c:pt idx="1">
                  <c:v>4.6527777777777779E-2</c:v>
                </c:pt>
                <c:pt idx="2">
                  <c:v>9.7222222222222224E-2</c:v>
                </c:pt>
                <c:pt idx="3">
                  <c:v>4.3750000000000004E-2</c:v>
                </c:pt>
                <c:pt idx="4">
                  <c:v>6.7361111111111108E-2</c:v>
                </c:pt>
                <c:pt idx="5">
                  <c:v>4.027777777777778E-2</c:v>
                </c:pt>
                <c:pt idx="6">
                  <c:v>5.0694444444444452E-2</c:v>
                </c:pt>
                <c:pt idx="7">
                  <c:v>3.7499999999999999E-2</c:v>
                </c:pt>
                <c:pt idx="8">
                  <c:v>7.6388888888888886E-3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4.9305555555555554E-2</c:v>
                </c:pt>
                <c:pt idx="1">
                  <c:v>4.9305555555555554E-2</c:v>
                </c:pt>
                <c:pt idx="2">
                  <c:v>8.819444444444445E-2</c:v>
                </c:pt>
                <c:pt idx="3">
                  <c:v>4.4444444444444446E-2</c:v>
                </c:pt>
                <c:pt idx="4">
                  <c:v>5.9722222222222225E-2</c:v>
                </c:pt>
                <c:pt idx="5">
                  <c:v>4.4444444444444446E-2</c:v>
                </c:pt>
                <c:pt idx="6">
                  <c:v>6.1805555555555558E-2</c:v>
                </c:pt>
                <c:pt idx="7">
                  <c:v>3.6805555555555557E-2</c:v>
                </c:pt>
                <c:pt idx="8">
                  <c:v>2.0833333333333332E-2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7.7083333333333337E-2</c:v>
                </c:pt>
                <c:pt idx="1">
                  <c:v>9.0972222222222218E-2</c:v>
                </c:pt>
                <c:pt idx="2">
                  <c:v>8.8888888888888892E-2</c:v>
                </c:pt>
                <c:pt idx="3">
                  <c:v>6.7361111111111108E-2</c:v>
                </c:pt>
                <c:pt idx="4">
                  <c:v>0.125</c:v>
                </c:pt>
                <c:pt idx="5">
                  <c:v>5.2777777777777778E-2</c:v>
                </c:pt>
                <c:pt idx="6">
                  <c:v>0.11944444444444445</c:v>
                </c:pt>
                <c:pt idx="7">
                  <c:v>9.3055555555555558E-2</c:v>
                </c:pt>
                <c:pt idx="8">
                  <c:v>3.3333333333333333E-2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654088"/>
        <c:axId val="207924224"/>
      </c:barChart>
      <c:catAx>
        <c:axId val="20765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924224"/>
        <c:crosses val="autoZero"/>
        <c:auto val="1"/>
        <c:lblAlgn val="ctr"/>
        <c:lblOffset val="100"/>
        <c:noMultiLvlLbl val="0"/>
      </c:catAx>
      <c:valAx>
        <c:axId val="2079242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65408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Site'!$C$31:$C$36</c:f>
              <c:numCache>
                <c:formatCode>h:mm</c:formatCode>
                <c:ptCount val="6"/>
                <c:pt idx="0">
                  <c:v>5.486111111111111E-2</c:v>
                </c:pt>
                <c:pt idx="1">
                  <c:v>5.7638888888888885E-2</c:v>
                </c:pt>
                <c:pt idx="2">
                  <c:v>0.11527777777777777</c:v>
                </c:pt>
                <c:pt idx="3">
                  <c:v>1.8749999999999999E-2</c:v>
                </c:pt>
                <c:pt idx="4">
                  <c:v>8.3333333333333329E-2</c:v>
                </c:pt>
                <c:pt idx="5">
                  <c:v>0.17152777777777775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Site'!$D$31:$D$36</c:f>
              <c:numCache>
                <c:formatCode>h:mm</c:formatCode>
                <c:ptCount val="6"/>
                <c:pt idx="0">
                  <c:v>7.6388888888888895E-2</c:v>
                </c:pt>
                <c:pt idx="1">
                  <c:v>3.2638888888888891E-2</c:v>
                </c:pt>
                <c:pt idx="2">
                  <c:v>0.18541666666666667</c:v>
                </c:pt>
                <c:pt idx="3">
                  <c:v>3.2638888888888891E-2</c:v>
                </c:pt>
                <c:pt idx="4">
                  <c:v>8.6111111111111124E-2</c:v>
                </c:pt>
                <c:pt idx="5">
                  <c:v>0.22916666666666666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Site'!$E$31:$E$36</c:f>
              <c:numCache>
                <c:formatCode>h:mm</c:formatCode>
                <c:ptCount val="6"/>
                <c:pt idx="0">
                  <c:v>7.9166666666666663E-2</c:v>
                </c:pt>
                <c:pt idx="1">
                  <c:v>2.7083333333333334E-2</c:v>
                </c:pt>
                <c:pt idx="2">
                  <c:v>0.10347222222222223</c:v>
                </c:pt>
                <c:pt idx="3">
                  <c:v>2.5694444444444447E-2</c:v>
                </c:pt>
                <c:pt idx="4">
                  <c:v>7.4999999999999997E-2</c:v>
                </c:pt>
                <c:pt idx="5">
                  <c:v>0.17222222222222225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Site'!$F$31:$F$36</c:f>
              <c:numCache>
                <c:formatCode>h:mm</c:formatCode>
                <c:ptCount val="6"/>
                <c:pt idx="0">
                  <c:v>8.1250000000000003E-2</c:v>
                </c:pt>
                <c:pt idx="1">
                  <c:v>3.4027777777777775E-2</c:v>
                </c:pt>
                <c:pt idx="2">
                  <c:v>9.1666666666666674E-2</c:v>
                </c:pt>
                <c:pt idx="3">
                  <c:v>4.3750000000000004E-2</c:v>
                </c:pt>
                <c:pt idx="4">
                  <c:v>9.7222222222222224E-2</c:v>
                </c:pt>
                <c:pt idx="5">
                  <c:v>0.24305555555555555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Site'!$G$31:$G$36</c:f>
              <c:numCache>
                <c:formatCode>h:mm</c:formatCode>
                <c:ptCount val="6"/>
                <c:pt idx="0">
                  <c:v>9.2361111111111116E-2</c:v>
                </c:pt>
                <c:pt idx="1">
                  <c:v>1.4583333333333332E-2</c:v>
                </c:pt>
                <c:pt idx="2">
                  <c:v>0.12708333333333333</c:v>
                </c:pt>
                <c:pt idx="3">
                  <c:v>4.4444444444444446E-2</c:v>
                </c:pt>
                <c:pt idx="4">
                  <c:v>8.819444444444445E-2</c:v>
                </c:pt>
                <c:pt idx="5">
                  <c:v>0.19027777777777777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'Average Time on Site'!$B$31:$B$36</c:f>
              <c:strCache>
                <c:ptCount val="6"/>
                <c:pt idx="0">
                  <c:v>Coach Sark Camp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'Average Time on Site'!$H$31:$H$36</c:f>
              <c:numCache>
                <c:formatCode>h:mm</c:formatCode>
                <c:ptCount val="6"/>
                <c:pt idx="0">
                  <c:v>3.1944444444444449E-2</c:v>
                </c:pt>
                <c:pt idx="1">
                  <c:v>5.5555555555555552E-2</c:v>
                </c:pt>
                <c:pt idx="2">
                  <c:v>0.1076388888888889</c:v>
                </c:pt>
                <c:pt idx="3">
                  <c:v>6.7361111111111108E-2</c:v>
                </c:pt>
                <c:pt idx="4">
                  <c:v>8.8888888888888892E-2</c:v>
                </c:pt>
                <c:pt idx="5">
                  <c:v>0.13125000000000001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925400"/>
        <c:axId val="207925792"/>
      </c:barChart>
      <c:catAx>
        <c:axId val="207925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925792"/>
        <c:crosses val="autoZero"/>
        <c:auto val="1"/>
        <c:lblAlgn val="ctr"/>
        <c:lblOffset val="100"/>
        <c:noMultiLvlLbl val="0"/>
      </c:catAx>
      <c:valAx>
        <c:axId val="2079257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9254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July</a:t>
            </a:r>
            <a:r>
              <a:rPr lang="en-US" baseline="0"/>
              <a:t> </a:t>
            </a:r>
            <a:r>
              <a:rPr lang="en-US"/>
              <a:t>2015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skateboard</c:v>
                </c:pt>
                <c:pt idx="1">
                  <c:v>under armour</c:v>
                </c:pt>
                <c:pt idx="2">
                  <c:v>backpack</c:v>
                </c:pt>
                <c:pt idx="3">
                  <c:v>lanyard</c:v>
                </c:pt>
                <c:pt idx="4">
                  <c:v>star wars</c:v>
                </c:pt>
                <c:pt idx="5">
                  <c:v>planner</c:v>
                </c:pt>
                <c:pt idx="6">
                  <c:v>license plate</c:v>
                </c:pt>
                <c:pt idx="7">
                  <c:v>skirt</c:v>
                </c:pt>
                <c:pt idx="8">
                  <c:v>Backpack</c:v>
                </c:pt>
                <c:pt idx="9">
                  <c:v>Dog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688</c:v>
                </c:pt>
                <c:pt idx="1">
                  <c:v>41</c:v>
                </c:pt>
                <c:pt idx="2">
                  <c:v>40</c:v>
                </c:pt>
                <c:pt idx="3">
                  <c:v>36</c:v>
                </c:pt>
                <c:pt idx="4">
                  <c:v>30</c:v>
                </c:pt>
                <c:pt idx="5">
                  <c:v>29</c:v>
                </c:pt>
                <c:pt idx="6">
                  <c:v>25</c:v>
                </c:pt>
                <c:pt idx="7">
                  <c:v>24</c:v>
                </c:pt>
                <c:pt idx="8">
                  <c:v>21</c:v>
                </c:pt>
                <c:pt idx="9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926968"/>
        <c:axId val="207927360"/>
      </c:barChart>
      <c:catAx>
        <c:axId val="207926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927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792736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792696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Details'!$B$34:$B$43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Men's Nike | Nike | USC Bookstores</c:v>
                </c:pt>
                <c:pt idx="4">
                  <c:v>Auto Accessories | Gifts | USC Bookstores</c:v>
                </c:pt>
                <c:pt idx="5">
                  <c:v>Jackets/Fleece | Men's Apparel | USC Bookstores</c:v>
                </c:pt>
                <c:pt idx="6">
                  <c:v>Jackets/Fleece | Women's Apparel | USC Bookstores</c:v>
                </c:pt>
                <c:pt idx="7">
                  <c:v>New Items | USC Bookstores</c:v>
                </c:pt>
                <c:pt idx="8">
                  <c:v>USC School Supplies | Gifts | USC Bookstores</c:v>
                </c:pt>
                <c:pt idx="9">
                  <c:v>Glassware &amp; Mugs | Gifts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15818</c:v>
                </c:pt>
                <c:pt idx="1">
                  <c:v>15367</c:v>
                </c:pt>
                <c:pt idx="2">
                  <c:v>14764</c:v>
                </c:pt>
                <c:pt idx="3">
                  <c:v>11227</c:v>
                </c:pt>
                <c:pt idx="4">
                  <c:v>9359</c:v>
                </c:pt>
                <c:pt idx="5">
                  <c:v>7653</c:v>
                </c:pt>
                <c:pt idx="6">
                  <c:v>5652</c:v>
                </c:pt>
                <c:pt idx="7">
                  <c:v>5465</c:v>
                </c:pt>
                <c:pt idx="8">
                  <c:v>5175</c:v>
                </c:pt>
                <c:pt idx="9">
                  <c:v>4898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440040"/>
        <c:axId val="208440432"/>
      </c:barChart>
      <c:catAx>
        <c:axId val="208440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5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440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4404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844004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July</a:t>
            </a:r>
            <a:r>
              <a:rPr lang="en-US" baseline="0"/>
              <a:t> 2015</a:t>
            </a:r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Cardinal Shield Folder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52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Cardinal Fight On You Must Star Wars T-Shirt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Black Vader Fearless Star Wars T-Shirt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Cardinal Thin Spellout Lanyard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Shiny I Heart USC Trojans Folder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Cardinal Paper Folder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Women's Cardinal New Stripe Ra Ra Football LS T-Shirt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Youth Cardinal Force Is Strong Star Wars T-Shirt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441216"/>
        <c:axId val="208441608"/>
      </c:barChart>
      <c:catAx>
        <c:axId val="2084412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208441608"/>
        <c:crosses val="autoZero"/>
        <c:auto val="1"/>
        <c:lblAlgn val="ctr"/>
        <c:lblOffset val="100"/>
        <c:noMultiLvlLbl val="0"/>
      </c:catAx>
      <c:valAx>
        <c:axId val="20844160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844121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4769733013547448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520</c:v>
                </c:pt>
                <c:pt idx="1">
                  <c:v>351</c:v>
                </c:pt>
                <c:pt idx="2">
                  <c:v>287</c:v>
                </c:pt>
                <c:pt idx="3">
                  <c:v>146</c:v>
                </c:pt>
                <c:pt idx="4">
                  <c:v>503</c:v>
                </c:pt>
                <c:pt idx="5">
                  <c:v>51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378</c:v>
                </c:pt>
                <c:pt idx="1">
                  <c:v>314</c:v>
                </c:pt>
                <c:pt idx="2">
                  <c:v>371</c:v>
                </c:pt>
                <c:pt idx="3">
                  <c:v>363</c:v>
                </c:pt>
                <c:pt idx="4">
                  <c:v>72</c:v>
                </c:pt>
                <c:pt idx="5">
                  <c:v>535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8125448"/>
        <c:axId val="208125840"/>
      </c:barChart>
      <c:catAx>
        <c:axId val="208125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8125840"/>
        <c:crosses val="autoZero"/>
        <c:auto val="1"/>
        <c:lblAlgn val="ctr"/>
        <c:lblOffset val="100"/>
        <c:noMultiLvlLbl val="1"/>
      </c:catAx>
      <c:valAx>
        <c:axId val="2081258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125448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'[July_2015 Exact Target.xlsx]E-Mail Blast reports'!$D$5</c:f>
          <c:strCache>
            <c:ptCount val="1"/>
            <c:pt idx="0">
              <c:v>USC Star Wars T-Shirts</c:v>
            </c:pt>
          </c:strCache>
        </c:strRef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205774802137954"/>
          <c:y val="0.15941508698590068"/>
          <c:w val="0.67858711473781175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'[July_2015 Exact Target.xlsx]E-Mail Blast reports'!$E$5</c:f>
              <c:strCache>
                <c:ptCount val="1"/>
                <c:pt idx="0">
                  <c:v>BKS List 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 Exact Target.xlsx]E-Mail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'[July_2015 Exact Target.xlsx]E-Mail Blast reports'!$F$5:$J$5</c:f>
              <c:numCache>
                <c:formatCode>#,##0</c:formatCode>
                <c:ptCount val="5"/>
                <c:pt idx="0">
                  <c:v>20618</c:v>
                </c:pt>
                <c:pt idx="1">
                  <c:v>20591</c:v>
                </c:pt>
                <c:pt idx="2" formatCode="0">
                  <c:v>5601</c:v>
                </c:pt>
                <c:pt idx="3" formatCode="General">
                  <c:v>954</c:v>
                </c:pt>
                <c:pt idx="4" formatCode="General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126624"/>
        <c:axId val="208127016"/>
      </c:barChart>
      <c:catAx>
        <c:axId val="2081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127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1270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126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'[July_2015_Service_Desk_Report.xlsx]Issue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'[July_2015_Service_Desk_Report.xlsx]Issue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'[July_2015_Service_Desk_Report.xlsx]Issue Counts'!$B$5:$B$17</c:f>
              <c:numCache>
                <c:formatCode>0</c:formatCode>
                <c:ptCount val="13"/>
                <c:pt idx="0">
                  <c:v>76</c:v>
                </c:pt>
                <c:pt idx="1">
                  <c:v>39</c:v>
                </c:pt>
                <c:pt idx="2">
                  <c:v>12</c:v>
                </c:pt>
                <c:pt idx="3">
                  <c:v>109</c:v>
                </c:pt>
                <c:pt idx="4">
                  <c:v>30</c:v>
                </c:pt>
                <c:pt idx="5">
                  <c:v>1</c:v>
                </c:pt>
                <c:pt idx="6">
                  <c:v>117</c:v>
                </c:pt>
                <c:pt idx="7">
                  <c:v>41</c:v>
                </c:pt>
                <c:pt idx="8">
                  <c:v>704</c:v>
                </c:pt>
                <c:pt idx="9">
                  <c:v>164</c:v>
                </c:pt>
                <c:pt idx="10">
                  <c:v>3</c:v>
                </c:pt>
                <c:pt idx="11">
                  <c:v>1</c:v>
                </c:pt>
                <c:pt idx="12">
                  <c:v>5</c:v>
                </c:pt>
              </c:numCache>
            </c:numRef>
          </c:val>
        </c:ser>
        <c:ser>
          <c:idx val="3"/>
          <c:order val="1"/>
          <c:tx>
            <c:strRef>
              <c:f>'[July_2015_Service_Desk_Report.xlsx]Issue Counts'!$E$4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'[July_2015_Service_Desk_Report.xlsx]Issue Counts'!$A$5:$A$17</c:f>
              <c:strCache>
                <c:ptCount val="13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Coli</c:v>
                </c:pt>
              </c:strCache>
            </c:strRef>
          </c:cat>
          <c:val>
            <c:numRef>
              <c:f>'[July_2015_Service_Desk_Report.xlsx]Issue Counts'!$E$5:$E$17</c:f>
              <c:numCache>
                <c:formatCode>0</c:formatCode>
                <c:ptCount val="13"/>
                <c:pt idx="0">
                  <c:v>73</c:v>
                </c:pt>
                <c:pt idx="1">
                  <c:v>30</c:v>
                </c:pt>
                <c:pt idx="2">
                  <c:v>10</c:v>
                </c:pt>
                <c:pt idx="3">
                  <c:v>95</c:v>
                </c:pt>
                <c:pt idx="4">
                  <c:v>25</c:v>
                </c:pt>
                <c:pt idx="5">
                  <c:v>1</c:v>
                </c:pt>
                <c:pt idx="6">
                  <c:v>99</c:v>
                </c:pt>
                <c:pt idx="7">
                  <c:v>34</c:v>
                </c:pt>
                <c:pt idx="8">
                  <c:v>702</c:v>
                </c:pt>
                <c:pt idx="9">
                  <c:v>91</c:v>
                </c:pt>
                <c:pt idx="10">
                  <c:v>3</c:v>
                </c:pt>
                <c:pt idx="11">
                  <c:v>1</c:v>
                </c:pt>
                <c:pt idx="1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787264"/>
        <c:axId val="151159464"/>
      </c:barChart>
      <c:catAx>
        <c:axId val="12478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51159464"/>
        <c:crosses val="autoZero"/>
        <c:auto val="1"/>
        <c:lblAlgn val="ctr"/>
        <c:lblOffset val="100"/>
        <c:noMultiLvlLbl val="0"/>
      </c:catAx>
      <c:valAx>
        <c:axId val="151159464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124787264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'[July_2015 Exact Target.xlsx]E-Mail Blast reports'!$D$8</c:f>
          <c:strCache>
            <c:ptCount val="1"/>
            <c:pt idx="0">
              <c:v>USC Skateboards</c:v>
            </c:pt>
          </c:strCache>
        </c:strRef>
      </c:tx>
      <c:layout>
        <c:manualLayout>
          <c:xMode val="edge"/>
          <c:yMode val="edge"/>
          <c:x val="0.42908005168704538"/>
          <c:y val="7.205164628071233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085271668627631"/>
          <c:y val="0.1764989792942549"/>
          <c:w val="0.7187415611080723"/>
          <c:h val="0.603550181227346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'[July_2015 Exact Target.xlsx]E-Mail Blast reports'!$E$8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 Exact Target.xlsx]E-Mail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'[July_2015 Exact Target.xlsx]E-Mail Blast reports'!$F$8:$J$8</c:f>
              <c:numCache>
                <c:formatCode>#,##0</c:formatCode>
                <c:ptCount val="5"/>
                <c:pt idx="0">
                  <c:v>20548</c:v>
                </c:pt>
                <c:pt idx="1">
                  <c:v>20524</c:v>
                </c:pt>
                <c:pt idx="2" formatCode="General">
                  <c:v>4800</c:v>
                </c:pt>
                <c:pt idx="3" formatCode="General">
                  <c:v>492</c:v>
                </c:pt>
                <c:pt idx="4" formatCode="General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128192"/>
        <c:axId val="208128584"/>
      </c:barChart>
      <c:catAx>
        <c:axId val="20812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128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1285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1281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'[July_2015 Exact Target.xlsx]E-Mail Blast reports'!$D$11</c:f>
          <c:strCache>
            <c:ptCount val="1"/>
            <c:pt idx="0">
              <c:v>USC Women's Nike T-Shirts</c:v>
            </c:pt>
          </c:strCache>
        </c:strRef>
      </c:tx>
      <c:layout>
        <c:manualLayout>
          <c:xMode val="edge"/>
          <c:yMode val="edge"/>
          <c:x val="0.34629551544427806"/>
          <c:y val="6.262881230422329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067753333589143"/>
          <c:y val="0.17894872629972364"/>
          <c:w val="0.78278227141265611"/>
          <c:h val="0.5938566169037675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'[July_2015 Exact Target.xlsx]E-Mail Blast reports'!$E$11</c:f>
              <c:strCache>
                <c:ptCount val="1"/>
                <c:pt idx="0">
                  <c:v>BKS List 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 Exact Target.xlsx]E-Mail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'[July_2015 Exact Target.xlsx]E-Mail Blast reports'!$F$11:$J$11</c:f>
              <c:numCache>
                <c:formatCode>#,##0</c:formatCode>
                <c:ptCount val="5"/>
                <c:pt idx="0">
                  <c:v>20496</c:v>
                </c:pt>
                <c:pt idx="1">
                  <c:v>20467</c:v>
                </c:pt>
                <c:pt idx="2" formatCode="General">
                  <c:v>3892</c:v>
                </c:pt>
                <c:pt idx="3" formatCode="General">
                  <c:v>279</c:v>
                </c:pt>
                <c:pt idx="4" formatCode="General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8339816"/>
        <c:axId val="208340208"/>
      </c:barChart>
      <c:catAx>
        <c:axId val="208339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340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340208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339816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'[July_2015 Exact Target.xlsx]E-Mail Blast reports'!$D$14</c:f>
          <c:strCache>
            <c:ptCount val="1"/>
            <c:pt idx="0">
              <c:v>USC Kids' Gear</c:v>
            </c:pt>
          </c:strCache>
        </c:strRef>
      </c:tx>
      <c:layout>
        <c:manualLayout>
          <c:xMode val="edge"/>
          <c:yMode val="edge"/>
          <c:x val="0.43156916127464767"/>
          <c:y val="6.216225966838279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346498135101532"/>
          <c:y val="1.8162260967379079E-2"/>
          <c:w val="0.73105612525178543"/>
          <c:h val="0.7855017341582302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'[July_2015 Exact Target.xlsx]E-Mail Blast reports'!$E$14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 Exact Target.xlsx]E-Mail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'[July_2015 Exact Target.xlsx]E-Mail Blast reports'!$F$14:$J$14</c:f>
              <c:numCache>
                <c:formatCode>#,##0</c:formatCode>
                <c:ptCount val="5"/>
                <c:pt idx="0">
                  <c:v>20412</c:v>
                </c:pt>
                <c:pt idx="1">
                  <c:v>20388</c:v>
                </c:pt>
                <c:pt idx="2" formatCode="General">
                  <c:v>3921</c:v>
                </c:pt>
                <c:pt idx="3" formatCode="General">
                  <c:v>275</c:v>
                </c:pt>
                <c:pt idx="4" formatCode="General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8341384"/>
        <c:axId val="208341776"/>
      </c:barChart>
      <c:catAx>
        <c:axId val="208341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341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341776"/>
        <c:scaling>
          <c:orientation val="minMax"/>
          <c:min val="0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341384"/>
        <c:crosses val="autoZero"/>
        <c:crossBetween val="between"/>
        <c:minorUnit val="41.149500000000003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'[July_2015 Exact Target.xlsx]E-Mail Blast reports'!$D$17</c:f>
          <c:strCache>
            <c:ptCount val="1"/>
            <c:pt idx="0">
              <c:v>Leadership Summer Summit Feedback</c:v>
            </c:pt>
          </c:strCache>
        </c:strRef>
      </c:tx>
      <c:layout>
        <c:manualLayout>
          <c:xMode val="edge"/>
          <c:yMode val="edge"/>
          <c:x val="0.26923628680655398"/>
          <c:y val="0.11498548053833696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73466142755003"/>
          <c:y val="0.25649240597952738"/>
          <c:w val="0.77303064955702105"/>
          <c:h val="0.466873817625656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'[July_2015 Exact Target.xlsx]E-Mail Blast reports'!$E$17</c:f>
              <c:strCache>
                <c:ptCount val="1"/>
                <c:pt idx="0">
                  <c:v>HSP Erika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 Exact Target.xlsx]E-Mail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'[July_2015 Exact Target.xlsx]E-Mail Blast reports'!$F$17:$J$17</c:f>
              <c:numCache>
                <c:formatCode>#,##0</c:formatCode>
                <c:ptCount val="5"/>
                <c:pt idx="0">
                  <c:v>2</c:v>
                </c:pt>
                <c:pt idx="1">
                  <c:v>2</c:v>
                </c:pt>
                <c:pt idx="2" formatCode="General">
                  <c:v>2</c:v>
                </c:pt>
                <c:pt idx="3" formatCode="General">
                  <c:v>1</c:v>
                </c:pt>
                <c:pt idx="4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8757560"/>
        <c:axId val="208757952"/>
      </c:barChart>
      <c:catAx>
        <c:axId val="208757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757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7579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75756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900"/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'[July_2015 Exact Target.xlsx]E-Mail Blast reports'!$D$19</c:f>
          <c:strCache>
            <c:ptCount val="1"/>
            <c:pt idx="0">
              <c:v>Sidewalk Sale- Up to 75% off</c:v>
            </c:pt>
          </c:strCache>
        </c:strRef>
      </c:tx>
      <c:layout>
        <c:manualLayout>
          <c:xMode val="edge"/>
          <c:yMode val="edge"/>
          <c:x val="0.30915366705003872"/>
          <c:y val="9.8769440441602921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02805695521722"/>
          <c:y val="0.2521574493981481"/>
          <c:w val="0.7393549904496528"/>
          <c:h val="0.51291117548032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'[July_2015 Exact Target.xlsx]E-Mail Blast reports'!$E$19</c:f>
              <c:strCache>
                <c:ptCount val="1"/>
                <c:pt idx="0">
                  <c:v>BKS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 Exact Target.xlsx]E-Mail Blast reports'!$F$18:$J$18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'[July_2015 Exact Target.xlsx]E-Mail Blast reports'!$F$19:$J$19</c:f>
              <c:numCache>
                <c:formatCode>#,##0</c:formatCode>
                <c:ptCount val="5"/>
                <c:pt idx="0">
                  <c:v>3897</c:v>
                </c:pt>
                <c:pt idx="1">
                  <c:v>3824</c:v>
                </c:pt>
                <c:pt idx="2" formatCode="General">
                  <c:v>752</c:v>
                </c:pt>
                <c:pt idx="3" formatCode="General">
                  <c:v>92</c:v>
                </c:pt>
                <c:pt idx="4" formatCode="General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08759128"/>
        <c:axId val="208759520"/>
      </c:barChart>
      <c:catAx>
        <c:axId val="208759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759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87595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8759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Sheet1!$A$26:$A$35</c:f>
              <c:numCache>
                <c:formatCode>d\-mmm</c:formatCode>
                <c:ptCount val="10"/>
                <c:pt idx="0">
                  <c:v>41926</c:v>
                </c:pt>
                <c:pt idx="1">
                  <c:v>41957</c:v>
                </c:pt>
                <c:pt idx="2">
                  <c:v>41987</c:v>
                </c:pt>
                <c:pt idx="3">
                  <c:v>42019</c:v>
                </c:pt>
                <c:pt idx="4">
                  <c:v>42050</c:v>
                </c:pt>
                <c:pt idx="5">
                  <c:v>42078</c:v>
                </c:pt>
                <c:pt idx="6">
                  <c:v>42109</c:v>
                </c:pt>
                <c:pt idx="7">
                  <c:v>42139</c:v>
                </c:pt>
                <c:pt idx="8">
                  <c:v>42170</c:v>
                </c:pt>
                <c:pt idx="9">
                  <c:v>42200</c:v>
                </c:pt>
              </c:numCache>
            </c:numRef>
          </c:cat>
          <c:val>
            <c:numRef>
              <c:f>Sheet1!$B$26:$B$35</c:f>
              <c:numCache>
                <c:formatCode>General</c:formatCode>
                <c:ptCount val="10"/>
                <c:pt idx="0">
                  <c:v>92</c:v>
                </c:pt>
                <c:pt idx="1">
                  <c:v>94</c:v>
                </c:pt>
                <c:pt idx="2">
                  <c:v>92</c:v>
                </c:pt>
                <c:pt idx="3">
                  <c:v>92</c:v>
                </c:pt>
                <c:pt idx="4">
                  <c:v>91</c:v>
                </c:pt>
                <c:pt idx="5">
                  <c:v>92</c:v>
                </c:pt>
                <c:pt idx="6">
                  <c:v>92</c:v>
                </c:pt>
                <c:pt idx="7">
                  <c:v>95</c:v>
                </c:pt>
                <c:pt idx="8">
                  <c:v>96</c:v>
                </c:pt>
                <c:pt idx="9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760696"/>
        <c:axId val="208761088"/>
      </c:barChart>
      <c:dateAx>
        <c:axId val="2087606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876108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0876108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0876069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'[July_2015_Service_Desk_Report.xlsx]BU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'[July_2015_Service_Desk_Report.xlsx]BU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'[July_2015_Service_Desk_Report.xlsx]BU Systems'!$B$60:$F$60</c:f>
              <c:numCache>
                <c:formatCode>General</c:formatCode>
                <c:ptCount val="5"/>
                <c:pt idx="0">
                  <c:v>26</c:v>
                </c:pt>
                <c:pt idx="1">
                  <c:v>1</c:v>
                </c:pt>
                <c:pt idx="2">
                  <c:v>6</c:v>
                </c:pt>
                <c:pt idx="3">
                  <c:v>2</c:v>
                </c:pt>
                <c:pt idx="4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160640"/>
        <c:axId val="151161032"/>
      </c:barChart>
      <c:catAx>
        <c:axId val="15116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161032"/>
        <c:crosses val="autoZero"/>
        <c:auto val="1"/>
        <c:lblAlgn val="ctr"/>
        <c:lblOffset val="100"/>
        <c:noMultiLvlLbl val="0"/>
      </c:catAx>
      <c:valAx>
        <c:axId val="151161032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16064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39</c:v>
                </c:pt>
                <c:pt idx="1">
                  <c:v>22</c:v>
                </c:pt>
                <c:pt idx="2">
                  <c:v>7</c:v>
                </c:pt>
                <c:pt idx="3">
                  <c:v>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161816"/>
        <c:axId val="151162208"/>
      </c:barChart>
      <c:catAx>
        <c:axId val="151161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162208"/>
        <c:crosses val="autoZero"/>
        <c:auto val="1"/>
        <c:lblAlgn val="ctr"/>
        <c:lblOffset val="100"/>
        <c:noMultiLvlLbl val="0"/>
      </c:catAx>
      <c:valAx>
        <c:axId val="1511622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161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75736632549007987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'[July_2015 Web Req Unit And Status.xlsx]Copy (25) of IssueList.xls'!$K$22:$K$27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'[July_2015 Web Req Unit And Status.xlsx]Copy (25) of IssueList.xls'!$L$22:$L$27</c:f>
              <c:numCache>
                <c:formatCode>General</c:formatCode>
                <c:ptCount val="6"/>
                <c:pt idx="0">
                  <c:v>0</c:v>
                </c:pt>
                <c:pt idx="1">
                  <c:v>47</c:v>
                </c:pt>
                <c:pt idx="2">
                  <c:v>21</c:v>
                </c:pt>
                <c:pt idx="3">
                  <c:v>1</c:v>
                </c:pt>
                <c:pt idx="4">
                  <c:v>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9689144"/>
        <c:axId val="429688752"/>
      </c:barChart>
      <c:catAx>
        <c:axId val="429689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29688752"/>
        <c:crosses val="autoZero"/>
        <c:auto val="1"/>
        <c:lblAlgn val="ctr"/>
        <c:lblOffset val="100"/>
        <c:noMultiLvlLbl val="0"/>
      </c:catAx>
      <c:valAx>
        <c:axId val="4296887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429689144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989</c:v>
                </c:pt>
                <c:pt idx="1">
                  <c:v>34760</c:v>
                </c:pt>
                <c:pt idx="2">
                  <c:v>32293</c:v>
                </c:pt>
                <c:pt idx="3">
                  <c:v>29135</c:v>
                </c:pt>
                <c:pt idx="4" formatCode="General">
                  <c:v>39228</c:v>
                </c:pt>
                <c:pt idx="5">
                  <c:v>600</c:v>
                </c:pt>
                <c:pt idx="6">
                  <c:v>25677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1162</c:v>
                </c:pt>
                <c:pt idx="1">
                  <c:v>38446</c:v>
                </c:pt>
                <c:pt idx="2">
                  <c:v>39986</c:v>
                </c:pt>
                <c:pt idx="3">
                  <c:v>29649</c:v>
                </c:pt>
                <c:pt idx="4" formatCode="General">
                  <c:v>41380</c:v>
                </c:pt>
                <c:pt idx="5">
                  <c:v>387</c:v>
                </c:pt>
                <c:pt idx="6">
                  <c:v>71606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1162</c:v>
                </c:pt>
                <c:pt idx="1">
                  <c:v>43693</c:v>
                </c:pt>
                <c:pt idx="2">
                  <c:v>49999</c:v>
                </c:pt>
                <c:pt idx="3">
                  <c:v>32797</c:v>
                </c:pt>
                <c:pt idx="4" formatCode="General">
                  <c:v>44646</c:v>
                </c:pt>
                <c:pt idx="5">
                  <c:v>509</c:v>
                </c:pt>
                <c:pt idx="6">
                  <c:v>22253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1048</c:v>
                </c:pt>
                <c:pt idx="1">
                  <c:v>50359</c:v>
                </c:pt>
                <c:pt idx="2">
                  <c:v>44621</c:v>
                </c:pt>
                <c:pt idx="3">
                  <c:v>21990</c:v>
                </c:pt>
                <c:pt idx="4" formatCode="General">
                  <c:v>41147</c:v>
                </c:pt>
                <c:pt idx="5">
                  <c:v>480</c:v>
                </c:pt>
                <c:pt idx="6">
                  <c:v>14939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1059</c:v>
                </c:pt>
                <c:pt idx="1">
                  <c:v>32735</c:v>
                </c:pt>
                <c:pt idx="2">
                  <c:v>31695</c:v>
                </c:pt>
                <c:pt idx="3">
                  <c:v>9743</c:v>
                </c:pt>
                <c:pt idx="4" formatCode="General">
                  <c:v>32820</c:v>
                </c:pt>
                <c:pt idx="5">
                  <c:v>8</c:v>
                </c:pt>
                <c:pt idx="6">
                  <c:v>28920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1106</c:v>
                </c:pt>
                <c:pt idx="1">
                  <c:v>35145</c:v>
                </c:pt>
                <c:pt idx="2">
                  <c:v>32448</c:v>
                </c:pt>
                <c:pt idx="3">
                  <c:v>9929</c:v>
                </c:pt>
                <c:pt idx="4">
                  <c:v>35464</c:v>
                </c:pt>
                <c:pt idx="5">
                  <c:v>0</c:v>
                </c:pt>
                <c:pt idx="6">
                  <c:v>50618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045768"/>
        <c:axId val="151046160"/>
      </c:barChart>
      <c:catAx>
        <c:axId val="15104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046160"/>
        <c:crosses val="autoZero"/>
        <c:auto val="1"/>
        <c:lblAlgn val="ctr"/>
        <c:lblOffset val="100"/>
        <c:noMultiLvlLbl val="0"/>
      </c:catAx>
      <c:valAx>
        <c:axId val="151046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045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201459224527898"/>
          <c:y val="0.10470107317765368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1095</c:v>
                </c:pt>
                <c:pt idx="1">
                  <c:v>1195</c:v>
                </c:pt>
                <c:pt idx="2">
                  <c:v>1181</c:v>
                </c:pt>
                <c:pt idx="3">
                  <c:v>944</c:v>
                </c:pt>
                <c:pt idx="4">
                  <c:v>1190</c:v>
                </c:pt>
                <c:pt idx="5">
                  <c:v>1038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2045</c:v>
                </c:pt>
                <c:pt idx="1">
                  <c:v>2403</c:v>
                </c:pt>
                <c:pt idx="2">
                  <c:v>2400</c:v>
                </c:pt>
                <c:pt idx="3">
                  <c:v>1806</c:v>
                </c:pt>
                <c:pt idx="4">
                  <c:v>2258</c:v>
                </c:pt>
                <c:pt idx="5" formatCode="#,##0">
                  <c:v>2258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1518</c:v>
                </c:pt>
                <c:pt idx="1">
                  <c:v>1671</c:v>
                </c:pt>
                <c:pt idx="2">
                  <c:v>2036</c:v>
                </c:pt>
                <c:pt idx="3">
                  <c:v>1233</c:v>
                </c:pt>
                <c:pt idx="4">
                  <c:v>1080</c:v>
                </c:pt>
                <c:pt idx="5">
                  <c:v>1114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'Web Visits'!$C$16:$H$16</c:f>
              <c:numCache>
                <c:formatCode>#,##0</c:formatCode>
                <c:ptCount val="6"/>
                <c:pt idx="0">
                  <c:v>780</c:v>
                </c:pt>
                <c:pt idx="1">
                  <c:v>807</c:v>
                </c:pt>
                <c:pt idx="2">
                  <c:v>886</c:v>
                </c:pt>
                <c:pt idx="3">
                  <c:v>584</c:v>
                </c:pt>
                <c:pt idx="4">
                  <c:v>517</c:v>
                </c:pt>
                <c:pt idx="5" formatCode="General">
                  <c:v>490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744</c:v>
                </c:pt>
                <c:pt idx="1">
                  <c:v>714</c:v>
                </c:pt>
                <c:pt idx="2">
                  <c:v>827</c:v>
                </c:pt>
                <c:pt idx="3">
                  <c:v>613</c:v>
                </c:pt>
                <c:pt idx="4">
                  <c:v>544</c:v>
                </c:pt>
                <c:pt idx="5">
                  <c:v>607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730</c:v>
                </c:pt>
                <c:pt idx="1">
                  <c:v>760</c:v>
                </c:pt>
                <c:pt idx="2">
                  <c:v>827</c:v>
                </c:pt>
                <c:pt idx="3">
                  <c:v>608</c:v>
                </c:pt>
                <c:pt idx="4">
                  <c:v>464</c:v>
                </c:pt>
                <c:pt idx="5">
                  <c:v>486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Feb-15</c:v>
                </c:pt>
                <c:pt idx="1">
                  <c:v>Mar-15</c:v>
                </c:pt>
                <c:pt idx="2">
                  <c:v>Apr-15</c:v>
                </c:pt>
                <c:pt idx="3">
                  <c:v>May-15</c:v>
                </c:pt>
                <c:pt idx="4">
                  <c:v>June-15</c:v>
                </c:pt>
                <c:pt idx="5">
                  <c:v>July-15</c:v>
                </c:pt>
              </c:strCache>
            </c:strRef>
          </c:cat>
          <c:val>
            <c:numRef>
              <c:f>'Web Visits'!$C$19:$H$19</c:f>
              <c:numCache>
                <c:formatCode>#,##0</c:formatCode>
                <c:ptCount val="6"/>
                <c:pt idx="0">
                  <c:v>169</c:v>
                </c:pt>
                <c:pt idx="1">
                  <c:v>170</c:v>
                </c:pt>
                <c:pt idx="2">
                  <c:v>152</c:v>
                </c:pt>
                <c:pt idx="3">
                  <c:v>402</c:v>
                </c:pt>
                <c:pt idx="4">
                  <c:v>794</c:v>
                </c:pt>
                <c:pt idx="5" formatCode="General">
                  <c:v>309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047336"/>
        <c:axId val="151047728"/>
      </c:barChart>
      <c:dateAx>
        <c:axId val="151047336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04772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510477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0.13521065916891481"/>
              <c:y val="0.23218413691831313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047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0572461485792579"/>
          <c:y val="9.465095932775878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95718494694886"/>
          <c:y val="0.18082191780821918"/>
          <c:w val="0.83542112329243368"/>
          <c:h val="0.542465753424657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Visits'!$C$23</c:f>
              <c:strCache>
                <c:ptCount val="1"/>
                <c:pt idx="0">
                  <c:v>Feb-15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Visits'!$C$24:$C$29</c:f>
              <c:numCache>
                <c:formatCode>#,##0</c:formatCode>
                <c:ptCount val="6"/>
                <c:pt idx="0">
                  <c:v>4349</c:v>
                </c:pt>
                <c:pt idx="1">
                  <c:v>153</c:v>
                </c:pt>
                <c:pt idx="2">
                  <c:v>314</c:v>
                </c:pt>
                <c:pt idx="3">
                  <c:v>111</c:v>
                </c:pt>
                <c:pt idx="4">
                  <c:v>665</c:v>
                </c:pt>
                <c:pt idx="5">
                  <c:v>981</c:v>
                </c:pt>
              </c:numCache>
            </c:numRef>
          </c:val>
        </c:ser>
        <c:ser>
          <c:idx val="1"/>
          <c:order val="1"/>
          <c:tx>
            <c:strRef>
              <c:f>'Web Visits'!$D$23</c:f>
              <c:strCache>
                <c:ptCount val="1"/>
                <c:pt idx="0">
                  <c:v>Mar-15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Visits'!$D$24:$D$29</c:f>
              <c:numCache>
                <c:formatCode>#,##0</c:formatCode>
                <c:ptCount val="6"/>
                <c:pt idx="0">
                  <c:v>7251</c:v>
                </c:pt>
                <c:pt idx="1">
                  <c:v>127</c:v>
                </c:pt>
                <c:pt idx="2">
                  <c:v>356</c:v>
                </c:pt>
                <c:pt idx="3">
                  <c:v>105</c:v>
                </c:pt>
                <c:pt idx="4">
                  <c:v>911</c:v>
                </c:pt>
                <c:pt idx="5">
                  <c:v>1514</c:v>
                </c:pt>
              </c:numCache>
            </c:numRef>
          </c:val>
        </c:ser>
        <c:ser>
          <c:idx val="2"/>
          <c:order val="2"/>
          <c:tx>
            <c:strRef>
              <c:f>'Web Visits'!$E$23</c:f>
              <c:strCache>
                <c:ptCount val="1"/>
                <c:pt idx="0">
                  <c:v>Apr-15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Visits'!$E$24:$E$29</c:f>
              <c:numCache>
                <c:formatCode>#,##0</c:formatCode>
                <c:ptCount val="6"/>
                <c:pt idx="0">
                  <c:v>5444</c:v>
                </c:pt>
                <c:pt idx="1">
                  <c:v>154</c:v>
                </c:pt>
                <c:pt idx="2">
                  <c:v>283</c:v>
                </c:pt>
                <c:pt idx="3">
                  <c:v>128</c:v>
                </c:pt>
                <c:pt idx="4">
                  <c:v>779</c:v>
                </c:pt>
                <c:pt idx="5">
                  <c:v>857</c:v>
                </c:pt>
              </c:numCache>
            </c:numRef>
          </c:val>
        </c:ser>
        <c:ser>
          <c:idx val="3"/>
          <c:order val="3"/>
          <c:tx>
            <c:strRef>
              <c:f>'Web Visits'!$F$23</c:f>
              <c:strCache>
                <c:ptCount val="1"/>
                <c:pt idx="0">
                  <c:v>May-15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Visits'!$F$24:$F$29</c:f>
              <c:numCache>
                <c:formatCode>#,##0</c:formatCode>
                <c:ptCount val="6"/>
                <c:pt idx="0">
                  <c:v>7673</c:v>
                </c:pt>
                <c:pt idx="1">
                  <c:v>93</c:v>
                </c:pt>
                <c:pt idx="2">
                  <c:v>255</c:v>
                </c:pt>
                <c:pt idx="3">
                  <c:v>102</c:v>
                </c:pt>
                <c:pt idx="4">
                  <c:v>743</c:v>
                </c:pt>
                <c:pt idx="5">
                  <c:v>1193</c:v>
                </c:pt>
              </c:numCache>
            </c:numRef>
          </c:val>
        </c:ser>
        <c:ser>
          <c:idx val="4"/>
          <c:order val="4"/>
          <c:tx>
            <c:strRef>
              <c:f>'Web Visits'!$G$23</c:f>
              <c:strCache>
                <c:ptCount val="1"/>
                <c:pt idx="0">
                  <c:v>June-15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Visits'!$G$24:$G$29</c:f>
              <c:numCache>
                <c:formatCode>#,##0</c:formatCode>
                <c:ptCount val="6"/>
                <c:pt idx="0">
                  <c:v>12644</c:v>
                </c:pt>
                <c:pt idx="1">
                  <c:v>124</c:v>
                </c:pt>
                <c:pt idx="2">
                  <c:v>327</c:v>
                </c:pt>
                <c:pt idx="3">
                  <c:v>99</c:v>
                </c:pt>
                <c:pt idx="4">
                  <c:v>601</c:v>
                </c:pt>
                <c:pt idx="5">
                  <c:v>923</c:v>
                </c:pt>
              </c:numCache>
            </c:numRef>
          </c:val>
        </c:ser>
        <c:ser>
          <c:idx val="5"/>
          <c:order val="5"/>
          <c:tx>
            <c:strRef>
              <c:f>'Web Visits'!$H$23</c:f>
              <c:strCache>
                <c:ptCount val="1"/>
                <c:pt idx="0">
                  <c:v>July-15</c:v>
                </c:pt>
              </c:strCache>
            </c:strRef>
          </c:tx>
          <c:invertIfNegative val="0"/>
          <c:cat>
            <c:strRef>
              <c:f>'Web Visits'!$B$24:$B$29</c:f>
              <c:strCache>
                <c:ptCount val="6"/>
                <c:pt idx="0">
                  <c:v>CampSark</c:v>
                </c:pt>
                <c:pt idx="1">
                  <c:v>Figueroa Press</c:v>
                </c:pt>
                <c:pt idx="2">
                  <c:v>Gamble-house Store</c:v>
                </c:pt>
                <c:pt idx="3">
                  <c:v>USC Radisson Event</c:v>
                </c:pt>
                <c:pt idx="4">
                  <c:v>Weddings at USC</c:v>
                </c:pt>
                <c:pt idx="5">
                  <c:v>Custom-publishing</c:v>
                </c:pt>
              </c:strCache>
            </c:strRef>
          </c:cat>
          <c:val>
            <c:numRef>
              <c:f>'Web Visits'!$H$24:$H$29</c:f>
              <c:numCache>
                <c:formatCode>General</c:formatCode>
                <c:ptCount val="6"/>
                <c:pt idx="0" formatCode="#,##0">
                  <c:v>1590</c:v>
                </c:pt>
                <c:pt idx="1">
                  <c:v>76</c:v>
                </c:pt>
                <c:pt idx="2">
                  <c:v>382</c:v>
                </c:pt>
                <c:pt idx="3">
                  <c:v>120</c:v>
                </c:pt>
                <c:pt idx="4">
                  <c:v>647</c:v>
                </c:pt>
                <c:pt idx="5">
                  <c:v>569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1048904"/>
        <c:axId val="151049296"/>
      </c:barChart>
      <c:catAx>
        <c:axId val="151048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049296"/>
        <c:crosses val="autoZero"/>
        <c:auto val="1"/>
        <c:lblAlgn val="ctr"/>
        <c:lblOffset val="100"/>
        <c:noMultiLvlLbl val="0"/>
      </c:catAx>
      <c:valAx>
        <c:axId val="1510492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1048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July </a:t>
            </a:r>
            <a:r>
              <a:rPr lang="en-US"/>
              <a:t>2015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36661466458616"/>
          <c:y val="0.16666708400211341"/>
          <c:w val="0.8283931357254285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753</c:v>
                </c:pt>
                <c:pt idx="1">
                  <c:v>22921</c:v>
                </c:pt>
                <c:pt idx="2">
                  <c:v>22702</c:v>
                </c:pt>
                <c:pt idx="3">
                  <c:v>6944</c:v>
                </c:pt>
                <c:pt idx="4">
                  <c:v>23384</c:v>
                </c:pt>
                <c:pt idx="5">
                  <c:v>0</c:v>
                </c:pt>
                <c:pt idx="6">
                  <c:v>34646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208</c:v>
                </c:pt>
                <c:pt idx="1">
                  <c:v>2749</c:v>
                </c:pt>
                <c:pt idx="2">
                  <c:v>5059</c:v>
                </c:pt>
                <c:pt idx="3">
                  <c:v>1748</c:v>
                </c:pt>
                <c:pt idx="4">
                  <c:v>5428</c:v>
                </c:pt>
                <c:pt idx="5">
                  <c:v>0</c:v>
                </c:pt>
                <c:pt idx="6">
                  <c:v>4879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141</c:v>
                </c:pt>
                <c:pt idx="1">
                  <c:v>5109</c:v>
                </c:pt>
                <c:pt idx="2">
                  <c:v>4462</c:v>
                </c:pt>
                <c:pt idx="3">
                  <c:v>1183</c:v>
                </c:pt>
                <c:pt idx="4">
                  <c:v>6362</c:v>
                </c:pt>
                <c:pt idx="5">
                  <c:v>0</c:v>
                </c:pt>
                <c:pt idx="6">
                  <c:v>10631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3868</c:v>
                </c:pt>
                <c:pt idx="2">
                  <c:v>2</c:v>
                </c:pt>
                <c:pt idx="3">
                  <c:v>7</c:v>
                </c:pt>
                <c:pt idx="4">
                  <c:v>19</c:v>
                </c:pt>
                <c:pt idx="5">
                  <c:v>0</c:v>
                </c:pt>
                <c:pt idx="6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432720"/>
        <c:axId val="207433112"/>
      </c:barChart>
      <c:catAx>
        <c:axId val="20743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433112"/>
        <c:crosses val="autoZero"/>
        <c:auto val="1"/>
        <c:lblAlgn val="ctr"/>
        <c:lblOffset val="100"/>
        <c:noMultiLvlLbl val="0"/>
      </c:catAx>
      <c:valAx>
        <c:axId val="20743311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074327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b="1" dirty="0">
              <a:effectLst/>
            </a:rPr>
            <a:t>July</a:t>
          </a:r>
          <a:r>
            <a:rPr lang="en-US" sz="1100" b="1" i="0" dirty="0"/>
            <a:t> </a:t>
          </a:r>
          <a:r>
            <a:rPr lang="en-US" sz="1100" b="1" i="0" baseline="0" dirty="0">
              <a:effectLst/>
            </a:rPr>
            <a:t>2015</a:t>
          </a:r>
          <a:endParaRPr lang="en-US" b="1" dirty="0">
            <a:effectLst/>
          </a:endParaRP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4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0.7763</cdr:x>
      <cdr:y>0.48467</cdr:y>
    </cdr:from>
    <cdr:to>
      <cdr:x>0.89259</cdr:x>
      <cdr:y>0.53731</cdr:y>
    </cdr:to>
    <cdr:sp macro="" textlink="">
      <cdr:nvSpPr>
        <cdr:cNvPr id="5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0.83614</cdr:x>
      <cdr:y>0.47895</cdr:y>
    </cdr:from>
    <cdr:to>
      <cdr:x>0.92777</cdr:x>
      <cdr:y>0.544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0.82137</cdr:x>
      <cdr:y>0.43068</cdr:y>
    </cdr:from>
    <cdr:to>
      <cdr:x>0.92827</cdr:x>
      <cdr:y>0.51318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3838575" y="1609725"/>
          <a:ext cx="590550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July 2015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July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7480843"/>
              </p:ext>
            </p:extLst>
          </p:nvPr>
        </p:nvGraphicFramePr>
        <p:xfrm>
          <a:off x="2667000" y="1447800"/>
          <a:ext cx="6400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July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4222018"/>
              </p:ext>
            </p:extLst>
          </p:nvPr>
        </p:nvGraphicFramePr>
        <p:xfrm>
          <a:off x="2667000" y="1676400"/>
          <a:ext cx="6351814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July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276600" y="2286000"/>
            <a:ext cx="5486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0105923"/>
              </p:ext>
            </p:extLst>
          </p:nvPr>
        </p:nvGraphicFramePr>
        <p:xfrm>
          <a:off x="2667000" y="1645784"/>
          <a:ext cx="6346371" cy="4861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July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8214151"/>
              </p:ext>
            </p:extLst>
          </p:nvPr>
        </p:nvGraphicFramePr>
        <p:xfrm>
          <a:off x="2703437" y="1524000"/>
          <a:ext cx="6288163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July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2122642"/>
              </p:ext>
            </p:extLst>
          </p:nvPr>
        </p:nvGraphicFramePr>
        <p:xfrm>
          <a:off x="2743200" y="1600200"/>
          <a:ext cx="6263216" cy="4857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169839"/>
              </p:ext>
            </p:extLst>
          </p:nvPr>
        </p:nvGraphicFramePr>
        <p:xfrm>
          <a:off x="2667000" y="1752600"/>
          <a:ext cx="6352117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July 2015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0939160"/>
              </p:ext>
            </p:extLst>
          </p:nvPr>
        </p:nvGraphicFramePr>
        <p:xfrm>
          <a:off x="2743199" y="1676400"/>
          <a:ext cx="6188869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5334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</a:t>
            </a: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9250124"/>
              </p:ext>
            </p:extLst>
          </p:nvPr>
        </p:nvGraphicFramePr>
        <p:xfrm>
          <a:off x="2667000" y="1371600"/>
          <a:ext cx="6346031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3810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070188"/>
              </p:ext>
            </p:extLst>
          </p:nvPr>
        </p:nvGraphicFramePr>
        <p:xfrm>
          <a:off x="2667000" y="1295400"/>
          <a:ext cx="6340589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850311"/>
              </p:ext>
            </p:extLst>
          </p:nvPr>
        </p:nvGraphicFramePr>
        <p:xfrm>
          <a:off x="2743200" y="1600200"/>
          <a:ext cx="6185126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4836376"/>
              </p:ext>
            </p:extLst>
          </p:nvPr>
        </p:nvGraphicFramePr>
        <p:xfrm>
          <a:off x="2667000" y="1524000"/>
          <a:ext cx="6400800" cy="4952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764049"/>
              </p:ext>
            </p:extLst>
          </p:nvPr>
        </p:nvGraphicFramePr>
        <p:xfrm>
          <a:off x="2743200" y="1447800"/>
          <a:ext cx="62484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827408"/>
              </p:ext>
            </p:extLst>
          </p:nvPr>
        </p:nvGraphicFramePr>
        <p:xfrm>
          <a:off x="2819400" y="1752600"/>
          <a:ext cx="6096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194525"/>
              </p:ext>
            </p:extLst>
          </p:nvPr>
        </p:nvGraphicFramePr>
        <p:xfrm>
          <a:off x="2590800" y="1676400"/>
          <a:ext cx="6343649" cy="4207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0283800"/>
              </p:ext>
            </p:extLst>
          </p:nvPr>
        </p:nvGraphicFramePr>
        <p:xfrm>
          <a:off x="2590799" y="1676400"/>
          <a:ext cx="6516077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469248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799291"/>
              </p:ext>
            </p:extLst>
          </p:nvPr>
        </p:nvGraphicFramePr>
        <p:xfrm>
          <a:off x="2743200" y="1828800"/>
          <a:ext cx="6150428" cy="3645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991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7598721"/>
              </p:ext>
            </p:extLst>
          </p:nvPr>
        </p:nvGraphicFramePr>
        <p:xfrm>
          <a:off x="2590800" y="1752600"/>
          <a:ext cx="6547338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938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664763"/>
              </p:ext>
            </p:extLst>
          </p:nvPr>
        </p:nvGraphicFramePr>
        <p:xfrm>
          <a:off x="2819400" y="1828800"/>
          <a:ext cx="6071507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87303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2739460"/>
              </p:ext>
            </p:extLst>
          </p:nvPr>
        </p:nvGraphicFramePr>
        <p:xfrm>
          <a:off x="2667000" y="1905000"/>
          <a:ext cx="6477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980374"/>
              </p:ext>
            </p:extLst>
          </p:nvPr>
        </p:nvGraphicFramePr>
        <p:xfrm>
          <a:off x="2819400" y="1828800"/>
          <a:ext cx="6096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135523"/>
              </p:ext>
            </p:extLst>
          </p:nvPr>
        </p:nvGraphicFramePr>
        <p:xfrm>
          <a:off x="2760133" y="1447800"/>
          <a:ext cx="6155267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2015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0386321"/>
              </p:ext>
            </p:extLst>
          </p:nvPr>
        </p:nvGraphicFramePr>
        <p:xfrm>
          <a:off x="1981200" y="1484709"/>
          <a:ext cx="6858000" cy="499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July 2015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198215"/>
              </p:ext>
            </p:extLst>
          </p:nvPr>
        </p:nvGraphicFramePr>
        <p:xfrm>
          <a:off x="2819400" y="17526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907238"/>
              </p:ext>
            </p:extLst>
          </p:nvPr>
        </p:nvGraphicFramePr>
        <p:xfrm>
          <a:off x="2667000" y="1752600"/>
          <a:ext cx="6324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2015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15484"/>
              </p:ext>
            </p:extLst>
          </p:nvPr>
        </p:nvGraphicFramePr>
        <p:xfrm>
          <a:off x="2743200" y="1905000"/>
          <a:ext cx="6255884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2015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267" y="1752600"/>
            <a:ext cx="6243637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July 2015</a:t>
            </a:r>
            <a:endParaRPr lang="en-US" sz="2800" dirty="0">
              <a:latin typeface="Impac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52600"/>
            <a:ext cx="634682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60849</TotalTime>
  <Words>481</Words>
  <Application>Microsoft Office PowerPoint</Application>
  <PresentationFormat>On-screen Show (4:3)</PresentationFormat>
  <Paragraphs>162</Paragraphs>
  <Slides>30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July 2015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July 2015 </vt:lpstr>
      <vt:lpstr>PowerPoint Presentation</vt:lpstr>
      <vt:lpstr>USCAUXILIARYSERVICESIT Website Reports  July 2015  </vt:lpstr>
      <vt:lpstr>USCAUXILIARYSERVICESIT Website Reports July 2015  </vt:lpstr>
      <vt:lpstr>USCAUXILIARYSERVICESIT Website Reports July 2015  </vt:lpstr>
      <vt:lpstr>USCAUXILIARYSERVICESIT Website Reports July 2015  </vt:lpstr>
      <vt:lpstr>USCAUXILIARYSERVICESIT Website Reports July 2015  </vt:lpstr>
      <vt:lpstr>USCAUXILIARYSERVICESIT Website Reports July 2015  </vt:lpstr>
      <vt:lpstr>USCAUXILIARYSERVICESIT Email Campaign Reports July 2015  </vt:lpstr>
      <vt:lpstr>USCAUXILIARYSERVICESIT Email Campaign Reports July 2015  </vt:lpstr>
      <vt:lpstr>USCAUXILIARYSERVICESIT Email Campaign Reports July 2015  </vt:lpstr>
      <vt:lpstr>USCAUXILIARYSERVICESIT Email Campaign Reports July 2015  </vt:lpstr>
      <vt:lpstr>USCAUXILIARYSERVICESIT Email Campaign Reports July 2015  </vt:lpstr>
      <vt:lpstr>USCAUXILIARYSERVICESIT Email Campaign Reports July 2015  </vt:lpstr>
      <vt:lpstr>USCAUXILIARYSERVICESIT Email Campaign Reports July 2015  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Sachin Chachada</dc:creator>
  <cp:lastModifiedBy>Michael Groessl</cp:lastModifiedBy>
  <cp:revision>1157</cp:revision>
  <dcterms:created xsi:type="dcterms:W3CDTF">2005-12-19T17:55:46Z</dcterms:created>
  <dcterms:modified xsi:type="dcterms:W3CDTF">2015-08-11T16:43:53Z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