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notesSlides/notesSlide12.xml" ContentType="application/vnd.openxmlformats-officedocument.presentationml.notesSlide+xml"/>
  <Override PartName="/ppt/charts/chart9.xml" ContentType="application/vnd.openxmlformats-officedocument.drawingml.chart+xml"/>
  <Override PartName="/ppt/notesSlides/notesSlide13.xml" ContentType="application/vnd.openxmlformats-officedocument.presentationml.notesSlide+xml"/>
  <Override PartName="/ppt/charts/chart10.xml" ContentType="application/vnd.openxmlformats-officedocument.drawingml.chart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drawings/drawing1.xml" ContentType="application/vnd.openxmlformats-officedocument.drawingml.chartshapes+xml"/>
  <Override PartName="/ppt/charts/chart12.xml" ContentType="application/vnd.openxmlformats-officedocument.drawingml.chart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drawings/drawing3.xml" ContentType="application/vnd.openxmlformats-officedocument.drawingml.chartshapes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drawings/drawing4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78" r:id="rId9"/>
    <p:sldId id="381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01" r:id="rId25"/>
    <p:sldId id="397" r:id="rId26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1132"/>
    <a:srgbClr val="003399"/>
    <a:srgbClr val="AA0015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68" autoAdjust="0"/>
    <p:restoredTop sz="94660"/>
  </p:normalViewPr>
  <p:slideViewPr>
    <p:cSldViewPr>
      <p:cViewPr>
        <p:scale>
          <a:sx n="96" d="100"/>
          <a:sy n="96" d="100"/>
        </p:scale>
        <p:origin x="-1014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19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November%202015%20Monthly%20OPS%20Report\November_2015_Service_Desk_Repor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November%202015%20Monthly%20OPS%20Report\November_2015_Website_Reports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skakolu\Desktop\Reports\November%202015%20Monthly%20OPS%20Report\November_2015_Website_Reports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skakolu\Desktop\Reports\November%202015%20Monthly%20OPS%20Report\November_2015_Website_Reports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November%202015%20Monthly%20OPS%20Report\November_2015_Website_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November%202015%20Monthly%20OPS%20Report\November_2015_Website_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November%202015%20Monthly%20OPS%20Report\November_2015_Website_Report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November%202015%20Monthly%20OPS%20Report\November_2015_Website_Reports.xlsx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skakolu\Desktop\Reports\November%202015%20Monthly%20OPS%20Report\November_2015_Website_Reports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November%202015%20Monthly%20OPS%20Report\November_2015_Website_Reports.xlsx" TargetMode="Externa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skakolu\Desktop\Reports\November%202015%20Monthly%20OPS%20Report\November_2015_TSP%20sta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November%202015%20Monthly%20OPS%20Report\November_2015_Service_Desk_Report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November%202015%20Monthly%20OPS%20Report\November_2015%20Exact%20Target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November%202015%20Monthly%20OPS%20Report\November_2015%20Customer%20Satisfaction%20Repor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November%202015%20Monthly%20OPS%20Report\November_2015_Service_Desk_Repor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November%202015%20Monthly%20OPS%20Report\November_2015%20Web%20Req%20Unit%20And%20Statu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November%202015%20Monthly%20OPS%20Report\November_2015%20Web%20Req%20Unit%20And%20Statu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November%202015%20Monthly%20OPS%20Report\November_2015%20Closed%20Web%20Tickets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November%202015%20Monthly%20OPS%20Report\November_2015_Website_Repor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November%202015%20Monthly%20OPS%20Report\November_2015_Website_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November%202015%20Monthly%20OPS%20Report\November_2015_Website_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1116303396858008"/>
          <c:y val="4.123004155730533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'[November_2015_Service_Desk_Report.xlsx]Issue Counts'!$B$26:$G$26</c:f>
              <c:numCache>
                <c:formatCode>d\-mmm</c:formatCode>
                <c:ptCount val="6"/>
                <c:pt idx="0">
                  <c:v>42170</c:v>
                </c:pt>
                <c:pt idx="1">
                  <c:v>42200</c:v>
                </c:pt>
                <c:pt idx="2">
                  <c:v>42231</c:v>
                </c:pt>
                <c:pt idx="3">
                  <c:v>42262</c:v>
                </c:pt>
                <c:pt idx="4">
                  <c:v>42292</c:v>
                </c:pt>
                <c:pt idx="5">
                  <c:v>42323</c:v>
                </c:pt>
              </c:numCache>
            </c:numRef>
          </c:cat>
          <c:val>
            <c:numRef>
              <c:f>'[November_2015_Service_Desk_Report.xlsx]Issue Counts'!$B$27:$G$27</c:f>
              <c:numCache>
                <c:formatCode>0</c:formatCode>
                <c:ptCount val="6"/>
                <c:pt idx="0">
                  <c:v>1017</c:v>
                </c:pt>
                <c:pt idx="1">
                  <c:v>1302</c:v>
                </c:pt>
                <c:pt idx="2">
                  <c:v>971</c:v>
                </c:pt>
                <c:pt idx="3">
                  <c:v>750</c:v>
                </c:pt>
                <c:pt idx="4">
                  <c:v>566</c:v>
                </c:pt>
                <c:pt idx="5">
                  <c:v>586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323200"/>
        <c:axId val="49628864"/>
      </c:barChart>
      <c:dateAx>
        <c:axId val="46323200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9628864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4962886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6323200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November 2015 Traffic Sources - BU Main Sites</a:t>
            </a:r>
          </a:p>
        </c:rich>
      </c:tx>
      <c:layout>
        <c:manualLayout>
          <c:xMode val="edge"/>
          <c:yMode val="edge"/>
          <c:x val="0.30738094139137268"/>
          <c:y val="3.716239048834774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897635787381957"/>
          <c:y val="0.16666708400211341"/>
          <c:w val="0.86102364212618043"/>
          <c:h val="0.514735330545407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'[November_2015_Website_Reports.xlsx]Traffic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'[November_2015_Website_Reports.xlsx]Traffic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'[November_2015_Website_Reports.xlsx]Traffic Sources'!$C$2:$C$8</c:f>
              <c:numCache>
                <c:formatCode>#,##0</c:formatCode>
                <c:ptCount val="7"/>
                <c:pt idx="0">
                  <c:v>686</c:v>
                </c:pt>
                <c:pt idx="1">
                  <c:v>35355</c:v>
                </c:pt>
                <c:pt idx="2">
                  <c:v>18876</c:v>
                </c:pt>
                <c:pt idx="3">
                  <c:v>24100</c:v>
                </c:pt>
                <c:pt idx="4">
                  <c:v>33680</c:v>
                </c:pt>
                <c:pt idx="5">
                  <c:v>0</c:v>
                </c:pt>
                <c:pt idx="6">
                  <c:v>19664</c:v>
                </c:pt>
              </c:numCache>
            </c:numRef>
          </c:val>
        </c:ser>
        <c:ser>
          <c:idx val="1"/>
          <c:order val="1"/>
          <c:tx>
            <c:strRef>
              <c:f>'[November_2015_Website_Reports.xlsx]Traffic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'[November_2015_Website_Reports.xlsx]Traffic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'[November_2015_Website_Reports.xlsx]Traffic Sources'!$D$2:$D$8</c:f>
              <c:numCache>
                <c:formatCode>#,##0</c:formatCode>
                <c:ptCount val="7"/>
                <c:pt idx="0">
                  <c:v>138</c:v>
                </c:pt>
                <c:pt idx="1">
                  <c:v>3470</c:v>
                </c:pt>
                <c:pt idx="2">
                  <c:v>2511</c:v>
                </c:pt>
                <c:pt idx="3">
                  <c:v>2032</c:v>
                </c:pt>
                <c:pt idx="4">
                  <c:v>4909</c:v>
                </c:pt>
                <c:pt idx="5">
                  <c:v>0</c:v>
                </c:pt>
                <c:pt idx="6">
                  <c:v>1293</c:v>
                </c:pt>
              </c:numCache>
            </c:numRef>
          </c:val>
        </c:ser>
        <c:ser>
          <c:idx val="2"/>
          <c:order val="2"/>
          <c:tx>
            <c:strRef>
              <c:f>'[November_2015_Website_Reports.xlsx]Traffic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'[November_2015_Website_Reports.xlsx]Traffic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'[November_2015_Website_Reports.xlsx]Traffic Sources'!$E$2:$E$8</c:f>
              <c:numCache>
                <c:formatCode>#,##0</c:formatCode>
                <c:ptCount val="7"/>
                <c:pt idx="0">
                  <c:v>120</c:v>
                </c:pt>
                <c:pt idx="1">
                  <c:v>10276</c:v>
                </c:pt>
                <c:pt idx="2">
                  <c:v>2550</c:v>
                </c:pt>
                <c:pt idx="3">
                  <c:v>3132</c:v>
                </c:pt>
                <c:pt idx="4">
                  <c:v>8080</c:v>
                </c:pt>
                <c:pt idx="5">
                  <c:v>0</c:v>
                </c:pt>
                <c:pt idx="6">
                  <c:v>4041</c:v>
                </c:pt>
              </c:numCache>
            </c:numRef>
          </c:val>
        </c:ser>
        <c:ser>
          <c:idx val="3"/>
          <c:order val="3"/>
          <c:tx>
            <c:strRef>
              <c:f>'[November_2015_Website_Reports.xlsx]Traffic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'[November_2015_Website_Reports.xlsx]Traffic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'[November_2015_Website_Reports.xlsx]Traffic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7609</c:v>
                </c:pt>
                <c:pt idx="2">
                  <c:v>0</c:v>
                </c:pt>
                <c:pt idx="3">
                  <c:v>56</c:v>
                </c:pt>
                <c:pt idx="4">
                  <c:v>164</c:v>
                </c:pt>
                <c:pt idx="5">
                  <c:v>0</c:v>
                </c:pt>
                <c:pt idx="6">
                  <c:v>127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423296"/>
        <c:axId val="81677120"/>
      </c:barChart>
      <c:catAx>
        <c:axId val="50423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81677120"/>
        <c:crosses val="autoZero"/>
        <c:auto val="1"/>
        <c:lblAlgn val="ctr"/>
        <c:lblOffset val="100"/>
        <c:noMultiLvlLbl val="0"/>
      </c:catAx>
      <c:valAx>
        <c:axId val="81677120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5042329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9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/>
            </a:pPr>
            <a:r>
              <a:rPr lang="en-US" sz="1600" b="1"/>
              <a:t>November 2015 Traffic Sources - HSP Micro Sites </a:t>
            </a:r>
          </a:p>
        </c:rich>
      </c:tx>
      <c:layout>
        <c:manualLayout>
          <c:xMode val="edge"/>
          <c:yMode val="edge"/>
          <c:x val="0.24867489889623073"/>
          <c:y val="6.11451677947264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641234905330835"/>
          <c:y val="0.17997567186955446"/>
          <c:w val="0.85350784477248476"/>
          <c:h val="0.496158407460571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'[November_2015_Website_Reports.xlsx]Traffic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'[November_2015_Website_Reports.xlsx]Traffic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'[November_2015_Website_Reports.xlsx]Traffic Sources'!$C$14:$C$21</c:f>
              <c:numCache>
                <c:formatCode>#,##0</c:formatCode>
                <c:ptCount val="8"/>
                <c:pt idx="0">
                  <c:v>714</c:v>
                </c:pt>
                <c:pt idx="1">
                  <c:v>1387</c:v>
                </c:pt>
                <c:pt idx="2">
                  <c:v>903</c:v>
                </c:pt>
                <c:pt idx="3">
                  <c:v>243</c:v>
                </c:pt>
                <c:pt idx="4">
                  <c:v>495</c:v>
                </c:pt>
                <c:pt idx="5">
                  <c:v>623</c:v>
                </c:pt>
                <c:pt idx="6">
                  <c:v>768</c:v>
                </c:pt>
                <c:pt idx="7">
                  <c:v>6</c:v>
                </c:pt>
              </c:numCache>
            </c:numRef>
          </c:val>
        </c:ser>
        <c:ser>
          <c:idx val="1"/>
          <c:order val="1"/>
          <c:tx>
            <c:strRef>
              <c:f>'[November_2015_Website_Reports.xlsx]Traffic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'[November_2015_Website_Reports.xlsx]Traffic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'[November_2015_Website_Reports.xlsx]Traffic Sources'!$D$14:$D$21</c:f>
              <c:numCache>
                <c:formatCode>#,##0</c:formatCode>
                <c:ptCount val="8"/>
                <c:pt idx="0">
                  <c:v>580</c:v>
                </c:pt>
                <c:pt idx="1">
                  <c:v>1075</c:v>
                </c:pt>
                <c:pt idx="2">
                  <c:v>449</c:v>
                </c:pt>
                <c:pt idx="3">
                  <c:v>98</c:v>
                </c:pt>
                <c:pt idx="4">
                  <c:v>68</c:v>
                </c:pt>
                <c:pt idx="5">
                  <c:v>291</c:v>
                </c:pt>
                <c:pt idx="6">
                  <c:v>341</c:v>
                </c:pt>
                <c:pt idx="7">
                  <c:v>116</c:v>
                </c:pt>
              </c:numCache>
            </c:numRef>
          </c:val>
        </c:ser>
        <c:ser>
          <c:idx val="2"/>
          <c:order val="2"/>
          <c:tx>
            <c:strRef>
              <c:f>'[November_2015_Website_Reports.xlsx]Traffic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'[November_2015_Website_Reports.xlsx]Traffic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'[November_2015_Website_Reports.xlsx]Traffic Sources'!$E$14:$E$21</c:f>
              <c:numCache>
                <c:formatCode>#,##0</c:formatCode>
                <c:ptCount val="8"/>
                <c:pt idx="0">
                  <c:v>97</c:v>
                </c:pt>
                <c:pt idx="1">
                  <c:v>194</c:v>
                </c:pt>
                <c:pt idx="2">
                  <c:v>124</c:v>
                </c:pt>
                <c:pt idx="3">
                  <c:v>27</c:v>
                </c:pt>
                <c:pt idx="4">
                  <c:v>134</c:v>
                </c:pt>
                <c:pt idx="5">
                  <c:v>89</c:v>
                </c:pt>
                <c:pt idx="6">
                  <c:v>116</c:v>
                </c:pt>
                <c:pt idx="7">
                  <c:v>32</c:v>
                </c:pt>
              </c:numCache>
            </c:numRef>
          </c:val>
        </c:ser>
        <c:ser>
          <c:idx val="3"/>
          <c:order val="3"/>
          <c:tx>
            <c:strRef>
              <c:f>'[November_2015_Website_Reports.xlsx]Traffic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'[November_2015_Website_Reports.xlsx]Traffic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'[November_2015_Website_Reports.xlsx]Traffic Sources'!$F$14:$F$21</c:f>
              <c:numCache>
                <c:formatCode>#,##0</c:formatCode>
                <c:ptCount val="8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4</c:v>
                </c:pt>
                <c:pt idx="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515456"/>
        <c:axId val="81680000"/>
      </c:barChart>
      <c:catAx>
        <c:axId val="50515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81680000"/>
        <c:crosses val="autoZero"/>
        <c:auto val="1"/>
        <c:lblAlgn val="ctr"/>
        <c:lblOffset val="100"/>
        <c:noMultiLvlLbl val="0"/>
      </c:catAx>
      <c:valAx>
        <c:axId val="81680000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5051545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b="1"/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9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November 2015 </a:t>
            </a:r>
            <a:r>
              <a:rPr lang="en-US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336992183669555"/>
          <c:y val="0.20639534883720997"/>
          <c:w val="0.83663007816330448"/>
          <c:h val="0.465912579908501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'[November_2015_Website_Reports.xlsx]Traffic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'[November_2015_Website_Reports.xlsx]Traffic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'[November_2015_Website_Reports.xlsx]Traffic Sources'!$C$24:$C$29</c:f>
              <c:numCache>
                <c:formatCode>#,##0</c:formatCode>
                <c:ptCount val="6"/>
                <c:pt idx="0">
                  <c:v>0</c:v>
                </c:pt>
                <c:pt idx="1">
                  <c:v>57</c:v>
                </c:pt>
                <c:pt idx="2">
                  <c:v>122</c:v>
                </c:pt>
                <c:pt idx="3">
                  <c:v>243</c:v>
                </c:pt>
                <c:pt idx="4">
                  <c:v>57</c:v>
                </c:pt>
                <c:pt idx="5">
                  <c:v>65</c:v>
                </c:pt>
              </c:numCache>
            </c:numRef>
          </c:val>
        </c:ser>
        <c:ser>
          <c:idx val="1"/>
          <c:order val="1"/>
          <c:tx>
            <c:strRef>
              <c:f>'[November_2015_Website_Reports.xlsx]Traffic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'[November_2015_Website_Reports.xlsx]Traffic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'[November_2015_Website_Reports.xlsx]Traffic Sources'!$D$24:$D$29</c:f>
              <c:numCache>
                <c:formatCode>#,##0</c:formatCode>
                <c:ptCount val="6"/>
                <c:pt idx="0">
                  <c:v>0</c:v>
                </c:pt>
                <c:pt idx="1">
                  <c:v>15</c:v>
                </c:pt>
                <c:pt idx="2">
                  <c:v>149</c:v>
                </c:pt>
                <c:pt idx="3">
                  <c:v>98</c:v>
                </c:pt>
                <c:pt idx="4">
                  <c:v>2</c:v>
                </c:pt>
                <c:pt idx="5">
                  <c:v>127</c:v>
                </c:pt>
              </c:numCache>
            </c:numRef>
          </c:val>
        </c:ser>
        <c:ser>
          <c:idx val="2"/>
          <c:order val="2"/>
          <c:tx>
            <c:strRef>
              <c:f>'[November_2015_Website_Reports.xlsx]Traffic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'[November_2015_Website_Reports.xlsx]Traffic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'[November_2015_Website_Reports.xlsx]Traffic Sources'!$E$24:$E$29</c:f>
              <c:numCache>
                <c:formatCode>#,##0</c:formatCode>
                <c:ptCount val="6"/>
                <c:pt idx="0">
                  <c:v>0</c:v>
                </c:pt>
                <c:pt idx="1">
                  <c:v>23</c:v>
                </c:pt>
                <c:pt idx="2">
                  <c:v>61</c:v>
                </c:pt>
                <c:pt idx="3">
                  <c:v>27</c:v>
                </c:pt>
                <c:pt idx="4">
                  <c:v>27</c:v>
                </c:pt>
                <c:pt idx="5">
                  <c:v>526</c:v>
                </c:pt>
              </c:numCache>
            </c:numRef>
          </c:val>
        </c:ser>
        <c:ser>
          <c:idx val="3"/>
          <c:order val="3"/>
          <c:tx>
            <c:strRef>
              <c:f>'[November_2015_Website_Reports.xlsx]Traffic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'[November_2015_Website_Reports.xlsx]Traffic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'[November_2015_Website_Reports.xlsx]Traffic Sources'!$F$24:$F$29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641920"/>
        <c:axId val="81681152"/>
      </c:barChart>
      <c:catAx>
        <c:axId val="50641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1681152"/>
        <c:crosses val="autoZero"/>
        <c:auto val="1"/>
        <c:lblAlgn val="ctr"/>
        <c:lblOffset val="100"/>
        <c:noMultiLvlLbl val="0"/>
      </c:catAx>
      <c:valAx>
        <c:axId val="81681152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064192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1221256122452408"/>
          <c:y val="0.17632263500009224"/>
          <c:w val="0.88114585493517705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'[November_2015_Website_Reports.xlsx]Average Time on Site'!$C$7</c:f>
              <c:strCache>
                <c:ptCount val="1"/>
                <c:pt idx="0">
                  <c:v>June-15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'[November_2015_Website_Reports.xlsx]Average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'[November_2015_Website_Reports.xlsx]Average Time on Site'!$C$8:$C$14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0.16041666666666668</c:v>
                </c:pt>
                <c:pt idx="2">
                  <c:v>0.1763888888888889</c:v>
                </c:pt>
                <c:pt idx="3">
                  <c:v>6.0416666666666667E-2</c:v>
                </c:pt>
                <c:pt idx="4">
                  <c:v>0.10833333333333334</c:v>
                </c:pt>
                <c:pt idx="5">
                  <c:v>0</c:v>
                </c:pt>
                <c:pt idx="6">
                  <c:v>6.25E-2</c:v>
                </c:pt>
              </c:numCache>
            </c:numRef>
          </c:val>
        </c:ser>
        <c:ser>
          <c:idx val="1"/>
          <c:order val="1"/>
          <c:tx>
            <c:strRef>
              <c:f>'[November_2015_Website_Reports.xlsx]Average Time on Site'!$D$7</c:f>
              <c:strCache>
                <c:ptCount val="1"/>
                <c:pt idx="0">
                  <c:v>July-15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'[November_2015_Website_Reports.xlsx]Average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'[November_2015_Website_Reports.xlsx]Average Time on Site'!$D$8:$D$14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0.16180555555555556</c:v>
                </c:pt>
                <c:pt idx="2">
                  <c:v>0.29583333333333334</c:v>
                </c:pt>
                <c:pt idx="3">
                  <c:v>6.6666666666666666E-2</c:v>
                </c:pt>
                <c:pt idx="4">
                  <c:v>0.19930555555555554</c:v>
                </c:pt>
                <c:pt idx="5">
                  <c:v>0</c:v>
                </c:pt>
                <c:pt idx="6">
                  <c:v>7.5694444444444439E-2</c:v>
                </c:pt>
              </c:numCache>
            </c:numRef>
          </c:val>
        </c:ser>
        <c:ser>
          <c:idx val="2"/>
          <c:order val="2"/>
          <c:tx>
            <c:strRef>
              <c:f>'[November_2015_Website_Reports.xlsx]Average Time on Site'!$E$7</c:f>
              <c:strCache>
                <c:ptCount val="1"/>
                <c:pt idx="0">
                  <c:v>Aug-15</c:v>
                </c:pt>
              </c:strCache>
            </c:strRef>
          </c:tx>
          <c:invertIfNegative val="0"/>
          <c:cat>
            <c:strRef>
              <c:f>'[November_2015_Website_Reports.xlsx]Average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'[November_2015_Website_Reports.xlsx]Average Time on Site'!$E$8:$E$14</c:f>
              <c:numCache>
                <c:formatCode>h:mm</c:formatCode>
                <c:ptCount val="7"/>
                <c:pt idx="0">
                  <c:v>4.7222222222222221E-2</c:v>
                </c:pt>
                <c:pt idx="1">
                  <c:v>0.16666666666666666</c:v>
                </c:pt>
                <c:pt idx="2">
                  <c:v>0.10694444444444444</c:v>
                </c:pt>
                <c:pt idx="3">
                  <c:v>8.3333333333333329E-2</c:v>
                </c:pt>
                <c:pt idx="4">
                  <c:v>0.17222222222222225</c:v>
                </c:pt>
                <c:pt idx="5">
                  <c:v>0</c:v>
                </c:pt>
                <c:pt idx="6">
                  <c:v>6.3194444444444442E-2</c:v>
                </c:pt>
              </c:numCache>
            </c:numRef>
          </c:val>
        </c:ser>
        <c:ser>
          <c:idx val="3"/>
          <c:order val="3"/>
          <c:tx>
            <c:strRef>
              <c:f>'[November_2015_Website_Reports.xlsx]Average Time on Site'!$F$7</c:f>
              <c:strCache>
                <c:ptCount val="1"/>
                <c:pt idx="0">
                  <c:v>Sept-15</c:v>
                </c:pt>
              </c:strCache>
            </c:strRef>
          </c:tx>
          <c:invertIfNegative val="0"/>
          <c:cat>
            <c:strRef>
              <c:f>'[November_2015_Website_Reports.xlsx]Average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'[November_2015_Website_Reports.xlsx]Average Time on Site'!$F$8:$F$14</c:f>
              <c:numCache>
                <c:formatCode>h:mm</c:formatCode>
                <c:ptCount val="7"/>
                <c:pt idx="0">
                  <c:v>5.6944444444444443E-2</c:v>
                </c:pt>
                <c:pt idx="1">
                  <c:v>0.17152777777777775</c:v>
                </c:pt>
                <c:pt idx="2">
                  <c:v>0.11388888888888889</c:v>
                </c:pt>
                <c:pt idx="3">
                  <c:v>6.805555555555555E-2</c:v>
                </c:pt>
                <c:pt idx="4">
                  <c:v>0.15347222222222223</c:v>
                </c:pt>
                <c:pt idx="5">
                  <c:v>0</c:v>
                </c:pt>
                <c:pt idx="6">
                  <c:v>6.5972222222222224E-2</c:v>
                </c:pt>
              </c:numCache>
            </c:numRef>
          </c:val>
        </c:ser>
        <c:ser>
          <c:idx val="4"/>
          <c:order val="4"/>
          <c:tx>
            <c:strRef>
              <c:f>'[November_2015_Website_Reports.xlsx]Average Time on Site'!$G$7</c:f>
              <c:strCache>
                <c:ptCount val="1"/>
                <c:pt idx="0">
                  <c:v>Oct-15</c:v>
                </c:pt>
              </c:strCache>
            </c:strRef>
          </c:tx>
          <c:invertIfNegative val="0"/>
          <c:cat>
            <c:strRef>
              <c:f>'[November_2015_Website_Reports.xlsx]Average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'[November_2015_Website_Reports.xlsx]Average Time on Site'!$G$8:$G$14</c:f>
              <c:numCache>
                <c:formatCode>h:mm</c:formatCode>
                <c:ptCount val="7"/>
                <c:pt idx="0">
                  <c:v>6.6666666666666666E-2</c:v>
                </c:pt>
                <c:pt idx="1">
                  <c:v>0.17013888888888887</c:v>
                </c:pt>
                <c:pt idx="2">
                  <c:v>0.125</c:v>
                </c:pt>
                <c:pt idx="3">
                  <c:v>5.9722222222222225E-2</c:v>
                </c:pt>
                <c:pt idx="4">
                  <c:v>0.18541666666666667</c:v>
                </c:pt>
                <c:pt idx="5">
                  <c:v>0</c:v>
                </c:pt>
                <c:pt idx="6">
                  <c:v>6.5277777777777782E-2</c:v>
                </c:pt>
              </c:numCache>
            </c:numRef>
          </c:val>
        </c:ser>
        <c:ser>
          <c:idx val="5"/>
          <c:order val="5"/>
          <c:tx>
            <c:strRef>
              <c:f>'[November_2015_Website_Reports.xlsx]Average Time on Site'!$H$7</c:f>
              <c:strCache>
                <c:ptCount val="1"/>
                <c:pt idx="0">
                  <c:v>Nov-15</c:v>
                </c:pt>
              </c:strCache>
            </c:strRef>
          </c:tx>
          <c:invertIfNegative val="0"/>
          <c:cat>
            <c:strRef>
              <c:f>'[November_2015_Website_Reports.xlsx]Average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'[November_2015_Website_Reports.xlsx]Average Time on Site'!$H$8:$H$14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0.22500000000000001</c:v>
                </c:pt>
                <c:pt idx="2">
                  <c:v>0.15138888888888888</c:v>
                </c:pt>
                <c:pt idx="3">
                  <c:v>5.6944444444444443E-2</c:v>
                </c:pt>
                <c:pt idx="4">
                  <c:v>0.10902777777777778</c:v>
                </c:pt>
                <c:pt idx="5">
                  <c:v>0</c:v>
                </c:pt>
                <c:pt idx="6">
                  <c:v>6.458333333333334E-2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886720"/>
        <c:axId val="49096384"/>
      </c:barChart>
      <c:catAx>
        <c:axId val="49886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9096384"/>
        <c:crosses val="autoZero"/>
        <c:auto val="1"/>
        <c:lblAlgn val="ctr"/>
        <c:lblOffset val="100"/>
        <c:noMultiLvlLbl val="0"/>
      </c:catAx>
      <c:valAx>
        <c:axId val="4909638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>
            <c:manualLayout>
              <c:xMode val="edge"/>
              <c:yMode val="edge"/>
              <c:x val="1.5515150330506298E-2"/>
              <c:y val="0.30558625626342156"/>
            </c:manualLayout>
          </c:layout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988672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en-US" sz="1400"/>
              <a:t>Average Time Spent on Website - HSP Micro Sites </a:t>
            </a:r>
          </a:p>
        </c:rich>
      </c:tx>
      <c:layout>
        <c:manualLayout>
          <c:xMode val="edge"/>
          <c:yMode val="edge"/>
          <c:x val="0.22832187985674232"/>
          <c:y val="3.703709438340497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1290621375816395"/>
          <c:y val="0.16582914572864318"/>
          <c:w val="0.8870937862418361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'[November_2015_Website_Reports.xlsx]Average Time on Site'!$C$18</c:f>
              <c:strCache>
                <c:ptCount val="1"/>
                <c:pt idx="0">
                  <c:v>June-15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'[November_2015_Website_Reports.xlsx]Average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'[November_2015_Website_Reports.xlsx]Average Time on Site'!$C$19:$C$27</c:f>
              <c:numCache>
                <c:formatCode>h:mm</c:formatCode>
                <c:ptCount val="9"/>
                <c:pt idx="0">
                  <c:v>4.9305555555555554E-2</c:v>
                </c:pt>
                <c:pt idx="1">
                  <c:v>4.9305555555555554E-2</c:v>
                </c:pt>
                <c:pt idx="2">
                  <c:v>8.819444444444445E-2</c:v>
                </c:pt>
                <c:pt idx="3">
                  <c:v>4.4444444444444446E-2</c:v>
                </c:pt>
                <c:pt idx="4">
                  <c:v>5.9722222222222225E-2</c:v>
                </c:pt>
                <c:pt idx="5">
                  <c:v>4.4444444444444446E-2</c:v>
                </c:pt>
                <c:pt idx="6">
                  <c:v>6.1805555555555558E-2</c:v>
                </c:pt>
                <c:pt idx="7">
                  <c:v>3.6805555555555557E-2</c:v>
                </c:pt>
                <c:pt idx="8">
                  <c:v>2.0833333333333332E-2</c:v>
                </c:pt>
              </c:numCache>
            </c:numRef>
          </c:val>
        </c:ser>
        <c:ser>
          <c:idx val="1"/>
          <c:order val="1"/>
          <c:tx>
            <c:strRef>
              <c:f>'[November_2015_Website_Reports.xlsx]Average Time on Site'!$D$18</c:f>
              <c:strCache>
                <c:ptCount val="1"/>
                <c:pt idx="0">
                  <c:v>July-15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'[November_2015_Website_Reports.xlsx]Average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'[November_2015_Website_Reports.xlsx]Average Time on Site'!$D$19:$D$27</c:f>
              <c:numCache>
                <c:formatCode>h:mm</c:formatCode>
                <c:ptCount val="9"/>
                <c:pt idx="0">
                  <c:v>7.7083333333333337E-2</c:v>
                </c:pt>
                <c:pt idx="1">
                  <c:v>9.0972222222222218E-2</c:v>
                </c:pt>
                <c:pt idx="2">
                  <c:v>8.8888888888888892E-2</c:v>
                </c:pt>
                <c:pt idx="3">
                  <c:v>6.7361111111111108E-2</c:v>
                </c:pt>
                <c:pt idx="4">
                  <c:v>0.125</c:v>
                </c:pt>
                <c:pt idx="5">
                  <c:v>5.2777777777777778E-2</c:v>
                </c:pt>
                <c:pt idx="6">
                  <c:v>0.11944444444444445</c:v>
                </c:pt>
                <c:pt idx="7">
                  <c:v>9.3055555555555558E-2</c:v>
                </c:pt>
                <c:pt idx="8">
                  <c:v>3.3333333333333333E-2</c:v>
                </c:pt>
              </c:numCache>
            </c:numRef>
          </c:val>
        </c:ser>
        <c:ser>
          <c:idx val="2"/>
          <c:order val="2"/>
          <c:tx>
            <c:strRef>
              <c:f>'[November_2015_Website_Reports.xlsx]Average Time on Site'!$E$18</c:f>
              <c:strCache>
                <c:ptCount val="1"/>
                <c:pt idx="0">
                  <c:v>Aug-15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'[November_2015_Website_Reports.xlsx]Average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'[November_2015_Website_Reports.xlsx]Average Time on Site'!$E$19:$E$27</c:f>
              <c:numCache>
                <c:formatCode>h:mm</c:formatCode>
                <c:ptCount val="9"/>
                <c:pt idx="0">
                  <c:v>8.1944444444444445E-2</c:v>
                </c:pt>
                <c:pt idx="1">
                  <c:v>9.0972222222222218E-2</c:v>
                </c:pt>
                <c:pt idx="2">
                  <c:v>8.1944444444444445E-2</c:v>
                </c:pt>
                <c:pt idx="3">
                  <c:v>2.5694444444444447E-2</c:v>
                </c:pt>
                <c:pt idx="4">
                  <c:v>9.930555555555555E-2</c:v>
                </c:pt>
                <c:pt idx="5">
                  <c:v>5.2777777777777778E-2</c:v>
                </c:pt>
                <c:pt idx="6">
                  <c:v>7.5694444444444439E-2</c:v>
                </c:pt>
                <c:pt idx="7">
                  <c:v>8.8888888888888892E-2</c:v>
                </c:pt>
                <c:pt idx="8">
                  <c:v>1.9444444444444445E-2</c:v>
                </c:pt>
              </c:numCache>
            </c:numRef>
          </c:val>
        </c:ser>
        <c:ser>
          <c:idx val="3"/>
          <c:order val="3"/>
          <c:tx>
            <c:strRef>
              <c:f>'[November_2015_Website_Reports.xlsx]Average Time on Site'!$F$18</c:f>
              <c:strCache>
                <c:ptCount val="1"/>
                <c:pt idx="0">
                  <c:v>Sept-15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'[November_2015_Website_Reports.xlsx]Average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'[November_2015_Website_Reports.xlsx]Average Time on Site'!$F$19:$F$27</c:f>
              <c:numCache>
                <c:formatCode>h:mm</c:formatCode>
                <c:ptCount val="9"/>
                <c:pt idx="0">
                  <c:v>9.5138888888888884E-2</c:v>
                </c:pt>
                <c:pt idx="1">
                  <c:v>9.375E-2</c:v>
                </c:pt>
                <c:pt idx="2">
                  <c:v>8.9583333333333334E-2</c:v>
                </c:pt>
                <c:pt idx="3">
                  <c:v>5.0694444444444452E-2</c:v>
                </c:pt>
                <c:pt idx="4">
                  <c:v>0.11041666666666666</c:v>
                </c:pt>
                <c:pt idx="5">
                  <c:v>6.1111111111111116E-2</c:v>
                </c:pt>
                <c:pt idx="6">
                  <c:v>9.375E-2</c:v>
                </c:pt>
                <c:pt idx="7">
                  <c:v>7.3611111111111113E-2</c:v>
                </c:pt>
                <c:pt idx="8">
                  <c:v>3.6805555555555557E-2</c:v>
                </c:pt>
              </c:numCache>
            </c:numRef>
          </c:val>
        </c:ser>
        <c:ser>
          <c:idx val="4"/>
          <c:order val="4"/>
          <c:tx>
            <c:strRef>
              <c:f>'[November_2015_Website_Reports.xlsx]Average Time on Site'!$G$18</c:f>
              <c:strCache>
                <c:ptCount val="1"/>
                <c:pt idx="0">
                  <c:v>Oct-15</c:v>
                </c:pt>
              </c:strCache>
            </c:strRef>
          </c:tx>
          <c:invertIfNegative val="0"/>
          <c:cat>
            <c:strRef>
              <c:f>'[November_2015_Website_Reports.xlsx]Average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'[November_2015_Website_Reports.xlsx]Average Time on Site'!$G$19:$G$27</c:f>
              <c:numCache>
                <c:formatCode>h:mm</c:formatCode>
                <c:ptCount val="9"/>
                <c:pt idx="0">
                  <c:v>9.9999999999999992E-2</c:v>
                </c:pt>
                <c:pt idx="1">
                  <c:v>9.7916666666666666E-2</c:v>
                </c:pt>
                <c:pt idx="2">
                  <c:v>8.1250000000000003E-2</c:v>
                </c:pt>
                <c:pt idx="3">
                  <c:v>4.0972222222222222E-2</c:v>
                </c:pt>
                <c:pt idx="4">
                  <c:v>0.10347222222222223</c:v>
                </c:pt>
                <c:pt idx="5">
                  <c:v>6.0416666666666667E-2</c:v>
                </c:pt>
                <c:pt idx="6">
                  <c:v>7.0833333333333331E-2</c:v>
                </c:pt>
                <c:pt idx="7">
                  <c:v>9.5138888888888884E-2</c:v>
                </c:pt>
                <c:pt idx="8">
                  <c:v>5.6944444444444443E-2</c:v>
                </c:pt>
              </c:numCache>
            </c:numRef>
          </c:val>
        </c:ser>
        <c:ser>
          <c:idx val="5"/>
          <c:order val="5"/>
          <c:tx>
            <c:strRef>
              <c:f>'[November_2015_Website_Reports.xlsx]Average Time on Site'!$H$18</c:f>
              <c:strCache>
                <c:ptCount val="1"/>
                <c:pt idx="0">
                  <c:v>Nov-15</c:v>
                </c:pt>
              </c:strCache>
            </c:strRef>
          </c:tx>
          <c:invertIfNegative val="0"/>
          <c:cat>
            <c:strRef>
              <c:f>'[November_2015_Website_Reports.xlsx]Average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'[November_2015_Website_Reports.xlsx]Average Time on Site'!$H$19:$H$27</c:f>
              <c:numCache>
                <c:formatCode>h:mm</c:formatCode>
                <c:ptCount val="9"/>
                <c:pt idx="0">
                  <c:v>8.8888888888888892E-2</c:v>
                </c:pt>
                <c:pt idx="1">
                  <c:v>8.9583333333333334E-2</c:v>
                </c:pt>
                <c:pt idx="2">
                  <c:v>0.1125</c:v>
                </c:pt>
                <c:pt idx="3">
                  <c:v>9.6527777777777768E-2</c:v>
                </c:pt>
                <c:pt idx="4">
                  <c:v>0.10625</c:v>
                </c:pt>
                <c:pt idx="5">
                  <c:v>5.6250000000000001E-2</c:v>
                </c:pt>
                <c:pt idx="6">
                  <c:v>6.458333333333334E-2</c:v>
                </c:pt>
                <c:pt idx="7">
                  <c:v>7.4305555555555555E-2</c:v>
                </c:pt>
                <c:pt idx="8">
                  <c:v>6.3194444444444442E-2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761728"/>
        <c:axId val="49098112"/>
      </c:barChart>
      <c:catAx>
        <c:axId val="50761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49098112"/>
        <c:crosses val="autoZero"/>
        <c:auto val="1"/>
        <c:lblAlgn val="ctr"/>
        <c:lblOffset val="100"/>
        <c:noMultiLvlLbl val="0"/>
      </c:catAx>
      <c:valAx>
        <c:axId val="490981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(in hours)</a:t>
                </a:r>
              </a:p>
            </c:rich>
          </c:tx>
          <c:layout>
            <c:manualLayout>
              <c:xMode val="edge"/>
              <c:yMode val="edge"/>
              <c:x val="1.5503875968992248E-2"/>
              <c:y val="0.25946053618297715"/>
            </c:manualLayout>
          </c:layout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5076172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 b="1"/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23673261154855643"/>
          <c:y val="3.419815800288006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3112963046098275"/>
          <c:w val="0.82280842723483461"/>
          <c:h val="0.537028795449914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'[November_2015_Website_Reports.xlsx]Average Time on Site'!$C$30</c:f>
              <c:strCache>
                <c:ptCount val="1"/>
                <c:pt idx="0">
                  <c:v>June-15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'[November_2015_Website_Reports.xlsx]Average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'[November_2015_Website_Reports.xlsx]Average Time on Site'!$C$31:$C$36</c:f>
              <c:numCache>
                <c:formatCode>h:mm</c:formatCode>
                <c:ptCount val="6"/>
                <c:pt idx="0">
                  <c:v>9.2361111111111116E-2</c:v>
                </c:pt>
                <c:pt idx="1">
                  <c:v>1.4583333333333332E-2</c:v>
                </c:pt>
                <c:pt idx="2">
                  <c:v>0.12708333333333333</c:v>
                </c:pt>
                <c:pt idx="3">
                  <c:v>4.4444444444444446E-2</c:v>
                </c:pt>
                <c:pt idx="4">
                  <c:v>8.819444444444445E-2</c:v>
                </c:pt>
                <c:pt idx="5">
                  <c:v>0.19027777777777777</c:v>
                </c:pt>
              </c:numCache>
            </c:numRef>
          </c:val>
        </c:ser>
        <c:ser>
          <c:idx val="1"/>
          <c:order val="1"/>
          <c:tx>
            <c:strRef>
              <c:f>'[November_2015_Website_Reports.xlsx]Average Time on Site'!$D$30</c:f>
              <c:strCache>
                <c:ptCount val="1"/>
                <c:pt idx="0">
                  <c:v>July-15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'[November_2015_Website_Reports.xlsx]Average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'[November_2015_Website_Reports.xlsx]Average Time on Site'!$D$31:$D$36</c:f>
              <c:numCache>
                <c:formatCode>h:mm</c:formatCode>
                <c:ptCount val="6"/>
                <c:pt idx="0">
                  <c:v>3.1944444444444449E-2</c:v>
                </c:pt>
                <c:pt idx="1">
                  <c:v>5.5555555555555552E-2</c:v>
                </c:pt>
                <c:pt idx="2">
                  <c:v>0.1076388888888889</c:v>
                </c:pt>
                <c:pt idx="3">
                  <c:v>6.7361111111111108E-2</c:v>
                </c:pt>
                <c:pt idx="4">
                  <c:v>8.8888888888888892E-2</c:v>
                </c:pt>
                <c:pt idx="5">
                  <c:v>0.13125000000000001</c:v>
                </c:pt>
              </c:numCache>
            </c:numRef>
          </c:val>
        </c:ser>
        <c:ser>
          <c:idx val="2"/>
          <c:order val="2"/>
          <c:tx>
            <c:strRef>
              <c:f>'[November_2015_Website_Reports.xlsx]Average Time on Site'!$E$30</c:f>
              <c:strCache>
                <c:ptCount val="1"/>
                <c:pt idx="0">
                  <c:v>Aug-15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'[November_2015_Website_Reports.xlsx]Average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'[November_2015_Website_Reports.xlsx]Average Time on Site'!$E$31:$E$36</c:f>
              <c:numCache>
                <c:formatCode>h:mm</c:formatCode>
                <c:ptCount val="6"/>
                <c:pt idx="0">
                  <c:v>3.9583333333333331E-2</c:v>
                </c:pt>
                <c:pt idx="1">
                  <c:v>4.6527777777777779E-2</c:v>
                </c:pt>
                <c:pt idx="2">
                  <c:v>0.1111111111111111</c:v>
                </c:pt>
                <c:pt idx="3">
                  <c:v>2.5694444444444447E-2</c:v>
                </c:pt>
                <c:pt idx="4">
                  <c:v>8.1944444444444445E-2</c:v>
                </c:pt>
                <c:pt idx="5">
                  <c:v>0.16666666666666666</c:v>
                </c:pt>
              </c:numCache>
            </c:numRef>
          </c:val>
        </c:ser>
        <c:ser>
          <c:idx val="3"/>
          <c:order val="3"/>
          <c:tx>
            <c:strRef>
              <c:f>'[November_2015_Website_Reports.xlsx]Average Time on Site'!$F$30</c:f>
              <c:strCache>
                <c:ptCount val="1"/>
                <c:pt idx="0">
                  <c:v>Sept-15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'[November_2015_Website_Reports.xlsx]Average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'[November_2015_Website_Reports.xlsx]Average Time on Site'!$F$31:$F$36</c:f>
              <c:numCache>
                <c:formatCode>h:mm</c:formatCode>
                <c:ptCount val="6"/>
                <c:pt idx="0">
                  <c:v>6.1111111111111116E-2</c:v>
                </c:pt>
                <c:pt idx="1">
                  <c:v>8.9583333333333334E-2</c:v>
                </c:pt>
                <c:pt idx="2">
                  <c:v>0.10069444444444443</c:v>
                </c:pt>
                <c:pt idx="3">
                  <c:v>5.0694444444444452E-2</c:v>
                </c:pt>
                <c:pt idx="4">
                  <c:v>8.9583333333333334E-2</c:v>
                </c:pt>
                <c:pt idx="5">
                  <c:v>0.24513888888888888</c:v>
                </c:pt>
              </c:numCache>
            </c:numRef>
          </c:val>
        </c:ser>
        <c:ser>
          <c:idx val="4"/>
          <c:order val="4"/>
          <c:tx>
            <c:strRef>
              <c:f>'[November_2015_Website_Reports.xlsx]Average Time on Site'!$G$30</c:f>
              <c:strCache>
                <c:ptCount val="1"/>
                <c:pt idx="0">
                  <c:v>Oct-15</c:v>
                </c:pt>
              </c:strCache>
            </c:strRef>
          </c:tx>
          <c:invertIfNegative val="0"/>
          <c:cat>
            <c:strRef>
              <c:f>'[November_2015_Website_Reports.xlsx]Average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'[November_2015_Website_Reports.xlsx]Average Time on Site'!$G$31:$G$36</c:f>
              <c:numCache>
                <c:formatCode>h:mm</c:formatCode>
                <c:ptCount val="6"/>
                <c:pt idx="0">
                  <c:v>4.9305555555555554E-2</c:v>
                </c:pt>
                <c:pt idx="1">
                  <c:v>3.1944444444444449E-2</c:v>
                </c:pt>
                <c:pt idx="2">
                  <c:v>8.8888888888888892E-2</c:v>
                </c:pt>
                <c:pt idx="3">
                  <c:v>4.0972222222222222E-2</c:v>
                </c:pt>
                <c:pt idx="4">
                  <c:v>8.1250000000000003E-2</c:v>
                </c:pt>
                <c:pt idx="5">
                  <c:v>0.12916666666666668</c:v>
                </c:pt>
              </c:numCache>
            </c:numRef>
          </c:val>
        </c:ser>
        <c:ser>
          <c:idx val="5"/>
          <c:order val="5"/>
          <c:tx>
            <c:strRef>
              <c:f>'[November_2015_Website_Reports.xlsx]Average Time on Site'!$H$30</c:f>
              <c:strCache>
                <c:ptCount val="1"/>
                <c:pt idx="0">
                  <c:v>Nov-15</c:v>
                </c:pt>
              </c:strCache>
            </c:strRef>
          </c:tx>
          <c:invertIfNegative val="0"/>
          <c:cat>
            <c:strRef>
              <c:f>'[November_2015_Website_Reports.xlsx]Average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'[November_2015_Website_Reports.xlsx]Average Time on Site'!$H$31:$H$36</c:f>
              <c:numCache>
                <c:formatCode>h:mm</c:formatCode>
                <c:ptCount val="6"/>
                <c:pt idx="0">
                  <c:v>0</c:v>
                </c:pt>
                <c:pt idx="1">
                  <c:v>7.5694444444444439E-2</c:v>
                </c:pt>
                <c:pt idx="2">
                  <c:v>0.14652777777777778</c:v>
                </c:pt>
                <c:pt idx="3">
                  <c:v>9.6527777777777768E-2</c:v>
                </c:pt>
                <c:pt idx="4">
                  <c:v>0.1125</c:v>
                </c:pt>
                <c:pt idx="5">
                  <c:v>9.7916666666666666E-2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764800"/>
        <c:axId val="49100416"/>
      </c:barChart>
      <c:catAx>
        <c:axId val="50764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9100416"/>
        <c:crosses val="autoZero"/>
        <c:auto val="1"/>
        <c:lblAlgn val="ctr"/>
        <c:lblOffset val="100"/>
        <c:noMultiLvlLbl val="0"/>
      </c:catAx>
      <c:valAx>
        <c:axId val="4910041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076480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
10 Most Searched Items - November 2015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Details'!$C$5</c:f>
              <c:strCache>
                <c:ptCount val="1"/>
                <c:pt idx="0">
                  <c:v>Number of Unique Searches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Details'!$B$6:$B$15</c:f>
              <c:strCache>
                <c:ptCount val="10"/>
                <c:pt idx="0">
                  <c:v>ornament</c:v>
                </c:pt>
                <c:pt idx="1">
                  <c:v>star wars</c:v>
                </c:pt>
                <c:pt idx="2">
                  <c:v>oyo</c:v>
                </c:pt>
                <c:pt idx="3">
                  <c:v>jersey</c:v>
                </c:pt>
                <c:pt idx="4">
                  <c:v>Star wars</c:v>
                </c:pt>
                <c:pt idx="5">
                  <c:v>mom</c:v>
                </c:pt>
                <c:pt idx="6">
                  <c:v>scarf</c:v>
                </c:pt>
                <c:pt idx="7">
                  <c:v>dad</c:v>
                </c:pt>
                <c:pt idx="8">
                  <c:v>backpack</c:v>
                </c:pt>
                <c:pt idx="9">
                  <c:v>beanie</c:v>
                </c:pt>
              </c:strCache>
            </c:strRef>
          </c:cat>
          <c:val>
            <c:numRef>
              <c:f>'BKS Details'!$C$6:$C$15</c:f>
              <c:numCache>
                <c:formatCode>General</c:formatCode>
                <c:ptCount val="10"/>
                <c:pt idx="0">
                  <c:v>165</c:v>
                </c:pt>
                <c:pt idx="1">
                  <c:v>113</c:v>
                </c:pt>
                <c:pt idx="2">
                  <c:v>89</c:v>
                </c:pt>
                <c:pt idx="3">
                  <c:v>77</c:v>
                </c:pt>
                <c:pt idx="4">
                  <c:v>63</c:v>
                </c:pt>
                <c:pt idx="5">
                  <c:v>57</c:v>
                </c:pt>
                <c:pt idx="6">
                  <c:v>56</c:v>
                </c:pt>
                <c:pt idx="7">
                  <c:v>53</c:v>
                </c:pt>
                <c:pt idx="8">
                  <c:v>48</c:v>
                </c:pt>
                <c:pt idx="9">
                  <c:v>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918912"/>
        <c:axId val="51011584"/>
      </c:barChart>
      <c:catAx>
        <c:axId val="50918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192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101158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5101158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091891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2370953630796"/>
          <c:y val="0.20083050694845028"/>
          <c:w val="0.8354647260001590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Details'!$B$34:$B$44</c:f>
              <c:strCache>
                <c:ptCount val="10"/>
                <c:pt idx="0">
                  <c:v>Jackets/Fleece | Men's Apparel | USC Bookstores</c:v>
                </c:pt>
                <c:pt idx="1">
                  <c:v> Tops | Women's Apparel | USC Bookstores</c:v>
                </c:pt>
                <c:pt idx="2">
                  <c:v>Hats | Men's Apparel | USC Bookstores</c:v>
                </c:pt>
                <c:pt idx="3">
                  <c:v>T-Shirts | Tops | USC Bookstores</c:v>
                </c:pt>
                <c:pt idx="4">
                  <c:v>Jackets/Fleece | Women's Apparel | USC Bookstores</c:v>
                </c:pt>
                <c:pt idx="5">
                  <c:v> Men's Nike | Nike | USC Bookstores</c:v>
                </c:pt>
                <c:pt idx="6">
                  <c:v> New Items | USC Bookstores</c:v>
                </c:pt>
                <c:pt idx="7">
                  <c:v> Youth | Kids' Apparel | USC Bookstores</c:v>
                </c:pt>
                <c:pt idx="8">
                  <c:v>Men's Apparel | USC Bookstores</c:v>
                </c:pt>
                <c:pt idx="9">
                  <c:v>Glassware &amp; Mugs | Gifts | USC Bookstores</c:v>
                </c:pt>
              </c:strCache>
            </c:strRef>
          </c:cat>
          <c:val>
            <c:numRef>
              <c:f>'BKS Details'!$C$34:$C$43</c:f>
              <c:numCache>
                <c:formatCode>#,##0</c:formatCode>
                <c:ptCount val="10"/>
                <c:pt idx="0">
                  <c:v>41926</c:v>
                </c:pt>
                <c:pt idx="1">
                  <c:v>37469</c:v>
                </c:pt>
                <c:pt idx="2">
                  <c:v>31137</c:v>
                </c:pt>
                <c:pt idx="3">
                  <c:v>31117</c:v>
                </c:pt>
                <c:pt idx="4">
                  <c:v>25034</c:v>
                </c:pt>
                <c:pt idx="5">
                  <c:v>23786</c:v>
                </c:pt>
                <c:pt idx="6">
                  <c:v>14838</c:v>
                </c:pt>
                <c:pt idx="7">
                  <c:v>14412</c:v>
                </c:pt>
                <c:pt idx="8">
                  <c:v>13721</c:v>
                </c:pt>
                <c:pt idx="9">
                  <c:v>11259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920448"/>
        <c:axId val="51013888"/>
      </c:barChart>
      <c:catAx>
        <c:axId val="50920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5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10138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101388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092044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10 Most Purchased Products </a:t>
            </a:r>
            <a:r>
              <a:rPr lang="en-US" sz="1075" b="1" i="0" u="none" strike="noStrike" baseline="0">
                <a:effectLst/>
              </a:rPr>
              <a:t>November </a:t>
            </a:r>
            <a:r>
              <a:rPr lang="en-US" baseline="0"/>
              <a:t>2015</a:t>
            </a:r>
          </a:p>
        </c:rich>
      </c:tx>
      <c:layout>
        <c:manualLayout>
          <c:xMode val="edge"/>
          <c:yMode val="edge"/>
          <c:x val="0.30196707709433673"/>
          <c:y val="3.536709334379176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Details'!$B$68</c:f>
              <c:strCache>
                <c:ptCount val="1"/>
                <c:pt idx="0">
                  <c:v>USC Alumni Heavy Chrome Shield License Frame 13K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Details'!$C$68</c:f>
              <c:numCache>
                <c:formatCode>General</c:formatCode>
                <c:ptCount val="1"/>
                <c:pt idx="0">
                  <c:v>104</c:v>
                </c:pt>
              </c:numCache>
            </c:numRef>
          </c:val>
        </c:ser>
        <c:ser>
          <c:idx val="1"/>
          <c:order val="1"/>
          <c:tx>
            <c:strRef>
              <c:f>'BKS Details'!$B$69</c:f>
              <c:strCache>
                <c:ptCount val="1"/>
                <c:pt idx="0">
                  <c:v>USC New Beat UCLA Button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Details'!$C$69</c:f>
              <c:numCache>
                <c:formatCode>General</c:formatCode>
                <c:ptCount val="1"/>
                <c:pt idx="0">
                  <c:v>63</c:v>
                </c:pt>
              </c:numCache>
            </c:numRef>
          </c:val>
        </c:ser>
        <c:ser>
          <c:idx val="3"/>
          <c:order val="2"/>
          <c:tx>
            <c:strRef>
              <c:f>'BKS Details'!$B$70</c:f>
              <c:strCache>
                <c:ptCount val="1"/>
                <c:pt idx="0">
                  <c:v>USC Black Boba Face Star Wars T-Shirt 14B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Details'!$C$70</c:f>
              <c:numCache>
                <c:formatCode>General</c:formatCode>
                <c:ptCount val="1"/>
                <c:pt idx="0">
                  <c:v>61</c:v>
                </c:pt>
              </c:numCache>
            </c:numRef>
          </c:val>
        </c:ser>
        <c:ser>
          <c:idx val="4"/>
          <c:order val="3"/>
          <c:tx>
            <c:strRef>
              <c:f>'BKS Details'!$B$71</c:f>
              <c:strCache>
                <c:ptCount val="1"/>
                <c:pt idx="0">
                  <c:v>USC Alumni Solid Brass Shield License Frame 13K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Details'!$C$71</c:f>
              <c:numCache>
                <c:formatCode>General</c:formatCode>
                <c:ptCount val="1"/>
                <c:pt idx="0">
                  <c:v>56</c:v>
                </c:pt>
              </c:numCache>
            </c:numRef>
          </c:val>
        </c:ser>
        <c:ser>
          <c:idx val="5"/>
          <c:order val="4"/>
          <c:tx>
            <c:strRef>
              <c:f>'BKS Details'!$B$72</c:f>
              <c:strCache>
                <c:ptCount val="1"/>
                <c:pt idx="0">
                  <c:v>USC Cardinal Paper Folder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Details'!$C$72</c:f>
              <c:numCache>
                <c:formatCode>General</c:formatCode>
                <c:ptCount val="1"/>
                <c:pt idx="0">
                  <c:v>41</c:v>
                </c:pt>
              </c:numCache>
            </c:numRef>
          </c:val>
        </c:ser>
        <c:ser>
          <c:idx val="6"/>
          <c:order val="5"/>
          <c:tx>
            <c:strRef>
              <c:f>'BKS Details'!$B$73</c:f>
              <c:strCache>
                <c:ptCount val="1"/>
                <c:pt idx="0">
                  <c:v>USC Black Paper Folder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Details'!$C$73</c:f>
              <c:numCache>
                <c:formatCode>General</c:formatCode>
                <c:ptCount val="1"/>
                <c:pt idx="0">
                  <c:v>39</c:v>
                </c:pt>
              </c:numCache>
            </c:numRef>
          </c:val>
        </c:ser>
        <c:ser>
          <c:idx val="7"/>
          <c:order val="6"/>
          <c:tx>
            <c:strRef>
              <c:f>'BKS Details'!$B$74</c:f>
              <c:strCache>
                <c:ptCount val="1"/>
                <c:pt idx="0">
                  <c:v>USC Trojans Heavy Chrome Shield License Frame 13J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Details'!$C$74</c:f>
              <c:numCache>
                <c:formatCode>General</c:formatCode>
                <c:ptCount val="1"/>
                <c:pt idx="0">
                  <c:v>39</c:v>
                </c:pt>
              </c:numCache>
            </c:numRef>
          </c:val>
        </c:ser>
        <c:ser>
          <c:idx val="8"/>
          <c:order val="7"/>
          <c:tx>
            <c:strRef>
              <c:f>'BKS Details'!$B$75</c:f>
              <c:strCache>
                <c:ptCount val="1"/>
                <c:pt idx="0">
                  <c:v>USC Women's Cardinal Fight On You Must Star Wars T-Shirt 14A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Details'!$C$75</c:f>
              <c:numCache>
                <c:formatCode>General</c:formatCode>
                <c:ptCount val="1"/>
                <c:pt idx="0">
                  <c:v>38</c:v>
                </c:pt>
              </c:numCache>
            </c:numRef>
          </c:val>
        </c:ser>
        <c:ser>
          <c:idx val="9"/>
          <c:order val="8"/>
          <c:tx>
            <c:strRef>
              <c:f>'BKS Details'!$B$76</c:f>
              <c:strCache>
                <c:ptCount val="1"/>
                <c:pt idx="0">
                  <c:v>USC Cardinal Fight On! Pullover by Nike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Details'!$C$76</c:f>
              <c:numCache>
                <c:formatCode>General</c:formatCode>
                <c:ptCount val="1"/>
                <c:pt idx="0">
                  <c:v>36</c:v>
                </c:pt>
              </c:numCache>
            </c:numRef>
          </c:val>
        </c:ser>
        <c:ser>
          <c:idx val="2"/>
          <c:order val="9"/>
          <c:tx>
            <c:strRef>
              <c:f>'BKS Details'!$B$77</c:f>
              <c:strCache>
                <c:ptCount val="1"/>
                <c:pt idx="0">
                  <c:v>USC Black New Classics Short by Nike</c:v>
                </c:pt>
              </c:strCache>
            </c:strRef>
          </c:tx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Details'!$C$77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2742656"/>
        <c:axId val="51016768"/>
      </c:barChart>
      <c:catAx>
        <c:axId val="5274265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51016768"/>
        <c:crosses val="autoZero"/>
        <c:auto val="1"/>
        <c:lblAlgn val="ctr"/>
        <c:lblOffset val="100"/>
        <c:noMultiLvlLbl val="0"/>
      </c:catAx>
      <c:valAx>
        <c:axId val="5101676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6.8476061101716045E-3"/>
              <c:y val="0.47536700318486413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274265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87496074733833"/>
          <c:h val="0.4769733013547448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34898959308408"/>
          <c:y val="0.20707876212935089"/>
          <c:w val="0.68668243818574848"/>
          <c:h val="0.70163608304326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'[November_2015_TSP stats.xlsx]Sheet1'!$A$2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5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'[November_2015_TSP stats.xlsx]Sheet1'!$B$1:$G$1</c:f>
              <c:strCache>
                <c:ptCount val="6"/>
                <c:pt idx="0">
                  <c:v>June-15</c:v>
                </c:pt>
                <c:pt idx="1">
                  <c:v>July-15</c:v>
                </c:pt>
                <c:pt idx="2">
                  <c:v>Aug-15</c:v>
                </c:pt>
                <c:pt idx="3">
                  <c:v>Sept-15</c:v>
                </c:pt>
                <c:pt idx="4">
                  <c:v>Oct-15</c:v>
                </c:pt>
                <c:pt idx="5">
                  <c:v>Nov-15</c:v>
                </c:pt>
              </c:strCache>
            </c:strRef>
          </c:cat>
          <c:val>
            <c:numRef>
              <c:f>'[November_2015_TSP stats.xlsx]Sheet1'!$B$2:$G$2</c:f>
              <c:numCache>
                <c:formatCode>General</c:formatCode>
                <c:ptCount val="6"/>
                <c:pt idx="0">
                  <c:v>503</c:v>
                </c:pt>
                <c:pt idx="1">
                  <c:v>51</c:v>
                </c:pt>
                <c:pt idx="2">
                  <c:v>70</c:v>
                </c:pt>
                <c:pt idx="3">
                  <c:v>56</c:v>
                </c:pt>
                <c:pt idx="4">
                  <c:v>40</c:v>
                </c:pt>
                <c:pt idx="5">
                  <c:v>55</c:v>
                </c:pt>
              </c:numCache>
            </c:numRef>
          </c:val>
        </c:ser>
        <c:ser>
          <c:idx val="1"/>
          <c:order val="1"/>
          <c:tx>
            <c:strRef>
              <c:f>'[November_2015_TSP stats.xlsx]Sheet1'!$A$3</c:f>
              <c:strCache>
                <c:ptCount val="1"/>
                <c:pt idx="0">
                  <c:v># of Downloads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655011655011656E-2"/>
                  <c:y val="-3.0030022929223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9930069930069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986013986013901E-2"/>
                  <c:y val="3.00300229292241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39860139860139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1655011655011569E-2"/>
                  <c:y val="-1.1010881208742455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'[November_2015_TSP stats.xlsx]Sheet1'!$B$1:$G$1</c:f>
              <c:strCache>
                <c:ptCount val="6"/>
                <c:pt idx="0">
                  <c:v>June-15</c:v>
                </c:pt>
                <c:pt idx="1">
                  <c:v>July-15</c:v>
                </c:pt>
                <c:pt idx="2">
                  <c:v>Aug-15</c:v>
                </c:pt>
                <c:pt idx="3">
                  <c:v>Sept-15</c:v>
                </c:pt>
                <c:pt idx="4">
                  <c:v>Oct-15</c:v>
                </c:pt>
                <c:pt idx="5">
                  <c:v>Nov-15</c:v>
                </c:pt>
              </c:strCache>
            </c:strRef>
          </c:cat>
          <c:val>
            <c:numRef>
              <c:f>'[November_2015_TSP stats.xlsx]Sheet1'!$B$3:$G$3</c:f>
              <c:numCache>
                <c:formatCode>General</c:formatCode>
                <c:ptCount val="6"/>
                <c:pt idx="0">
                  <c:v>72</c:v>
                </c:pt>
                <c:pt idx="1">
                  <c:v>535</c:v>
                </c:pt>
                <c:pt idx="2">
                  <c:v>2082</c:v>
                </c:pt>
                <c:pt idx="3">
                  <c:v>748</c:v>
                </c:pt>
                <c:pt idx="4">
                  <c:v>439</c:v>
                </c:pt>
                <c:pt idx="5">
                  <c:v>276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2572160"/>
        <c:axId val="51018496"/>
      </c:barChart>
      <c:catAx>
        <c:axId val="52572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1018496"/>
        <c:crosses val="autoZero"/>
        <c:auto val="1"/>
        <c:lblAlgn val="ctr"/>
        <c:lblOffset val="100"/>
        <c:noMultiLvlLbl val="1"/>
      </c:catAx>
      <c:valAx>
        <c:axId val="510184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2572160"/>
        <c:crosses val="autoZero"/>
        <c:crossBetween val="between"/>
      </c:valAx>
    </c:plotArea>
    <c:legend>
      <c:legendPos val="r"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25920292464359895"/>
          <c:y val="6.011660385537925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762840991129221"/>
          <c:y val="0.17839195979899508"/>
          <c:w val="0.84237159008870777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'[November_2015_Service_Desk_Report.xlsx]Issue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'[November_2015_Service_Desk_Report.xlsx]Issue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'[November_2015_Service_Desk_Report.xlsx]Issue Counts'!$B$5:$B$18</c:f>
              <c:numCache>
                <c:formatCode>0</c:formatCode>
                <c:ptCount val="14"/>
                <c:pt idx="0">
                  <c:v>124</c:v>
                </c:pt>
                <c:pt idx="1">
                  <c:v>46</c:v>
                </c:pt>
                <c:pt idx="2">
                  <c:v>24</c:v>
                </c:pt>
                <c:pt idx="3">
                  <c:v>140</c:v>
                </c:pt>
                <c:pt idx="4">
                  <c:v>13</c:v>
                </c:pt>
                <c:pt idx="5">
                  <c:v>0</c:v>
                </c:pt>
                <c:pt idx="6">
                  <c:v>64</c:v>
                </c:pt>
                <c:pt idx="7">
                  <c:v>24</c:v>
                </c:pt>
                <c:pt idx="8">
                  <c:v>37</c:v>
                </c:pt>
                <c:pt idx="9">
                  <c:v>108</c:v>
                </c:pt>
                <c:pt idx="10">
                  <c:v>0</c:v>
                </c:pt>
                <c:pt idx="11">
                  <c:v>1</c:v>
                </c:pt>
                <c:pt idx="12">
                  <c:v>3</c:v>
                </c:pt>
                <c:pt idx="13">
                  <c:v>2</c:v>
                </c:pt>
              </c:numCache>
            </c:numRef>
          </c:val>
        </c:ser>
        <c:ser>
          <c:idx val="3"/>
          <c:order val="1"/>
          <c:tx>
            <c:strRef>
              <c:f>'[November_2015_Service_Desk_Report.xlsx]Issue Counts'!$F$4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'[November_2015_Service_Desk_Report.xlsx]Issue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'[November_2015_Service_Desk_Report.xlsx]Issue Counts'!$F$5:$F$18</c:f>
              <c:numCache>
                <c:formatCode>0</c:formatCode>
                <c:ptCount val="14"/>
                <c:pt idx="0">
                  <c:v>117</c:v>
                </c:pt>
                <c:pt idx="1">
                  <c:v>40</c:v>
                </c:pt>
                <c:pt idx="2">
                  <c:v>23</c:v>
                </c:pt>
                <c:pt idx="3">
                  <c:v>110</c:v>
                </c:pt>
                <c:pt idx="4">
                  <c:v>9</c:v>
                </c:pt>
                <c:pt idx="5">
                  <c:v>0</c:v>
                </c:pt>
                <c:pt idx="6">
                  <c:v>57</c:v>
                </c:pt>
                <c:pt idx="7">
                  <c:v>22</c:v>
                </c:pt>
                <c:pt idx="8">
                  <c:v>37</c:v>
                </c:pt>
                <c:pt idx="9">
                  <c:v>45</c:v>
                </c:pt>
                <c:pt idx="10">
                  <c:v>0</c:v>
                </c:pt>
                <c:pt idx="11">
                  <c:v>1</c:v>
                </c:pt>
                <c:pt idx="12">
                  <c:v>3</c:v>
                </c:pt>
                <c:pt idx="13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573440"/>
        <c:axId val="49634624"/>
      </c:barChart>
      <c:catAx>
        <c:axId val="48573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9634624"/>
        <c:crosses val="autoZero"/>
        <c:auto val="1"/>
        <c:lblAlgn val="ctr"/>
        <c:lblOffset val="100"/>
        <c:noMultiLvlLbl val="0"/>
      </c:catAx>
      <c:valAx>
        <c:axId val="49634624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48573440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7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USC Nike Project Fresh 2.0</a:t>
            </a:r>
            <a:endParaRPr lang="en-US" b="0" u="none" baseline="0"/>
          </a:p>
        </c:rich>
      </c:tx>
      <c:layout>
        <c:manualLayout>
          <c:xMode val="edge"/>
          <c:yMode val="edge"/>
          <c:x val="0.38133192251218173"/>
          <c:y val="3.434548000733946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35363582677165356"/>
          <c:y val="0.20047846074891992"/>
          <c:w val="0.64636417322834649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'[November_2015 Exact Target.xlsx]E-Mail Blast reports'!$D$5:$E$5</c:f>
              <c:strCache>
                <c:ptCount val="1"/>
                <c:pt idx="0">
                  <c:v>USC Nike Project Fresh 2.0 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'[November_2015 Exact Target.xlsx]E-Mail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'[November_2015 Exact Target.xlsx]E-Mail Blast reports'!$F$5:$J$5</c:f>
              <c:numCache>
                <c:formatCode>#,##0</c:formatCode>
                <c:ptCount val="5"/>
                <c:pt idx="0">
                  <c:v>22034</c:v>
                </c:pt>
                <c:pt idx="1">
                  <c:v>21955</c:v>
                </c:pt>
                <c:pt idx="2">
                  <c:v>5641</c:v>
                </c:pt>
                <c:pt idx="3">
                  <c:v>738</c:v>
                </c:pt>
                <c:pt idx="4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2650496"/>
        <c:axId val="52774016"/>
      </c:barChart>
      <c:catAx>
        <c:axId val="52650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27740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77401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26504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'[November_2015 Customer Satisfaction Report.xlsx]Sheet1'!$A$27:$A$36</c:f>
              <c:numCache>
                <c:formatCode>d\-mmm</c:formatCode>
                <c:ptCount val="10"/>
                <c:pt idx="0">
                  <c:v>42050</c:v>
                </c:pt>
                <c:pt idx="1">
                  <c:v>42078</c:v>
                </c:pt>
                <c:pt idx="2">
                  <c:v>42109</c:v>
                </c:pt>
                <c:pt idx="3">
                  <c:v>42139</c:v>
                </c:pt>
                <c:pt idx="4">
                  <c:v>42170</c:v>
                </c:pt>
                <c:pt idx="5">
                  <c:v>42200</c:v>
                </c:pt>
                <c:pt idx="6">
                  <c:v>42231</c:v>
                </c:pt>
                <c:pt idx="7">
                  <c:v>42262</c:v>
                </c:pt>
                <c:pt idx="8">
                  <c:v>42292</c:v>
                </c:pt>
                <c:pt idx="9">
                  <c:v>42323</c:v>
                </c:pt>
              </c:numCache>
            </c:numRef>
          </c:cat>
          <c:val>
            <c:numRef>
              <c:f>'[November_2015 Customer Satisfaction Report.xlsx]Sheet1'!$B$27:$B$36</c:f>
              <c:numCache>
                <c:formatCode>General</c:formatCode>
                <c:ptCount val="10"/>
                <c:pt idx="0">
                  <c:v>91</c:v>
                </c:pt>
                <c:pt idx="1">
                  <c:v>92</c:v>
                </c:pt>
                <c:pt idx="2">
                  <c:v>92</c:v>
                </c:pt>
                <c:pt idx="3">
                  <c:v>95</c:v>
                </c:pt>
                <c:pt idx="4">
                  <c:v>96</c:v>
                </c:pt>
                <c:pt idx="5">
                  <c:v>97</c:v>
                </c:pt>
                <c:pt idx="6">
                  <c:v>98</c:v>
                </c:pt>
                <c:pt idx="7">
                  <c:v>97</c:v>
                </c:pt>
                <c:pt idx="8">
                  <c:v>98</c:v>
                </c:pt>
                <c:pt idx="9">
                  <c:v>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7046528"/>
        <c:axId val="52776320"/>
      </c:barChart>
      <c:dateAx>
        <c:axId val="570465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2776320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5277632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704652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'[November_2015_Service_Desk_Report.xlsx]BU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'[November_2015_Service_Desk_Report.xlsx]BU Systems'!$B$59:$F$59</c:f>
              <c:strCache>
                <c:ptCount val="5"/>
                <c:pt idx="0">
                  <c:v>Other</c:v>
                </c:pt>
                <c:pt idx="1">
                  <c:v>Delphi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'[November_2015_Service_Desk_Report.xlsx]BU Systems'!$B$60:$F$60</c:f>
              <c:numCache>
                <c:formatCode>General</c:formatCode>
                <c:ptCount val="5"/>
                <c:pt idx="0">
                  <c:v>23</c:v>
                </c:pt>
                <c:pt idx="1">
                  <c:v>2</c:v>
                </c:pt>
                <c:pt idx="2">
                  <c:v>28</c:v>
                </c:pt>
                <c:pt idx="3">
                  <c:v>1</c:v>
                </c:pt>
                <c:pt idx="4">
                  <c:v>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636928"/>
        <c:axId val="35669120"/>
      </c:barChart>
      <c:catAx>
        <c:axId val="48636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669120"/>
        <c:crosses val="autoZero"/>
        <c:auto val="1"/>
        <c:lblAlgn val="ctr"/>
        <c:lblOffset val="100"/>
        <c:noMultiLvlLbl val="0"/>
      </c:catAx>
      <c:valAx>
        <c:axId val="35669120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8636928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85051007363665254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'[November_2015 Web Req Unit And Status.xlsx]Copy (25) of IssueList.xls'!$K$22:$K$27</c:f>
              <c:strCache>
                <c:ptCount val="6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</c:strCache>
            </c:strRef>
          </c:cat>
          <c:val>
            <c:numRef>
              <c:f>'[November_2015 Web Req Unit And Status.xlsx]Copy (25) of IssueList.xls'!$L$22:$L$27</c:f>
              <c:numCache>
                <c:formatCode>General</c:formatCode>
                <c:ptCount val="6"/>
                <c:pt idx="0">
                  <c:v>0</c:v>
                </c:pt>
                <c:pt idx="1">
                  <c:v>61</c:v>
                </c:pt>
                <c:pt idx="2">
                  <c:v>9</c:v>
                </c:pt>
                <c:pt idx="3">
                  <c:v>1</c:v>
                </c:pt>
                <c:pt idx="4">
                  <c:v>6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809984"/>
        <c:axId val="35673152"/>
      </c:barChart>
      <c:catAx>
        <c:axId val="48809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35673152"/>
        <c:crosses val="autoZero"/>
        <c:auto val="1"/>
        <c:lblAlgn val="ctr"/>
        <c:lblOffset val="100"/>
        <c:noMultiLvlLbl val="0"/>
      </c:catAx>
      <c:valAx>
        <c:axId val="3567315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48809984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'Copy (25) of IssueList.xls'!$L$1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'Copy (25) of IssueList.xls'!$K$2:$K$19</c:f>
              <c:strCache>
                <c:ptCount val="18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</c:strCache>
            </c:strRef>
          </c:cat>
          <c:val>
            <c:numRef>
              <c:f>'Copy (25) of IssueList.xls'!$L$2:$L$19</c:f>
              <c:numCache>
                <c:formatCode>General</c:formatCode>
                <c:ptCount val="18"/>
                <c:pt idx="0">
                  <c:v>33</c:v>
                </c:pt>
                <c:pt idx="1">
                  <c:v>0</c:v>
                </c:pt>
                <c:pt idx="2">
                  <c:v>0</c:v>
                </c:pt>
                <c:pt idx="3">
                  <c:v>8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27</c:v>
                </c:pt>
                <c:pt idx="8">
                  <c:v>0</c:v>
                </c:pt>
                <c:pt idx="9">
                  <c:v>3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3</c:v>
                </c:pt>
                <c:pt idx="14">
                  <c:v>0</c:v>
                </c:pt>
                <c:pt idx="15">
                  <c:v>0</c:v>
                </c:pt>
                <c:pt idx="16">
                  <c:v>1</c:v>
                </c:pt>
                <c:pt idx="1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080384"/>
        <c:axId val="76837952"/>
      </c:barChart>
      <c:catAx>
        <c:axId val="48080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68379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683795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808038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'closed Web'!$J$4:$J$22</c:f>
              <c:strCache>
                <c:ptCount val="19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  <c:pt idx="18">
                  <c:v>CAPS Website</c:v>
                </c:pt>
              </c:strCache>
            </c:strRef>
          </c:cat>
          <c:val>
            <c:numRef>
              <c:f>'closed Web'!$K$4:$K$22</c:f>
              <c:numCache>
                <c:formatCode>General</c:formatCode>
                <c:ptCount val="19"/>
                <c:pt idx="0">
                  <c:v>38</c:v>
                </c:pt>
                <c:pt idx="1">
                  <c:v>1</c:v>
                </c:pt>
                <c:pt idx="2">
                  <c:v>0</c:v>
                </c:pt>
                <c:pt idx="3">
                  <c:v>5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31</c:v>
                </c:pt>
                <c:pt idx="8">
                  <c:v>0</c:v>
                </c:pt>
                <c:pt idx="9">
                  <c:v>4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2</c:v>
                </c:pt>
                <c:pt idx="14">
                  <c:v>0</c:v>
                </c:pt>
                <c:pt idx="15">
                  <c:v>0</c:v>
                </c:pt>
                <c:pt idx="16">
                  <c:v>2</c:v>
                </c:pt>
                <c:pt idx="17">
                  <c:v>1</c:v>
                </c:pt>
                <c:pt idx="18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3237376"/>
        <c:axId val="100020160"/>
      </c:barChart>
      <c:catAx>
        <c:axId val="83237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00201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002016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32373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22617022353585883"/>
          <c:y val="1.897030232332069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679359369492322"/>
          <c:y val="0.10709676456208314"/>
          <c:w val="0.86330592863405065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'[November_2015_Website_Reports.xlsx]Web Visits'!$C$1</c:f>
              <c:strCache>
                <c:ptCount val="1"/>
                <c:pt idx="0">
                  <c:v>June-15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'[November_2015_Website_Reports.xlsx]Web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'[November_2015_Website_Reports.xlsx]Web Visits'!$C$2:$C$8</c:f>
              <c:numCache>
                <c:formatCode>#,##0</c:formatCode>
                <c:ptCount val="7"/>
                <c:pt idx="0">
                  <c:v>1059</c:v>
                </c:pt>
                <c:pt idx="1">
                  <c:v>32735</c:v>
                </c:pt>
                <c:pt idx="2">
                  <c:v>31695</c:v>
                </c:pt>
                <c:pt idx="3">
                  <c:v>9743</c:v>
                </c:pt>
                <c:pt idx="4" formatCode="General">
                  <c:v>32820</c:v>
                </c:pt>
                <c:pt idx="5">
                  <c:v>8</c:v>
                </c:pt>
                <c:pt idx="6">
                  <c:v>28920</c:v>
                </c:pt>
              </c:numCache>
            </c:numRef>
          </c:val>
        </c:ser>
        <c:ser>
          <c:idx val="2"/>
          <c:order val="1"/>
          <c:tx>
            <c:strRef>
              <c:f>'[November_2015_Website_Reports.xlsx]Web Visits'!$D$1</c:f>
              <c:strCache>
                <c:ptCount val="1"/>
                <c:pt idx="0">
                  <c:v>July-15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'[November_2015_Website_Reports.xlsx]Web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'[November_2015_Website_Reports.xlsx]Web Visits'!$D$2:$D$8</c:f>
              <c:numCache>
                <c:formatCode>#,##0</c:formatCode>
                <c:ptCount val="7"/>
                <c:pt idx="0">
                  <c:v>1106</c:v>
                </c:pt>
                <c:pt idx="1">
                  <c:v>35145</c:v>
                </c:pt>
                <c:pt idx="2">
                  <c:v>32448</c:v>
                </c:pt>
                <c:pt idx="3">
                  <c:v>9929</c:v>
                </c:pt>
                <c:pt idx="4">
                  <c:v>35464</c:v>
                </c:pt>
                <c:pt idx="5">
                  <c:v>0</c:v>
                </c:pt>
                <c:pt idx="6">
                  <c:v>50618</c:v>
                </c:pt>
              </c:numCache>
            </c:numRef>
          </c:val>
        </c:ser>
        <c:ser>
          <c:idx val="0"/>
          <c:order val="2"/>
          <c:tx>
            <c:strRef>
              <c:f>'[November_2015_Website_Reports.xlsx]Web Visits'!$E$1</c:f>
              <c:strCache>
                <c:ptCount val="1"/>
                <c:pt idx="0">
                  <c:v>Aug-15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'[November_2015_Website_Reports.xlsx]Web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'[November_2015_Website_Reports.xlsx]Web Visits'!$E$2:$E$8</c:f>
              <c:numCache>
                <c:formatCode>#,##0</c:formatCode>
                <c:ptCount val="7"/>
                <c:pt idx="0">
                  <c:v>1471</c:v>
                </c:pt>
                <c:pt idx="1">
                  <c:v>67113</c:v>
                </c:pt>
                <c:pt idx="2" formatCode="General">
                  <c:v>48694</c:v>
                </c:pt>
                <c:pt idx="3">
                  <c:v>20786</c:v>
                </c:pt>
                <c:pt idx="4" formatCode="General">
                  <c:v>61266</c:v>
                </c:pt>
                <c:pt idx="5">
                  <c:v>0</c:v>
                </c:pt>
                <c:pt idx="6">
                  <c:v>30901</c:v>
                </c:pt>
              </c:numCache>
            </c:numRef>
          </c:val>
        </c:ser>
        <c:ser>
          <c:idx val="3"/>
          <c:order val="3"/>
          <c:tx>
            <c:strRef>
              <c:f>'[November_2015_Website_Reports.xlsx]Web Visits'!$F$1</c:f>
              <c:strCache>
                <c:ptCount val="1"/>
                <c:pt idx="0">
                  <c:v>Sept-15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'[November_2015_Website_Reports.xlsx]Web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'[November_2015_Website_Reports.xlsx]Web Visits'!$F$2:$F$8</c:f>
              <c:numCache>
                <c:formatCode>#,##0</c:formatCode>
                <c:ptCount val="7"/>
                <c:pt idx="0">
                  <c:v>1174</c:v>
                </c:pt>
                <c:pt idx="1">
                  <c:v>58125</c:v>
                </c:pt>
                <c:pt idx="2">
                  <c:v>23656</c:v>
                </c:pt>
                <c:pt idx="3">
                  <c:v>27710</c:v>
                </c:pt>
                <c:pt idx="4" formatCode="General">
                  <c:v>51261</c:v>
                </c:pt>
                <c:pt idx="5">
                  <c:v>0</c:v>
                </c:pt>
                <c:pt idx="6">
                  <c:v>37161</c:v>
                </c:pt>
              </c:numCache>
            </c:numRef>
          </c:val>
        </c:ser>
        <c:ser>
          <c:idx val="4"/>
          <c:order val="4"/>
          <c:tx>
            <c:strRef>
              <c:f>'[November_2015_Website_Reports.xlsx]Web Visits'!$G$1</c:f>
              <c:strCache>
                <c:ptCount val="1"/>
                <c:pt idx="0">
                  <c:v>Oct-15</c:v>
                </c:pt>
              </c:strCache>
            </c:strRef>
          </c:tx>
          <c:invertIfNegative val="0"/>
          <c:cat>
            <c:strRef>
              <c:f>'[November_2015_Website_Reports.xlsx]Web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'[November_2015_Website_Reports.xlsx]Web Visits'!$G$2:$G$8</c:f>
              <c:numCache>
                <c:formatCode>#,##0</c:formatCode>
                <c:ptCount val="7"/>
                <c:pt idx="0">
                  <c:v>1169</c:v>
                </c:pt>
                <c:pt idx="1">
                  <c:v>39651</c:v>
                </c:pt>
                <c:pt idx="2">
                  <c:v>22324</c:v>
                </c:pt>
                <c:pt idx="3">
                  <c:v>29249</c:v>
                </c:pt>
                <c:pt idx="4" formatCode="General">
                  <c:v>46099</c:v>
                </c:pt>
                <c:pt idx="5">
                  <c:v>0</c:v>
                </c:pt>
                <c:pt idx="6">
                  <c:v>22025</c:v>
                </c:pt>
              </c:numCache>
            </c:numRef>
          </c:val>
        </c:ser>
        <c:ser>
          <c:idx val="5"/>
          <c:order val="5"/>
          <c:tx>
            <c:strRef>
              <c:f>'[November_2015_Website_Reports.xlsx]Web Visits'!$H$1</c:f>
              <c:strCache>
                <c:ptCount val="1"/>
                <c:pt idx="0">
                  <c:v>Nov-15</c:v>
                </c:pt>
              </c:strCache>
            </c:strRef>
          </c:tx>
          <c:invertIfNegative val="0"/>
          <c:cat>
            <c:strRef>
              <c:f>'[November_2015_Website_Reports.xlsx]Web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'[November_2015_Website_Reports.xlsx]Web Visits'!$H$2:$H$8</c:f>
              <c:numCache>
                <c:formatCode>#,##0</c:formatCode>
                <c:ptCount val="7"/>
                <c:pt idx="0">
                  <c:v>952</c:v>
                </c:pt>
                <c:pt idx="1">
                  <c:v>57209</c:v>
                </c:pt>
                <c:pt idx="2">
                  <c:v>24016</c:v>
                </c:pt>
                <c:pt idx="3">
                  <c:v>29442</c:v>
                </c:pt>
                <c:pt idx="4">
                  <c:v>41236</c:v>
                </c:pt>
                <c:pt idx="5">
                  <c:v>0</c:v>
                </c:pt>
                <c:pt idx="6">
                  <c:v>25221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495552"/>
        <c:axId val="49131456"/>
      </c:barChart>
      <c:catAx>
        <c:axId val="49495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9131456"/>
        <c:crosses val="autoZero"/>
        <c:auto val="1"/>
        <c:lblAlgn val="ctr"/>
        <c:lblOffset val="100"/>
        <c:noMultiLvlLbl val="0"/>
      </c:catAx>
      <c:valAx>
        <c:axId val="4913145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94955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21907414621439203"/>
          <c:y val="2.455343146433085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187055943514431"/>
          <c:y val="0.11583880604606682"/>
          <c:w val="0.75493848155694865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'[November_2015_Website_Reports.xlsx]Web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'[November_2015_Website_Reports.xlsx]Web Visits'!$C$12:$H$12</c:f>
              <c:strCache>
                <c:ptCount val="6"/>
                <c:pt idx="0">
                  <c:v>June-15</c:v>
                </c:pt>
                <c:pt idx="1">
                  <c:v>July-15</c:v>
                </c:pt>
                <c:pt idx="2">
                  <c:v>Aug-15</c:v>
                </c:pt>
                <c:pt idx="3">
                  <c:v>Sept-15</c:v>
                </c:pt>
                <c:pt idx="4">
                  <c:v>Oct-15</c:v>
                </c:pt>
                <c:pt idx="5">
                  <c:v>Nov-15</c:v>
                </c:pt>
              </c:strCache>
            </c:strRef>
          </c:cat>
          <c:val>
            <c:numRef>
              <c:f>'[November_2015_Website_Reports.xlsx]Web Visits'!$C$13:$H$13</c:f>
              <c:numCache>
                <c:formatCode>General</c:formatCode>
                <c:ptCount val="6"/>
                <c:pt idx="0">
                  <c:v>1190</c:v>
                </c:pt>
                <c:pt idx="1">
                  <c:v>1038</c:v>
                </c:pt>
                <c:pt idx="2">
                  <c:v>1258</c:v>
                </c:pt>
                <c:pt idx="3">
                  <c:v>1173</c:v>
                </c:pt>
                <c:pt idx="4">
                  <c:v>1383</c:v>
                </c:pt>
                <c:pt idx="5">
                  <c:v>1410</c:v>
                </c:pt>
              </c:numCache>
            </c:numRef>
          </c:val>
        </c:ser>
        <c:ser>
          <c:idx val="1"/>
          <c:order val="1"/>
          <c:tx>
            <c:strRef>
              <c:f>'[November_2015_Website_Reports.xlsx]Web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'[November_2015_Website_Reports.xlsx]Web Visits'!$C$12:$H$12</c:f>
              <c:strCache>
                <c:ptCount val="6"/>
                <c:pt idx="0">
                  <c:v>June-15</c:v>
                </c:pt>
                <c:pt idx="1">
                  <c:v>July-15</c:v>
                </c:pt>
                <c:pt idx="2">
                  <c:v>Aug-15</c:v>
                </c:pt>
                <c:pt idx="3">
                  <c:v>Sept-15</c:v>
                </c:pt>
                <c:pt idx="4">
                  <c:v>Oct-15</c:v>
                </c:pt>
                <c:pt idx="5">
                  <c:v>Nov-15</c:v>
                </c:pt>
              </c:strCache>
            </c:strRef>
          </c:cat>
          <c:val>
            <c:numRef>
              <c:f>'[November_2015_Website_Reports.xlsx]Web Visits'!$C$14:$H$14</c:f>
              <c:numCache>
                <c:formatCode>#,##0</c:formatCode>
                <c:ptCount val="6"/>
                <c:pt idx="0" formatCode="General">
                  <c:v>2258</c:v>
                </c:pt>
                <c:pt idx="1">
                  <c:v>2258</c:v>
                </c:pt>
                <c:pt idx="2" formatCode="General">
                  <c:v>2667</c:v>
                </c:pt>
                <c:pt idx="3" formatCode="General">
                  <c:v>2731</c:v>
                </c:pt>
                <c:pt idx="4" formatCode="General">
                  <c:v>2850</c:v>
                </c:pt>
                <c:pt idx="5" formatCode="General">
                  <c:v>2708</c:v>
                </c:pt>
              </c:numCache>
            </c:numRef>
          </c:val>
        </c:ser>
        <c:ser>
          <c:idx val="3"/>
          <c:order val="2"/>
          <c:tx>
            <c:strRef>
              <c:f>'[November_2015_Website_Reports.xlsx]Web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strRef>
              <c:f>'[November_2015_Website_Reports.xlsx]Web Visits'!$C$12:$H$12</c:f>
              <c:strCache>
                <c:ptCount val="6"/>
                <c:pt idx="0">
                  <c:v>June-15</c:v>
                </c:pt>
                <c:pt idx="1">
                  <c:v>July-15</c:v>
                </c:pt>
                <c:pt idx="2">
                  <c:v>Aug-15</c:v>
                </c:pt>
                <c:pt idx="3">
                  <c:v>Sept-15</c:v>
                </c:pt>
                <c:pt idx="4">
                  <c:v>Oct-15</c:v>
                </c:pt>
                <c:pt idx="5">
                  <c:v>Nov-15</c:v>
                </c:pt>
              </c:strCache>
            </c:strRef>
          </c:cat>
          <c:val>
            <c:numRef>
              <c:f>'[November_2015_Website_Reports.xlsx]Web Visits'!$C$15:$H$15</c:f>
              <c:numCache>
                <c:formatCode>General</c:formatCode>
                <c:ptCount val="6"/>
                <c:pt idx="0">
                  <c:v>1080</c:v>
                </c:pt>
                <c:pt idx="1">
                  <c:v>1114</c:v>
                </c:pt>
                <c:pt idx="2">
                  <c:v>1580</c:v>
                </c:pt>
                <c:pt idx="3">
                  <c:v>2056</c:v>
                </c:pt>
                <c:pt idx="4">
                  <c:v>1854</c:v>
                </c:pt>
                <c:pt idx="5">
                  <c:v>1504</c:v>
                </c:pt>
              </c:numCache>
            </c:numRef>
          </c:val>
        </c:ser>
        <c:ser>
          <c:idx val="4"/>
          <c:order val="3"/>
          <c:tx>
            <c:strRef>
              <c:f>'[November_2015_Website_Reports.xlsx]Web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strRef>
              <c:f>'[November_2015_Website_Reports.xlsx]Web Visits'!$C$12:$H$12</c:f>
              <c:strCache>
                <c:ptCount val="6"/>
                <c:pt idx="0">
                  <c:v>June-15</c:v>
                </c:pt>
                <c:pt idx="1">
                  <c:v>July-15</c:v>
                </c:pt>
                <c:pt idx="2">
                  <c:v>Aug-15</c:v>
                </c:pt>
                <c:pt idx="3">
                  <c:v>Sept-15</c:v>
                </c:pt>
                <c:pt idx="4">
                  <c:v>Oct-15</c:v>
                </c:pt>
                <c:pt idx="5">
                  <c:v>Nov-15</c:v>
                </c:pt>
              </c:strCache>
            </c:strRef>
          </c:cat>
          <c:val>
            <c:numRef>
              <c:f>'[November_2015_Website_Reports.xlsx]Web Visits'!$C$16:$H$16</c:f>
              <c:numCache>
                <c:formatCode>General</c:formatCode>
                <c:ptCount val="6"/>
                <c:pt idx="0" formatCode="#,##0">
                  <c:v>517</c:v>
                </c:pt>
                <c:pt idx="1">
                  <c:v>490</c:v>
                </c:pt>
                <c:pt idx="2" formatCode="#,##0">
                  <c:v>522</c:v>
                </c:pt>
                <c:pt idx="3">
                  <c:v>566</c:v>
                </c:pt>
                <c:pt idx="4">
                  <c:v>630</c:v>
                </c:pt>
                <c:pt idx="5">
                  <c:v>703</c:v>
                </c:pt>
              </c:numCache>
            </c:numRef>
          </c:val>
        </c:ser>
        <c:ser>
          <c:idx val="6"/>
          <c:order val="4"/>
          <c:tx>
            <c:strRef>
              <c:f>'[November_2015_Website_Reports.xlsx]Web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strRef>
              <c:f>'[November_2015_Website_Reports.xlsx]Web Visits'!$C$12:$H$12</c:f>
              <c:strCache>
                <c:ptCount val="6"/>
                <c:pt idx="0">
                  <c:v>June-15</c:v>
                </c:pt>
                <c:pt idx="1">
                  <c:v>July-15</c:v>
                </c:pt>
                <c:pt idx="2">
                  <c:v>Aug-15</c:v>
                </c:pt>
                <c:pt idx="3">
                  <c:v>Sept-15</c:v>
                </c:pt>
                <c:pt idx="4">
                  <c:v>Oct-15</c:v>
                </c:pt>
                <c:pt idx="5">
                  <c:v>Nov-15</c:v>
                </c:pt>
              </c:strCache>
            </c:strRef>
          </c:cat>
          <c:val>
            <c:numRef>
              <c:f>'[November_2015_Website_Reports.xlsx]Web Visits'!$C$17:$H$17</c:f>
              <c:numCache>
                <c:formatCode>General</c:formatCode>
                <c:ptCount val="6"/>
                <c:pt idx="0">
                  <c:v>544</c:v>
                </c:pt>
                <c:pt idx="1">
                  <c:v>607</c:v>
                </c:pt>
                <c:pt idx="2">
                  <c:v>1020</c:v>
                </c:pt>
                <c:pt idx="3">
                  <c:v>1367</c:v>
                </c:pt>
                <c:pt idx="4">
                  <c:v>1336</c:v>
                </c:pt>
                <c:pt idx="5">
                  <c:v>1016</c:v>
                </c:pt>
              </c:numCache>
            </c:numRef>
          </c:val>
        </c:ser>
        <c:ser>
          <c:idx val="5"/>
          <c:order val="5"/>
          <c:tx>
            <c:strRef>
              <c:f>'[November_2015_Website_Reports.xlsx]Web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strRef>
              <c:f>'[November_2015_Website_Reports.xlsx]Web Visits'!$C$12:$H$12</c:f>
              <c:strCache>
                <c:ptCount val="6"/>
                <c:pt idx="0">
                  <c:v>June-15</c:v>
                </c:pt>
                <c:pt idx="1">
                  <c:v>July-15</c:v>
                </c:pt>
                <c:pt idx="2">
                  <c:v>Aug-15</c:v>
                </c:pt>
                <c:pt idx="3">
                  <c:v>Sept-15</c:v>
                </c:pt>
                <c:pt idx="4">
                  <c:v>Oct-15</c:v>
                </c:pt>
                <c:pt idx="5">
                  <c:v>Nov-15</c:v>
                </c:pt>
              </c:strCache>
            </c:strRef>
          </c:cat>
          <c:val>
            <c:numRef>
              <c:f>'[November_2015_Website_Reports.xlsx]Web Visits'!$C$18:$H$18</c:f>
              <c:numCache>
                <c:formatCode>General</c:formatCode>
                <c:ptCount val="6"/>
                <c:pt idx="0">
                  <c:v>464</c:v>
                </c:pt>
                <c:pt idx="1">
                  <c:v>486</c:v>
                </c:pt>
                <c:pt idx="2">
                  <c:v>975</c:v>
                </c:pt>
                <c:pt idx="3">
                  <c:v>1727</c:v>
                </c:pt>
                <c:pt idx="4">
                  <c:v>1241</c:v>
                </c:pt>
                <c:pt idx="5">
                  <c:v>1257</c:v>
                </c:pt>
              </c:numCache>
            </c:numRef>
          </c:val>
        </c:ser>
        <c:ser>
          <c:idx val="2"/>
          <c:order val="6"/>
          <c:tx>
            <c:strRef>
              <c:f>'[November_2015_Website_Reports.xlsx]Web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strRef>
              <c:f>'[November_2015_Website_Reports.xlsx]Web Visits'!$C$12:$H$12</c:f>
              <c:strCache>
                <c:ptCount val="6"/>
                <c:pt idx="0">
                  <c:v>June-15</c:v>
                </c:pt>
                <c:pt idx="1">
                  <c:v>July-15</c:v>
                </c:pt>
                <c:pt idx="2">
                  <c:v>Aug-15</c:v>
                </c:pt>
                <c:pt idx="3">
                  <c:v>Sept-15</c:v>
                </c:pt>
                <c:pt idx="4">
                  <c:v>Oct-15</c:v>
                </c:pt>
                <c:pt idx="5">
                  <c:v>Nov-15</c:v>
                </c:pt>
              </c:strCache>
            </c:strRef>
          </c:cat>
          <c:val>
            <c:numRef>
              <c:f>'[November_2015_Website_Reports.xlsx]Web Visits'!$C$19:$H$19</c:f>
              <c:numCache>
                <c:formatCode>General</c:formatCode>
                <c:ptCount val="6"/>
                <c:pt idx="0" formatCode="#,##0">
                  <c:v>794</c:v>
                </c:pt>
                <c:pt idx="1">
                  <c:v>309</c:v>
                </c:pt>
                <c:pt idx="2" formatCode="#,##0">
                  <c:v>270</c:v>
                </c:pt>
                <c:pt idx="3">
                  <c:v>234</c:v>
                </c:pt>
                <c:pt idx="4">
                  <c:v>161</c:v>
                </c:pt>
                <c:pt idx="5">
                  <c:v>163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100736"/>
        <c:axId val="49133760"/>
      </c:barChart>
      <c:dateAx>
        <c:axId val="50100736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9133760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491337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8.6226657318863836E-2"/>
              <c:y val="0.2349684748068125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01007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773744030726587"/>
          <c:y val="1.991389254091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603084981371189"/>
          <c:y val="0.12826481869385861"/>
          <c:w val="0.75625870847675802"/>
          <c:h val="0.587378379178877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'[November_2015_Website_Reports.xlsx]Web Visits'!$B$24</c:f>
              <c:strCache>
                <c:ptCount val="1"/>
                <c:pt idx="0">
                  <c:v>CampSark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'[November_2015_Website_Reports.xlsx]Web Visits'!$C$23:$H$23</c:f>
              <c:strCache>
                <c:ptCount val="6"/>
                <c:pt idx="0">
                  <c:v>June-15</c:v>
                </c:pt>
                <c:pt idx="1">
                  <c:v>July-15</c:v>
                </c:pt>
                <c:pt idx="2">
                  <c:v>Aug-15</c:v>
                </c:pt>
                <c:pt idx="3">
                  <c:v>Sept-15</c:v>
                </c:pt>
                <c:pt idx="4">
                  <c:v>Oct-15</c:v>
                </c:pt>
                <c:pt idx="5">
                  <c:v>Nov-15</c:v>
                </c:pt>
              </c:strCache>
            </c:strRef>
          </c:cat>
          <c:val>
            <c:numRef>
              <c:f>'[November_2015_Website_Reports.xlsx]Web Visits'!$C$24:$H$24</c:f>
              <c:numCache>
                <c:formatCode>#,##0</c:formatCode>
                <c:ptCount val="6"/>
                <c:pt idx="0">
                  <c:v>12644</c:v>
                </c:pt>
                <c:pt idx="1">
                  <c:v>1590</c:v>
                </c:pt>
                <c:pt idx="2">
                  <c:v>1100</c:v>
                </c:pt>
                <c:pt idx="3">
                  <c:v>742</c:v>
                </c:pt>
                <c:pt idx="4">
                  <c:v>292</c:v>
                </c:pt>
                <c:pt idx="5">
                  <c:v>0</c:v>
                </c:pt>
              </c:numCache>
            </c:numRef>
          </c:val>
        </c:ser>
        <c:ser>
          <c:idx val="1"/>
          <c:order val="1"/>
          <c:tx>
            <c:strRef>
              <c:f>'[November_2015_Website_Reports.xlsx]Web Visits'!$B$25</c:f>
              <c:strCache>
                <c:ptCount val="1"/>
                <c:pt idx="0">
                  <c:v>Figueroa Press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'[November_2015_Website_Reports.xlsx]Web Visits'!$C$23:$H$23</c:f>
              <c:strCache>
                <c:ptCount val="6"/>
                <c:pt idx="0">
                  <c:v>June-15</c:v>
                </c:pt>
                <c:pt idx="1">
                  <c:v>July-15</c:v>
                </c:pt>
                <c:pt idx="2">
                  <c:v>Aug-15</c:v>
                </c:pt>
                <c:pt idx="3">
                  <c:v>Sept-15</c:v>
                </c:pt>
                <c:pt idx="4">
                  <c:v>Oct-15</c:v>
                </c:pt>
                <c:pt idx="5">
                  <c:v>Nov-15</c:v>
                </c:pt>
              </c:strCache>
            </c:strRef>
          </c:cat>
          <c:val>
            <c:numRef>
              <c:f>'[November_2015_Website_Reports.xlsx]Web Visits'!$C$25:$H$25</c:f>
              <c:numCache>
                <c:formatCode>General</c:formatCode>
                <c:ptCount val="6"/>
                <c:pt idx="0" formatCode="#,##0">
                  <c:v>124</c:v>
                </c:pt>
                <c:pt idx="1">
                  <c:v>76</c:v>
                </c:pt>
                <c:pt idx="2" formatCode="#,##0">
                  <c:v>83</c:v>
                </c:pt>
                <c:pt idx="3" formatCode="#,##0">
                  <c:v>139</c:v>
                </c:pt>
                <c:pt idx="4" formatCode="#,##0">
                  <c:v>197</c:v>
                </c:pt>
                <c:pt idx="5" formatCode="#,##0">
                  <c:v>97</c:v>
                </c:pt>
              </c:numCache>
            </c:numRef>
          </c:val>
        </c:ser>
        <c:ser>
          <c:idx val="2"/>
          <c:order val="2"/>
          <c:tx>
            <c:strRef>
              <c:f>'[November_2015_Website_Reports.xlsx]Web Visits'!$B$26</c:f>
              <c:strCache>
                <c:ptCount val="1"/>
                <c:pt idx="0">
                  <c:v>Gamble-house Store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'[November_2015_Website_Reports.xlsx]Web Visits'!$C$23:$H$23</c:f>
              <c:strCache>
                <c:ptCount val="6"/>
                <c:pt idx="0">
                  <c:v>June-15</c:v>
                </c:pt>
                <c:pt idx="1">
                  <c:v>July-15</c:v>
                </c:pt>
                <c:pt idx="2">
                  <c:v>Aug-15</c:v>
                </c:pt>
                <c:pt idx="3">
                  <c:v>Sept-15</c:v>
                </c:pt>
                <c:pt idx="4">
                  <c:v>Oct-15</c:v>
                </c:pt>
                <c:pt idx="5">
                  <c:v>Nov-15</c:v>
                </c:pt>
              </c:strCache>
            </c:strRef>
          </c:cat>
          <c:val>
            <c:numRef>
              <c:f>'[November_2015_Website_Reports.xlsx]Web Visits'!$C$26:$H$26</c:f>
              <c:numCache>
                <c:formatCode>General</c:formatCode>
                <c:ptCount val="6"/>
                <c:pt idx="0" formatCode="#,##0">
                  <c:v>327</c:v>
                </c:pt>
                <c:pt idx="1">
                  <c:v>382</c:v>
                </c:pt>
                <c:pt idx="2" formatCode="#,##0">
                  <c:v>581</c:v>
                </c:pt>
                <c:pt idx="3" formatCode="#,##0">
                  <c:v>454</c:v>
                </c:pt>
                <c:pt idx="4" formatCode="#,##0">
                  <c:v>345</c:v>
                </c:pt>
                <c:pt idx="5" formatCode="#,##0">
                  <c:v>334</c:v>
                </c:pt>
              </c:numCache>
            </c:numRef>
          </c:val>
        </c:ser>
        <c:ser>
          <c:idx val="3"/>
          <c:order val="3"/>
          <c:tx>
            <c:strRef>
              <c:f>'[November_2015_Website_Reports.xlsx]Web Visits'!$B$27</c:f>
              <c:strCache>
                <c:ptCount val="1"/>
                <c:pt idx="0">
                  <c:v>USC Radisson Event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'[November_2015_Website_Reports.xlsx]Web Visits'!$C$23:$H$23</c:f>
              <c:strCache>
                <c:ptCount val="6"/>
                <c:pt idx="0">
                  <c:v>June-15</c:v>
                </c:pt>
                <c:pt idx="1">
                  <c:v>July-15</c:v>
                </c:pt>
                <c:pt idx="2">
                  <c:v>Aug-15</c:v>
                </c:pt>
                <c:pt idx="3">
                  <c:v>Sept-15</c:v>
                </c:pt>
                <c:pt idx="4">
                  <c:v>Oct-15</c:v>
                </c:pt>
                <c:pt idx="5">
                  <c:v>Nov-15</c:v>
                </c:pt>
              </c:strCache>
            </c:strRef>
          </c:cat>
          <c:val>
            <c:numRef>
              <c:f>'[November_2015_Website_Reports.xlsx]Web Visits'!$C$27:$H$27</c:f>
              <c:numCache>
                <c:formatCode>General</c:formatCode>
                <c:ptCount val="6"/>
                <c:pt idx="0" formatCode="#,##0">
                  <c:v>99</c:v>
                </c:pt>
                <c:pt idx="1">
                  <c:v>120</c:v>
                </c:pt>
                <c:pt idx="2" formatCode="#,##0">
                  <c:v>222</c:v>
                </c:pt>
                <c:pt idx="3" formatCode="#,##0">
                  <c:v>96</c:v>
                </c:pt>
                <c:pt idx="4" formatCode="#,##0">
                  <c:v>89</c:v>
                </c:pt>
                <c:pt idx="5" formatCode="#,##0">
                  <c:v>86</c:v>
                </c:pt>
              </c:numCache>
            </c:numRef>
          </c:val>
        </c:ser>
        <c:ser>
          <c:idx val="4"/>
          <c:order val="4"/>
          <c:tx>
            <c:strRef>
              <c:f>'[November_2015_Website_Reports.xlsx]Web Visits'!$B$28</c:f>
              <c:strCache>
                <c:ptCount val="1"/>
                <c:pt idx="0">
                  <c:v>Weddings at USC</c:v>
                </c:pt>
              </c:strCache>
            </c:strRef>
          </c:tx>
          <c:invertIfNegative val="0"/>
          <c:cat>
            <c:strRef>
              <c:f>'[November_2015_Website_Reports.xlsx]Web Visits'!$C$23:$H$23</c:f>
              <c:strCache>
                <c:ptCount val="6"/>
                <c:pt idx="0">
                  <c:v>June-15</c:v>
                </c:pt>
                <c:pt idx="1">
                  <c:v>July-15</c:v>
                </c:pt>
                <c:pt idx="2">
                  <c:v>Aug-15</c:v>
                </c:pt>
                <c:pt idx="3">
                  <c:v>Sept-15</c:v>
                </c:pt>
                <c:pt idx="4">
                  <c:v>Oct-15</c:v>
                </c:pt>
                <c:pt idx="5">
                  <c:v>Nov-15</c:v>
                </c:pt>
              </c:strCache>
            </c:strRef>
          </c:cat>
          <c:val>
            <c:numRef>
              <c:f>'[November_2015_Website_Reports.xlsx]Web Visits'!$C$28:$H$28</c:f>
              <c:numCache>
                <c:formatCode>General</c:formatCode>
                <c:ptCount val="6"/>
                <c:pt idx="0" formatCode="#,##0">
                  <c:v>601</c:v>
                </c:pt>
                <c:pt idx="1">
                  <c:v>647</c:v>
                </c:pt>
                <c:pt idx="2" formatCode="#,##0">
                  <c:v>583</c:v>
                </c:pt>
                <c:pt idx="3" formatCode="#,##0">
                  <c:v>497</c:v>
                </c:pt>
                <c:pt idx="4" formatCode="#,##0">
                  <c:v>510</c:v>
                </c:pt>
                <c:pt idx="5" formatCode="#,##0">
                  <c:v>370</c:v>
                </c:pt>
              </c:numCache>
            </c:numRef>
          </c:val>
        </c:ser>
        <c:ser>
          <c:idx val="5"/>
          <c:order val="5"/>
          <c:tx>
            <c:strRef>
              <c:f>'[November_2015_Website_Reports.xlsx]Web Visits'!$B$29</c:f>
              <c:strCache>
                <c:ptCount val="1"/>
                <c:pt idx="0">
                  <c:v>Custom-publishing</c:v>
                </c:pt>
              </c:strCache>
            </c:strRef>
          </c:tx>
          <c:invertIfNegative val="0"/>
          <c:cat>
            <c:strRef>
              <c:f>'[November_2015_Website_Reports.xlsx]Web Visits'!$C$23:$H$23</c:f>
              <c:strCache>
                <c:ptCount val="6"/>
                <c:pt idx="0">
                  <c:v>June-15</c:v>
                </c:pt>
                <c:pt idx="1">
                  <c:v>July-15</c:v>
                </c:pt>
                <c:pt idx="2">
                  <c:v>Aug-15</c:v>
                </c:pt>
                <c:pt idx="3">
                  <c:v>Sept-15</c:v>
                </c:pt>
                <c:pt idx="4">
                  <c:v>Oct-15</c:v>
                </c:pt>
                <c:pt idx="5">
                  <c:v>Nov-15</c:v>
                </c:pt>
              </c:strCache>
            </c:strRef>
          </c:cat>
          <c:val>
            <c:numRef>
              <c:f>'[November_2015_Website_Reports.xlsx]Web Visits'!$C$29:$H$29</c:f>
              <c:numCache>
                <c:formatCode>General</c:formatCode>
                <c:ptCount val="6"/>
                <c:pt idx="0" formatCode="#,##0">
                  <c:v>923</c:v>
                </c:pt>
                <c:pt idx="1">
                  <c:v>569</c:v>
                </c:pt>
                <c:pt idx="2" formatCode="#,##0">
                  <c:v>2066</c:v>
                </c:pt>
                <c:pt idx="3" formatCode="#,##0">
                  <c:v>1833</c:v>
                </c:pt>
                <c:pt idx="4" formatCode="#,##0">
                  <c:v>585</c:v>
                </c:pt>
                <c:pt idx="5" formatCode="#,##0">
                  <c:v>719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220544"/>
        <c:axId val="81674816"/>
      </c:barChart>
      <c:catAx>
        <c:axId val="50220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1674816"/>
        <c:crosses val="autoZero"/>
        <c:auto val="1"/>
        <c:lblAlgn val="ctr"/>
        <c:lblOffset val="100"/>
        <c:noMultiLvlLbl val="0"/>
      </c:catAx>
      <c:valAx>
        <c:axId val="8167481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7.751991368103614E-2"/>
              <c:y val="0.31395016914291785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02205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0.20113</cdr:x>
      <cdr:y>0.03423</cdr:y>
    </cdr:from>
    <cdr:to>
      <cdr:x>0.80827</cdr:x>
      <cdr:y>0.17183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55979" y="190503"/>
          <a:ext cx="4395086" cy="7657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b="1" i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400" b="1" i="0"/>
            <a:t>10 Most Viewed Pages - </a:t>
          </a:r>
          <a:r>
            <a:rPr lang="en-US" sz="1400" b="1">
              <a:effectLst/>
            </a:rPr>
            <a:t>November </a:t>
          </a:r>
          <a:r>
            <a:rPr lang="en-US" sz="1400" b="1" i="0" baseline="0">
              <a:effectLst/>
              <a:latin typeface="+mn-lt"/>
              <a:ea typeface="+mn-ea"/>
              <a:cs typeface="+mn-cs"/>
            </a:rPr>
            <a:t>2015</a:t>
          </a:r>
          <a:endParaRPr lang="en-US" sz="1400">
            <a:effectLst/>
          </a:endParaRPr>
        </a:p>
        <a:p xmlns:a="http://schemas.openxmlformats.org/drawingml/2006/main">
          <a:pPr algn="ctr"/>
          <a:endParaRPr lang="en-US" sz="1100" b="1" i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0.09771</cdr:x>
      <cdr:y>0.03646</cdr:y>
    </cdr:from>
    <cdr:to>
      <cdr:x>0.17604</cdr:x>
      <cdr:y>0.12484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689" y="132135"/>
          <a:ext cx="439107" cy="320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0.0899</cdr:x>
      <cdr:y>0.22479</cdr:y>
    </cdr:from>
    <cdr:to>
      <cdr:x>0.19695</cdr:x>
      <cdr:y>0.30419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9819" y="950654"/>
          <a:ext cx="583240" cy="33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0.22203</cdr:x>
      <cdr:y>0.33108</cdr:y>
    </cdr:from>
    <cdr:to>
      <cdr:x>0.46154</cdr:x>
      <cdr:y>0.42342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09674" y="1400176"/>
          <a:ext cx="1304925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0.31875</cdr:x>
      <cdr:y>0.48423</cdr:y>
    </cdr:from>
    <cdr:to>
      <cdr:x>0.4411</cdr:x>
      <cdr:y>0.5518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36646" y="2047876"/>
          <a:ext cx="666599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0.42984</cdr:x>
      <cdr:y>0.66216</cdr:y>
    </cdr:from>
    <cdr:to>
      <cdr:x>0.54879</cdr:x>
      <cdr:y>0.76802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41897" y="2800350"/>
          <a:ext cx="648076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0.54021</cdr:x>
      <cdr:y>0.69369</cdr:y>
    </cdr:from>
    <cdr:to>
      <cdr:x>0.69755</cdr:x>
      <cdr:y>0.78827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943224" y="2933701"/>
          <a:ext cx="857249" cy="39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0.67832</cdr:x>
      <cdr:y>0.72128</cdr:y>
    </cdr:from>
    <cdr:to>
      <cdr:x>0.81818</cdr:x>
      <cdr:y>0.78435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5699" y="3050366"/>
          <a:ext cx="762000" cy="266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0.15035</cdr:x>
      <cdr:y>0.84459</cdr:y>
    </cdr:from>
    <cdr:to>
      <cdr:x>0.23832</cdr:x>
      <cdr:y>0.90561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19149" y="3571877"/>
          <a:ext cx="479290" cy="258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0.26049</cdr:x>
      <cdr:y>0.84234</cdr:y>
    </cdr:from>
    <cdr:to>
      <cdr:x>0.35259</cdr:x>
      <cdr:y>0.91327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419224" y="3562352"/>
          <a:ext cx="501792" cy="299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0.39336</cdr:x>
      <cdr:y>0.84009</cdr:y>
    </cdr:from>
    <cdr:to>
      <cdr:x>0.50874</cdr:x>
      <cdr:y>0.90388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143147" y="3552839"/>
          <a:ext cx="628625" cy="26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0.4965</cdr:x>
      <cdr:y>0.84009</cdr:y>
    </cdr:from>
    <cdr:to>
      <cdr:x>0.58916</cdr:x>
      <cdr:y>0.91327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05099" y="3552826"/>
          <a:ext cx="504824" cy="309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0.60489</cdr:x>
      <cdr:y>0.84795</cdr:y>
    </cdr:from>
    <cdr:to>
      <cdr:x>0.68602</cdr:x>
      <cdr:y>0.90577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295649" y="3586066"/>
          <a:ext cx="441994" cy="244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0.73252</cdr:x>
      <cdr:y>0.84512</cdr:y>
    </cdr:from>
    <cdr:to>
      <cdr:x>0.8514</cdr:x>
      <cdr:y>0.90315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990974" y="3574098"/>
          <a:ext cx="647699" cy="24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0.26547</cdr:x>
      <cdr:y>0.08154</cdr:y>
    </cdr:from>
    <cdr:to>
      <cdr:x>0.72476</cdr:x>
      <cdr:y>0.17811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552575" y="361949"/>
          <a:ext cx="2686050" cy="4286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>
              <a:latin typeface="Arial" panose="020B0604020202020204" pitchFamily="34" charset="0"/>
              <a:cs typeface="Arial" panose="020B0604020202020204" pitchFamily="34" charset="0"/>
            </a:rPr>
            <a:t>TSP</a:t>
          </a:r>
          <a:r>
            <a:rPr lang="en-US" sz="1400" b="1" baseline="0">
              <a:latin typeface="Arial" panose="020B0604020202020204" pitchFamily="34" charset="0"/>
              <a:cs typeface="Arial" panose="020B0604020202020204" pitchFamily="34" charset="0"/>
            </a:rPr>
            <a:t> Mobile App Stats</a:t>
          </a:r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9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>For </a:t>
            </a:r>
            <a:r>
              <a:rPr lang="en-US" sz="3600" dirty="0" smtClean="0">
                <a:latin typeface="Bombardier" charset="0"/>
              </a:rPr>
              <a:t>November 2015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November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7139600"/>
              </p:ext>
            </p:extLst>
          </p:nvPr>
        </p:nvGraphicFramePr>
        <p:xfrm>
          <a:off x="2667000" y="1752600"/>
          <a:ext cx="6361306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November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9779849"/>
              </p:ext>
            </p:extLst>
          </p:nvPr>
        </p:nvGraphicFramePr>
        <p:xfrm>
          <a:off x="2667000" y="1828800"/>
          <a:ext cx="6409460" cy="4561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November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276600" y="2286000"/>
            <a:ext cx="5486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5972112"/>
              </p:ext>
            </p:extLst>
          </p:nvPr>
        </p:nvGraphicFramePr>
        <p:xfrm>
          <a:off x="2667000" y="1705037"/>
          <a:ext cx="6389326" cy="4743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November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4054845"/>
              </p:ext>
            </p:extLst>
          </p:nvPr>
        </p:nvGraphicFramePr>
        <p:xfrm>
          <a:off x="2590800" y="1828800"/>
          <a:ext cx="6434667" cy="3950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November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1186230"/>
              </p:ext>
            </p:extLst>
          </p:nvPr>
        </p:nvGraphicFramePr>
        <p:xfrm>
          <a:off x="2465916" y="1466849"/>
          <a:ext cx="6574367" cy="4857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     </a:t>
            </a:r>
            <a:r>
              <a:rPr lang="en-US" sz="2800" dirty="0" smtClean="0">
                <a:latin typeface="Impact" pitchFamily="34" charset="0"/>
              </a:rPr>
              <a:t>November 2015</a:t>
            </a:r>
            <a:r>
              <a:rPr lang="en-US" dirty="0">
                <a:latin typeface="Impact" pitchFamily="34" charset="0"/>
              </a:rPr>
              <a:t/>
            </a:r>
            <a:br>
              <a:rPr lang="en-US" dirty="0">
                <a:latin typeface="Impact" pitchFamily="34" charset="0"/>
              </a:rPr>
            </a:b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6395195"/>
              </p:ext>
            </p:extLst>
          </p:nvPr>
        </p:nvGraphicFramePr>
        <p:xfrm>
          <a:off x="2590800" y="1828800"/>
          <a:ext cx="6455834" cy="4582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November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8292298"/>
              </p:ext>
            </p:extLst>
          </p:nvPr>
        </p:nvGraphicFramePr>
        <p:xfrm>
          <a:off x="2555081" y="1752600"/>
          <a:ext cx="6588919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   </a:t>
            </a:r>
            <a:r>
              <a:rPr lang="en-US" sz="2800" dirty="0" smtClean="0">
                <a:latin typeface="Impact" pitchFamily="34" charset="0"/>
              </a:rPr>
              <a:t>November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4388333"/>
              </p:ext>
            </p:extLst>
          </p:nvPr>
        </p:nvGraphicFramePr>
        <p:xfrm>
          <a:off x="2514600" y="1447800"/>
          <a:ext cx="6553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November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9776805"/>
              </p:ext>
            </p:extLst>
          </p:nvPr>
        </p:nvGraphicFramePr>
        <p:xfrm>
          <a:off x="2667000" y="1752600"/>
          <a:ext cx="6096000" cy="4633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November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6778440"/>
              </p:ext>
            </p:extLst>
          </p:nvPr>
        </p:nvGraphicFramePr>
        <p:xfrm>
          <a:off x="2819400" y="1828800"/>
          <a:ext cx="5943600" cy="4040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November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2813078"/>
              </p:ext>
            </p:extLst>
          </p:nvPr>
        </p:nvGraphicFramePr>
        <p:xfrm>
          <a:off x="2743200" y="1905000"/>
          <a:ext cx="6286500" cy="4382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November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8929336"/>
              </p:ext>
            </p:extLst>
          </p:nvPr>
        </p:nvGraphicFramePr>
        <p:xfrm>
          <a:off x="2819400" y="1600200"/>
          <a:ext cx="6095999" cy="4436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November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9735523"/>
              </p:ext>
            </p:extLst>
          </p:nvPr>
        </p:nvGraphicFramePr>
        <p:xfrm>
          <a:off x="3048000" y="1905000"/>
          <a:ext cx="5448300" cy="4229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November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1495338"/>
              </p:ext>
            </p:extLst>
          </p:nvPr>
        </p:nvGraphicFramePr>
        <p:xfrm>
          <a:off x="2667000" y="2133600"/>
          <a:ext cx="6324600" cy="3716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November 2015</a:t>
            </a:r>
            <a:endParaRPr lang="en-US" sz="28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3014562"/>
              </p:ext>
            </p:extLst>
          </p:nvPr>
        </p:nvGraphicFramePr>
        <p:xfrm>
          <a:off x="3048000" y="1981200"/>
          <a:ext cx="5207794" cy="4012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November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6576167"/>
              </p:ext>
            </p:extLst>
          </p:nvPr>
        </p:nvGraphicFramePr>
        <p:xfrm>
          <a:off x="3124200" y="2057400"/>
          <a:ext cx="52578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November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5285411"/>
              </p:ext>
            </p:extLst>
          </p:nvPr>
        </p:nvGraphicFramePr>
        <p:xfrm>
          <a:off x="2370534" y="1828800"/>
          <a:ext cx="6697266" cy="4055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November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8365164"/>
              </p:ext>
            </p:extLst>
          </p:nvPr>
        </p:nvGraphicFramePr>
        <p:xfrm>
          <a:off x="2971800" y="1981200"/>
          <a:ext cx="5900737" cy="408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November 2015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286000"/>
            <a:ext cx="5449887" cy="3335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November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8635098"/>
              </p:ext>
            </p:extLst>
          </p:nvPr>
        </p:nvGraphicFramePr>
        <p:xfrm>
          <a:off x="2900023" y="2057400"/>
          <a:ext cx="5862977" cy="3832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November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150825"/>
              </p:ext>
            </p:extLst>
          </p:nvPr>
        </p:nvGraphicFramePr>
        <p:xfrm>
          <a:off x="2759765" y="1905000"/>
          <a:ext cx="6242276" cy="4197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5090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November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2836467"/>
              </p:ext>
            </p:extLst>
          </p:nvPr>
        </p:nvGraphicFramePr>
        <p:xfrm>
          <a:off x="2667000" y="1905000"/>
          <a:ext cx="6342289" cy="4229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60863</TotalTime>
  <Words>430</Words>
  <Application>Microsoft Office PowerPoint</Application>
  <PresentationFormat>On-screen Show (4:3)</PresentationFormat>
  <Paragraphs>140</Paragraphs>
  <Slides>25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November 2015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     November 2015 </vt:lpstr>
      <vt:lpstr>PowerPoint Presentation</vt:lpstr>
      <vt:lpstr>USCAUXILIARYSERVICESIT Website Reports    November 2015  </vt:lpstr>
      <vt:lpstr>USCAUXILIARYSERVICESIT Website Reports November 2015  </vt:lpstr>
      <vt:lpstr>USCAUXILIARYSERVICESIT Website Reports November 2015  </vt:lpstr>
      <vt:lpstr>USCAUXILIARYSERVICESIT Website Reports November 2015  </vt:lpstr>
      <vt:lpstr>USCAUXILIARYSERVICESIT Website Reports November 2015  </vt:lpstr>
      <vt:lpstr>USCAUXILIARYSERVICESIT Website Reports November 2015  </vt:lpstr>
      <vt:lpstr>USCAUXILIARYSERVICESIT Email Campaign Reports November 2015  </vt:lpstr>
      <vt:lpstr>USCAUXILIARYSERVICESIT Customer Satisfaction Report November 2015</vt:lpstr>
      <vt:lpstr>Thank You !!</vt:lpstr>
    </vt:vector>
  </TitlesOfParts>
  <Company>University of Southern California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Sachin Chachada</dc:creator>
  <cp:lastModifiedBy>Surabhi Kakolu</cp:lastModifiedBy>
  <cp:revision>1163</cp:revision>
  <dcterms:created xsi:type="dcterms:W3CDTF">2005-12-19T17:55:46Z</dcterms:created>
  <dcterms:modified xsi:type="dcterms:W3CDTF">2015-12-04T18:35:37Z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