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notesSlides/notesSlide13.xml" ContentType="application/vnd.openxmlformats-officedocument.presentationml.notesSlide+xml"/>
  <Override PartName="/ppt/charts/chart6.xml" ContentType="application/vnd.openxmlformats-officedocument.drawingml.chart+xml"/>
  <Override PartName="/ppt/notesSlides/notesSlide14.xml" ContentType="application/vnd.openxmlformats-officedocument.presentationml.notesSlide+xml"/>
  <Override PartName="/ppt/charts/chart7.xml" ContentType="application/vnd.openxmlformats-officedocument.drawingml.chart+xml"/>
  <Override PartName="/ppt/drawings/drawing1.xml" ContentType="application/vnd.openxmlformats-officedocument.drawingml.chartshapes+xml"/>
  <Override PartName="/ppt/charts/chart8.xml" ContentType="application/vnd.openxmlformats-officedocument.drawingml.chart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drawings/drawing3.xml" ContentType="application/vnd.openxmlformats-officedocument.drawingml.chartshapes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drawings/drawing4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16.xml" ContentType="application/vnd.openxmlformats-officedocument.drawingml.chart+xml"/>
  <Override PartName="/ppt/notesSlides/notesSlide17.xml" ContentType="application/vnd.openxmlformats-officedocument.presentationml.notesSlide+xml"/>
  <Override PartName="/ppt/charts/chart17.xml" ContentType="application/vnd.openxmlformats-officedocument.drawingml.chart+xml"/>
  <Override PartName="/ppt/notesSlides/notesSlide18.xml" ContentType="application/vnd.openxmlformats-officedocument.presentationml.notesSlide+xml"/>
  <Override PartName="/ppt/charts/chart18.xml" ContentType="application/vnd.openxmlformats-officedocument.drawingml.chart+xml"/>
  <Override PartName="/ppt/drawings/drawing5.xml" ContentType="application/vnd.openxmlformats-officedocument.drawingml.chartshapes+xml"/>
  <Override PartName="/ppt/notesSlides/notesSlide19.xml" ContentType="application/vnd.openxmlformats-officedocument.presentationml.notesSlide+xml"/>
  <Override PartName="/ppt/charts/chart19.xml" ContentType="application/vnd.openxmlformats-officedocument.drawingml.chart+xml"/>
  <Override PartName="/ppt/drawings/drawing6.xml" ContentType="application/vnd.openxmlformats-officedocument.drawingml.chartshapes+xml"/>
  <Override PartName="/ppt/notesSlides/notesSlide20.xml" ContentType="application/vnd.openxmlformats-officedocument.presentationml.notesSlide+xml"/>
  <Override PartName="/ppt/charts/chart20.xml" ContentType="application/vnd.openxmlformats-officedocument.drawingml.chart+xml"/>
  <Override PartName="/ppt/drawings/drawing7.xml" ContentType="application/vnd.openxmlformats-officedocument.drawingml.chartshapes+xml"/>
  <Override PartName="/ppt/charts/chart21.xml" ContentType="application/vnd.openxmlformats-officedocument.drawingml.chart+xml"/>
  <Override PartName="/ppt/drawings/drawing8.xml" ContentType="application/vnd.openxmlformats-officedocument.drawingml.chartshapes+xml"/>
  <Override PartName="/ppt/charts/chart22.xml" ContentType="application/vnd.openxmlformats-officedocument.drawingml.chart+xml"/>
  <Override PartName="/ppt/drawings/drawing9.xml" ContentType="application/vnd.openxmlformats-officedocument.drawingml.chartshapes+xml"/>
  <Override PartName="/ppt/charts/chart2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78" r:id="rId9"/>
    <p:sldId id="381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12" r:id="rId25"/>
    <p:sldId id="411" r:id="rId26"/>
    <p:sldId id="410" r:id="rId27"/>
    <p:sldId id="409" r:id="rId28"/>
    <p:sldId id="312" r:id="rId29"/>
    <p:sldId id="319" r:id="rId30"/>
    <p:sldId id="401" r:id="rId31"/>
    <p:sldId id="397" r:id="rId32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132"/>
    <a:srgbClr val="003399"/>
    <a:srgbClr val="AA0015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68" autoAdjust="0"/>
    <p:restoredTop sz="94660"/>
  </p:normalViewPr>
  <p:slideViewPr>
    <p:cSldViewPr>
      <p:cViewPr varScale="1">
        <p:scale>
          <a:sx n="91" d="100"/>
          <a:sy n="91" d="100"/>
        </p:scale>
        <p:origin x="-907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19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September%202015%20Monthly%20OPS%20Report\September_2015%20Web%20Req%20Unit%20And%20Status%20Updated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September%202015%20Monthly%20OPS%20Report\September_2015_Website_Report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September%202015%20Monthly%20OPS%20Report\September_2015_Website_Reports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September%202015%20Monthly%20OPS%20Report\September_2015_Website_Reports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skakolu\Desktop\Reports\September%202015%20Monthly%20OPS%20Report\September_2015_Website_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September%202015%20Monthly%20OPS%20Report\September_2015_Website_Reports.xlsx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skakolu\Desktop\Reports\September%202015%20Monthly%20OPS%20Report\August_2015_TSP%20stat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September%202015%20Monthly%20OPS%20Report\September_2015%20Exact%20Target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September%202015%20Monthly%20OPS%20Report\September_2015%20Exact%20Target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skakolu\Desktop\Reports\September%202015%20Monthly%20OPS%20Report\September_2015%20Exact%20Target.xlsx" TargetMode="Externa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skakolu\Desktop\Reports\September%202015%20Monthly%20OPS%20Report\September_2015%20Exact%20Targ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September%202015%20Monthly%20OPS%20Report\September_2015%20Web%20Req%20Unit%20And%20Status%20Updated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Users\skakolu\Desktop\Reports\September%202015%20Monthly%20OPS%20Report\September_2015%20Exact%20Target.xlsx" TargetMode="Externa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C:\Users\skakolu\Desktop\Reports\September%202015%20Monthly%20OPS%20Report\September_2015%20Exact%20Target.xlsx" TargetMode="Externa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C:\Users\skakolu\Desktop\Reports\September%202015%20Monthly%20OPS%20Report\September_2015%20Exact%20Target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September%202015%20Monthly%20OPS%20Report\September_2015%20Customer%20Satisfaction%20Repor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groessl\APPDATA\LOCAL\TEMP\wzbde6\September%202015%20Monthly%20OPS%20Report\September_2015%20Closed%20Web%20Ticke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September%202015%20Monthly%20OPS%20Report\September_2015_Website_Report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September%202015%20Monthly%20OPS%20Report\September_2015_Website_Reports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skakolu\Desktop\Reports\September%202015%20Monthly%20OPS%20Report\September_2015_Website_Reports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skakolu\Desktop\Reports\September%202015%20Monthly%20OPS%20Report\September_2015_Website_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September%202015%20Monthly%20OPS%20Report\September_2015_Website_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75736632549007987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'Copy (25) of IssueList.xls'!$K$22:$K$27</c:f>
              <c:strCache>
                <c:ptCount val="6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</c:strCache>
            </c:strRef>
          </c:cat>
          <c:val>
            <c:numRef>
              <c:f>'Copy (25) of IssueList.xls'!$L$22:$L$27</c:f>
              <c:numCache>
                <c:formatCode>General</c:formatCode>
                <c:ptCount val="6"/>
                <c:pt idx="0">
                  <c:v>0</c:v>
                </c:pt>
                <c:pt idx="1">
                  <c:v>62</c:v>
                </c:pt>
                <c:pt idx="2">
                  <c:v>14</c:v>
                </c:pt>
                <c:pt idx="3">
                  <c:v>0</c:v>
                </c:pt>
                <c:pt idx="4">
                  <c:v>9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093504"/>
        <c:axId val="61539456"/>
      </c:barChart>
      <c:catAx>
        <c:axId val="57093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61539456"/>
        <c:crosses val="autoZero"/>
        <c:auto val="1"/>
        <c:lblAlgn val="ctr"/>
        <c:lblOffset val="100"/>
        <c:noMultiLvlLbl val="0"/>
      </c:catAx>
      <c:valAx>
        <c:axId val="6153945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57093504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Average Time Spent on Website - HSP Micro Sites </a:t>
            </a:r>
          </a:p>
        </c:rich>
      </c:tx>
      <c:layout>
        <c:manualLayout>
          <c:xMode val="edge"/>
          <c:yMode val="edge"/>
          <c:x val="0.25799582744464639"/>
          <c:y val="3.552654602385227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'[September_2015_Website_Reports.xlsx]Average Time on Site'!$C$18</c:f>
              <c:strCache>
                <c:ptCount val="1"/>
                <c:pt idx="0">
                  <c:v>Apr-15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'[September_2015_Website_Reports.xlsx]Average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'[September_2015_Website_Reports.xlsx]Average Time on Site'!$C$19:$C$27</c:f>
              <c:numCache>
                <c:formatCode>h:mm</c:formatCode>
                <c:ptCount val="9"/>
                <c:pt idx="0">
                  <c:v>5.6944444444444443E-2</c:v>
                </c:pt>
                <c:pt idx="1">
                  <c:v>5.0694444444444452E-2</c:v>
                </c:pt>
                <c:pt idx="2">
                  <c:v>7.4999999999999997E-2</c:v>
                </c:pt>
                <c:pt idx="3">
                  <c:v>2.5694444444444447E-2</c:v>
                </c:pt>
                <c:pt idx="4">
                  <c:v>6.5277777777777782E-2</c:v>
                </c:pt>
                <c:pt idx="5">
                  <c:v>5.6944444444444443E-2</c:v>
                </c:pt>
                <c:pt idx="6">
                  <c:v>4.5833333333333337E-2</c:v>
                </c:pt>
                <c:pt idx="7">
                  <c:v>3.2638888888888891E-2</c:v>
                </c:pt>
                <c:pt idx="8">
                  <c:v>4.6527777777777779E-2</c:v>
                </c:pt>
              </c:numCache>
            </c:numRef>
          </c:val>
        </c:ser>
        <c:ser>
          <c:idx val="1"/>
          <c:order val="1"/>
          <c:tx>
            <c:strRef>
              <c:f>'[September_2015_Website_Reports.xlsx]Average Time on Site'!$D$18</c:f>
              <c:strCache>
                <c:ptCount val="1"/>
                <c:pt idx="0">
                  <c:v>May-15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'[September_2015_Website_Reports.xlsx]Average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'[September_2015_Website_Reports.xlsx]Average Time on Site'!$D$19:$D$27</c:f>
              <c:numCache>
                <c:formatCode>h:mm</c:formatCode>
                <c:ptCount val="9"/>
                <c:pt idx="0">
                  <c:v>5.9027777777777783E-2</c:v>
                </c:pt>
                <c:pt idx="1">
                  <c:v>4.6527777777777779E-2</c:v>
                </c:pt>
                <c:pt idx="2">
                  <c:v>9.7222222222222224E-2</c:v>
                </c:pt>
                <c:pt idx="3">
                  <c:v>4.3750000000000004E-2</c:v>
                </c:pt>
                <c:pt idx="4">
                  <c:v>6.7361111111111108E-2</c:v>
                </c:pt>
                <c:pt idx="5">
                  <c:v>4.027777777777778E-2</c:v>
                </c:pt>
                <c:pt idx="6">
                  <c:v>5.0694444444444452E-2</c:v>
                </c:pt>
                <c:pt idx="7">
                  <c:v>3.7499999999999999E-2</c:v>
                </c:pt>
                <c:pt idx="8">
                  <c:v>7.6388888888888886E-3</c:v>
                </c:pt>
              </c:numCache>
            </c:numRef>
          </c:val>
        </c:ser>
        <c:ser>
          <c:idx val="2"/>
          <c:order val="2"/>
          <c:tx>
            <c:strRef>
              <c:f>'[September_2015_Website_Reports.xlsx]Average Time on Site'!$E$18</c:f>
              <c:strCache>
                <c:ptCount val="1"/>
                <c:pt idx="0">
                  <c:v>June-15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'[September_2015_Website_Reports.xlsx]Average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'[September_2015_Website_Reports.xlsx]Average Time on Site'!$E$19:$E$27</c:f>
              <c:numCache>
                <c:formatCode>h:mm</c:formatCode>
                <c:ptCount val="9"/>
                <c:pt idx="0">
                  <c:v>4.9305555555555554E-2</c:v>
                </c:pt>
                <c:pt idx="1">
                  <c:v>4.9305555555555554E-2</c:v>
                </c:pt>
                <c:pt idx="2">
                  <c:v>8.819444444444445E-2</c:v>
                </c:pt>
                <c:pt idx="3">
                  <c:v>4.4444444444444446E-2</c:v>
                </c:pt>
                <c:pt idx="4">
                  <c:v>5.9722222222222225E-2</c:v>
                </c:pt>
                <c:pt idx="5">
                  <c:v>4.4444444444444446E-2</c:v>
                </c:pt>
                <c:pt idx="6">
                  <c:v>6.1805555555555558E-2</c:v>
                </c:pt>
                <c:pt idx="7">
                  <c:v>3.6805555555555557E-2</c:v>
                </c:pt>
                <c:pt idx="8">
                  <c:v>2.0833333333333332E-2</c:v>
                </c:pt>
              </c:numCache>
            </c:numRef>
          </c:val>
        </c:ser>
        <c:ser>
          <c:idx val="3"/>
          <c:order val="3"/>
          <c:tx>
            <c:strRef>
              <c:f>'[September_2015_Website_Reports.xlsx]Average Time on Site'!$F$18</c:f>
              <c:strCache>
                <c:ptCount val="1"/>
                <c:pt idx="0">
                  <c:v>July-15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'[September_2015_Website_Reports.xlsx]Average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'[September_2015_Website_Reports.xlsx]Average Time on Site'!$F$19:$F$27</c:f>
              <c:numCache>
                <c:formatCode>h:mm</c:formatCode>
                <c:ptCount val="9"/>
                <c:pt idx="0">
                  <c:v>7.7083333333333337E-2</c:v>
                </c:pt>
                <c:pt idx="1">
                  <c:v>9.0972222222222218E-2</c:v>
                </c:pt>
                <c:pt idx="2">
                  <c:v>8.8888888888888892E-2</c:v>
                </c:pt>
                <c:pt idx="3">
                  <c:v>6.7361111111111108E-2</c:v>
                </c:pt>
                <c:pt idx="4">
                  <c:v>0.125</c:v>
                </c:pt>
                <c:pt idx="5">
                  <c:v>5.2777777777777778E-2</c:v>
                </c:pt>
                <c:pt idx="6">
                  <c:v>0.11944444444444445</c:v>
                </c:pt>
                <c:pt idx="7">
                  <c:v>9.3055555555555558E-2</c:v>
                </c:pt>
                <c:pt idx="8">
                  <c:v>3.3333333333333333E-2</c:v>
                </c:pt>
              </c:numCache>
            </c:numRef>
          </c:val>
        </c:ser>
        <c:ser>
          <c:idx val="4"/>
          <c:order val="4"/>
          <c:tx>
            <c:strRef>
              <c:f>'[September_2015_Website_Reports.xlsx]Average Time on Site'!$G$18</c:f>
              <c:strCache>
                <c:ptCount val="1"/>
                <c:pt idx="0">
                  <c:v>Aug-15</c:v>
                </c:pt>
              </c:strCache>
            </c:strRef>
          </c:tx>
          <c:invertIfNegative val="0"/>
          <c:cat>
            <c:strRef>
              <c:f>'[September_2015_Website_Reports.xlsx]Average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'[September_2015_Website_Reports.xlsx]Average Time on Site'!$G$19:$G$27</c:f>
              <c:numCache>
                <c:formatCode>h:mm</c:formatCode>
                <c:ptCount val="9"/>
                <c:pt idx="0">
                  <c:v>8.1944444444444445E-2</c:v>
                </c:pt>
                <c:pt idx="1">
                  <c:v>9.0972222222222218E-2</c:v>
                </c:pt>
                <c:pt idx="2">
                  <c:v>8.1944444444444445E-2</c:v>
                </c:pt>
                <c:pt idx="3">
                  <c:v>2.5694444444444447E-2</c:v>
                </c:pt>
                <c:pt idx="4">
                  <c:v>9.930555555555555E-2</c:v>
                </c:pt>
                <c:pt idx="5">
                  <c:v>5.2777777777777778E-2</c:v>
                </c:pt>
                <c:pt idx="6">
                  <c:v>7.5694444444444439E-2</c:v>
                </c:pt>
                <c:pt idx="7">
                  <c:v>8.8888888888888892E-2</c:v>
                </c:pt>
                <c:pt idx="8">
                  <c:v>1.9444444444444445E-2</c:v>
                </c:pt>
              </c:numCache>
            </c:numRef>
          </c:val>
        </c:ser>
        <c:ser>
          <c:idx val="5"/>
          <c:order val="5"/>
          <c:tx>
            <c:strRef>
              <c:f>'[September_2015_Website_Reports.xlsx]Average Time on Site'!$H$18</c:f>
              <c:strCache>
                <c:ptCount val="1"/>
                <c:pt idx="0">
                  <c:v>Sept-15</c:v>
                </c:pt>
              </c:strCache>
            </c:strRef>
          </c:tx>
          <c:invertIfNegative val="0"/>
          <c:cat>
            <c:strRef>
              <c:f>'[September_2015_Website_Reports.xlsx]Average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'[September_2015_Website_Reports.xlsx]Average Time on Site'!$H$19:$H$27</c:f>
              <c:numCache>
                <c:formatCode>h:mm</c:formatCode>
                <c:ptCount val="9"/>
                <c:pt idx="0">
                  <c:v>9.5138888888888884E-2</c:v>
                </c:pt>
                <c:pt idx="1">
                  <c:v>9.375E-2</c:v>
                </c:pt>
                <c:pt idx="2">
                  <c:v>8.9583333333333334E-2</c:v>
                </c:pt>
                <c:pt idx="3">
                  <c:v>5.0694444444444452E-2</c:v>
                </c:pt>
                <c:pt idx="4">
                  <c:v>0.11041666666666666</c:v>
                </c:pt>
                <c:pt idx="5">
                  <c:v>6.1111111111111116E-2</c:v>
                </c:pt>
                <c:pt idx="6">
                  <c:v>9.375E-2</c:v>
                </c:pt>
                <c:pt idx="7">
                  <c:v>7.3611111111111113E-2</c:v>
                </c:pt>
                <c:pt idx="8">
                  <c:v>3.6805555555555557E-2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7794816"/>
        <c:axId val="87796352"/>
      </c:barChart>
      <c:catAx>
        <c:axId val="87794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87796352"/>
        <c:crosses val="autoZero"/>
        <c:auto val="1"/>
        <c:lblAlgn val="ctr"/>
        <c:lblOffset val="100"/>
        <c:noMultiLvlLbl val="0"/>
      </c:catAx>
      <c:valAx>
        <c:axId val="877963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8779481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b="1"/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9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22423261154855642"/>
          <c:y val="3.41145068730815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1916633302193158"/>
          <c:w val="0.82280842723483461"/>
          <c:h val="0.538848035944659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'[September_2015_Website_Reports.xlsx]Average Time on Site'!$C$30</c:f>
              <c:strCache>
                <c:ptCount val="1"/>
                <c:pt idx="0">
                  <c:v>Apr-15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'[September_2015_Website_Reports.xlsx]Average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'[September_2015_Website_Reports.xlsx]Average Time on Site'!$C$31:$C$36</c:f>
              <c:numCache>
                <c:formatCode>h:mm</c:formatCode>
                <c:ptCount val="6"/>
                <c:pt idx="0">
                  <c:v>7.9166666666666663E-2</c:v>
                </c:pt>
                <c:pt idx="1">
                  <c:v>2.7083333333333334E-2</c:v>
                </c:pt>
                <c:pt idx="2">
                  <c:v>0.10347222222222223</c:v>
                </c:pt>
                <c:pt idx="3">
                  <c:v>2.5694444444444447E-2</c:v>
                </c:pt>
                <c:pt idx="4">
                  <c:v>7.4999999999999997E-2</c:v>
                </c:pt>
                <c:pt idx="5">
                  <c:v>0.17222222222222225</c:v>
                </c:pt>
              </c:numCache>
            </c:numRef>
          </c:val>
        </c:ser>
        <c:ser>
          <c:idx val="1"/>
          <c:order val="1"/>
          <c:tx>
            <c:strRef>
              <c:f>'[September_2015_Website_Reports.xlsx]Average Time on Site'!$D$30</c:f>
              <c:strCache>
                <c:ptCount val="1"/>
                <c:pt idx="0">
                  <c:v>May-15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'[September_2015_Website_Reports.xlsx]Average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'[September_2015_Website_Reports.xlsx]Average Time on Site'!$D$31:$D$36</c:f>
              <c:numCache>
                <c:formatCode>h:mm</c:formatCode>
                <c:ptCount val="6"/>
                <c:pt idx="0">
                  <c:v>8.1250000000000003E-2</c:v>
                </c:pt>
                <c:pt idx="1">
                  <c:v>3.4027777777777775E-2</c:v>
                </c:pt>
                <c:pt idx="2">
                  <c:v>9.1666666666666674E-2</c:v>
                </c:pt>
                <c:pt idx="3">
                  <c:v>4.3750000000000004E-2</c:v>
                </c:pt>
                <c:pt idx="4">
                  <c:v>9.7222222222222224E-2</c:v>
                </c:pt>
                <c:pt idx="5">
                  <c:v>0.24305555555555555</c:v>
                </c:pt>
              </c:numCache>
            </c:numRef>
          </c:val>
        </c:ser>
        <c:ser>
          <c:idx val="2"/>
          <c:order val="2"/>
          <c:tx>
            <c:strRef>
              <c:f>'[September_2015_Website_Reports.xlsx]Average Time on Site'!$E$30</c:f>
              <c:strCache>
                <c:ptCount val="1"/>
                <c:pt idx="0">
                  <c:v>June-15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'[September_2015_Website_Reports.xlsx]Average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'[September_2015_Website_Reports.xlsx]Average Time on Site'!$E$31:$E$36</c:f>
              <c:numCache>
                <c:formatCode>h:mm</c:formatCode>
                <c:ptCount val="6"/>
                <c:pt idx="0">
                  <c:v>9.2361111111111116E-2</c:v>
                </c:pt>
                <c:pt idx="1">
                  <c:v>1.4583333333333332E-2</c:v>
                </c:pt>
                <c:pt idx="2">
                  <c:v>0.12708333333333333</c:v>
                </c:pt>
                <c:pt idx="3">
                  <c:v>4.4444444444444446E-2</c:v>
                </c:pt>
                <c:pt idx="4">
                  <c:v>8.819444444444445E-2</c:v>
                </c:pt>
                <c:pt idx="5">
                  <c:v>0.19027777777777777</c:v>
                </c:pt>
              </c:numCache>
            </c:numRef>
          </c:val>
        </c:ser>
        <c:ser>
          <c:idx val="3"/>
          <c:order val="3"/>
          <c:tx>
            <c:strRef>
              <c:f>'[September_2015_Website_Reports.xlsx]Average Time on Site'!$F$30</c:f>
              <c:strCache>
                <c:ptCount val="1"/>
                <c:pt idx="0">
                  <c:v>July-15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'[September_2015_Website_Reports.xlsx]Average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'[September_2015_Website_Reports.xlsx]Average Time on Site'!$F$31:$F$36</c:f>
              <c:numCache>
                <c:formatCode>h:mm</c:formatCode>
                <c:ptCount val="6"/>
                <c:pt idx="0">
                  <c:v>3.1944444444444449E-2</c:v>
                </c:pt>
                <c:pt idx="1">
                  <c:v>5.5555555555555552E-2</c:v>
                </c:pt>
                <c:pt idx="2">
                  <c:v>0.1076388888888889</c:v>
                </c:pt>
                <c:pt idx="3">
                  <c:v>6.7361111111111108E-2</c:v>
                </c:pt>
                <c:pt idx="4">
                  <c:v>8.8888888888888892E-2</c:v>
                </c:pt>
                <c:pt idx="5">
                  <c:v>0.13125000000000001</c:v>
                </c:pt>
              </c:numCache>
            </c:numRef>
          </c:val>
        </c:ser>
        <c:ser>
          <c:idx val="4"/>
          <c:order val="4"/>
          <c:tx>
            <c:strRef>
              <c:f>'[September_2015_Website_Reports.xlsx]Average Time on Site'!$G$30</c:f>
              <c:strCache>
                <c:ptCount val="1"/>
                <c:pt idx="0">
                  <c:v>Aug-15</c:v>
                </c:pt>
              </c:strCache>
            </c:strRef>
          </c:tx>
          <c:invertIfNegative val="0"/>
          <c:cat>
            <c:strRef>
              <c:f>'[September_2015_Website_Reports.xlsx]Average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'[September_2015_Website_Reports.xlsx]Average Time on Site'!$G$31:$G$36</c:f>
              <c:numCache>
                <c:formatCode>h:mm</c:formatCode>
                <c:ptCount val="6"/>
                <c:pt idx="0">
                  <c:v>3.9583333333333331E-2</c:v>
                </c:pt>
                <c:pt idx="1">
                  <c:v>4.6527777777777779E-2</c:v>
                </c:pt>
                <c:pt idx="2">
                  <c:v>0.1111111111111111</c:v>
                </c:pt>
                <c:pt idx="3">
                  <c:v>2.5694444444444447E-2</c:v>
                </c:pt>
                <c:pt idx="4">
                  <c:v>8.1944444444444445E-2</c:v>
                </c:pt>
                <c:pt idx="5">
                  <c:v>0.16666666666666666</c:v>
                </c:pt>
              </c:numCache>
            </c:numRef>
          </c:val>
        </c:ser>
        <c:ser>
          <c:idx val="5"/>
          <c:order val="5"/>
          <c:tx>
            <c:strRef>
              <c:f>'[September_2015_Website_Reports.xlsx]Average Time on Site'!$H$30</c:f>
              <c:strCache>
                <c:ptCount val="1"/>
                <c:pt idx="0">
                  <c:v>Sept-15</c:v>
                </c:pt>
              </c:strCache>
            </c:strRef>
          </c:tx>
          <c:invertIfNegative val="0"/>
          <c:cat>
            <c:strRef>
              <c:f>'[September_2015_Website_Reports.xlsx]Average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'[September_2015_Website_Reports.xlsx]Average Time on Site'!$H$31:$H$36</c:f>
              <c:numCache>
                <c:formatCode>h:mm</c:formatCode>
                <c:ptCount val="6"/>
                <c:pt idx="0">
                  <c:v>6.1111111111111116E-2</c:v>
                </c:pt>
                <c:pt idx="1">
                  <c:v>8.9583333333333334E-2</c:v>
                </c:pt>
                <c:pt idx="2">
                  <c:v>0.10069444444444443</c:v>
                </c:pt>
                <c:pt idx="3">
                  <c:v>5.0694444444444452E-2</c:v>
                </c:pt>
                <c:pt idx="4">
                  <c:v>8.9583333333333334E-2</c:v>
                </c:pt>
                <c:pt idx="5">
                  <c:v>0.24513888888888888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7852160"/>
        <c:axId val="87853696"/>
      </c:barChart>
      <c:catAx>
        <c:axId val="8785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7853696"/>
        <c:crosses val="autoZero"/>
        <c:auto val="1"/>
        <c:lblAlgn val="ctr"/>
        <c:lblOffset val="100"/>
        <c:noMultiLvlLbl val="0"/>
      </c:catAx>
      <c:valAx>
        <c:axId val="8785369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785216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
10 Most Searched Items - September 2015</a:t>
            </a:r>
          </a:p>
        </c:rich>
      </c:tx>
      <c:layout>
        <c:manualLayout>
          <c:xMode val="edge"/>
          <c:yMode val="edge"/>
          <c:x val="0.29266171633609095"/>
          <c:y val="3.7059624622393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'[September_2015_Website_Reports.xlsx]BKS Details'!$C$5</c:f>
              <c:strCache>
                <c:ptCount val="1"/>
                <c:pt idx="0">
                  <c:v>Number of Unique Searches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'[September_2015_Website_Reports.xlsx]BKS Details'!$B$6:$B$15</c:f>
              <c:strCache>
                <c:ptCount val="10"/>
                <c:pt idx="0">
                  <c:v>skirt</c:v>
                </c:pt>
                <c:pt idx="1">
                  <c:v>backpack</c:v>
                </c:pt>
                <c:pt idx="2">
                  <c:v>jersey</c:v>
                </c:pt>
                <c:pt idx="3">
                  <c:v>shoes</c:v>
                </c:pt>
                <c:pt idx="4">
                  <c:v>elite coaches polo</c:v>
                </c:pt>
                <c:pt idx="5">
                  <c:v>star wars</c:v>
                </c:pt>
                <c:pt idx="6">
                  <c:v>Jersey</c:v>
                </c:pt>
                <c:pt idx="7">
                  <c:v>Skirt</c:v>
                </c:pt>
                <c:pt idx="8">
                  <c:v>Shoes</c:v>
                </c:pt>
                <c:pt idx="9">
                  <c:v>socks</c:v>
                </c:pt>
              </c:strCache>
            </c:strRef>
          </c:cat>
          <c:val>
            <c:numRef>
              <c:f>'[September_2015_Website_Reports.xlsx]BKS Details'!$C$6:$C$15</c:f>
              <c:numCache>
                <c:formatCode>General</c:formatCode>
                <c:ptCount val="10"/>
                <c:pt idx="0">
                  <c:v>132</c:v>
                </c:pt>
                <c:pt idx="1">
                  <c:v>68</c:v>
                </c:pt>
                <c:pt idx="2">
                  <c:v>65</c:v>
                </c:pt>
                <c:pt idx="3">
                  <c:v>61</c:v>
                </c:pt>
                <c:pt idx="4">
                  <c:v>56</c:v>
                </c:pt>
                <c:pt idx="5">
                  <c:v>56</c:v>
                </c:pt>
                <c:pt idx="6">
                  <c:v>51</c:v>
                </c:pt>
                <c:pt idx="7">
                  <c:v>50</c:v>
                </c:pt>
                <c:pt idx="8">
                  <c:v>44</c:v>
                </c:pt>
                <c:pt idx="9">
                  <c:v>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491136"/>
        <c:axId val="88492672"/>
      </c:barChart>
      <c:catAx>
        <c:axId val="88491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84926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849267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849113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55537417578899"/>
          <c:y val="0.20083050694845028"/>
          <c:w val="0.82314640547980278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'[September_2015_Website_Reports.xlsx]BKS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'[September_2015_Website_Reports.xlsx]BKS Details'!$B$34:$B$44</c:f>
              <c:strCache>
                <c:ptCount val="10"/>
                <c:pt idx="0">
                  <c:v>Tops | Women's Apparel | USC Bookstores</c:v>
                </c:pt>
                <c:pt idx="1">
                  <c:v>T-Shirts | Tops | USC Bookstores</c:v>
                </c:pt>
                <c:pt idx="2">
                  <c:v>Hats | Men's Apparel | USC Bookstores</c:v>
                </c:pt>
                <c:pt idx="3">
                  <c:v>Men's Nike | Nike | USC Bookstores</c:v>
                </c:pt>
                <c:pt idx="4">
                  <c:v>Jackets/Fleece | Men's Apparel | USC Bookstores</c:v>
                </c:pt>
                <c:pt idx="5">
                  <c:v>Youth | Kids' Apparel | USC Bookstores</c:v>
                </c:pt>
                <c:pt idx="6">
                  <c:v>Jackets/Fleece | Women's Apparel | USC Bookstores</c:v>
                </c:pt>
                <c:pt idx="7">
                  <c:v>Auto Accessories | Gifts | USC Bookstores</c:v>
                </c:pt>
                <c:pt idx="8">
                  <c:v>Tops | Men's Apparel | USC Bookstores</c:v>
                </c:pt>
                <c:pt idx="9">
                  <c:v>Men's Apparel | USC Bookstores</c:v>
                </c:pt>
              </c:strCache>
            </c:strRef>
          </c:cat>
          <c:val>
            <c:numRef>
              <c:f>'[September_2015_Website_Reports.xlsx]BKS Details'!$C$34:$C$43</c:f>
              <c:numCache>
                <c:formatCode>#,##0</c:formatCode>
                <c:ptCount val="10"/>
                <c:pt idx="0">
                  <c:v>54527</c:v>
                </c:pt>
                <c:pt idx="1">
                  <c:v>34606</c:v>
                </c:pt>
                <c:pt idx="2">
                  <c:v>26905</c:v>
                </c:pt>
                <c:pt idx="3">
                  <c:v>16201</c:v>
                </c:pt>
                <c:pt idx="4">
                  <c:v>14590</c:v>
                </c:pt>
                <c:pt idx="5">
                  <c:v>13791</c:v>
                </c:pt>
                <c:pt idx="6">
                  <c:v>11471</c:v>
                </c:pt>
                <c:pt idx="7">
                  <c:v>9818</c:v>
                </c:pt>
                <c:pt idx="8">
                  <c:v>8998</c:v>
                </c:pt>
                <c:pt idx="9">
                  <c:v>8847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513920"/>
        <c:axId val="88532096"/>
      </c:barChart>
      <c:catAx>
        <c:axId val="88513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5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8532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853209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851392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Bookstore Charts</a:t>
            </a:r>
          </a:p>
          <a:p>
            <a:pPr>
              <a:defRPr/>
            </a:pPr>
            <a:r>
              <a:rPr lang="en-US" dirty="0"/>
              <a:t>10 Most Purchased Products September 2015</a:t>
            </a:r>
          </a:p>
        </c:rich>
      </c:tx>
      <c:layout>
        <c:manualLayout>
          <c:xMode val="edge"/>
          <c:yMode val="edge"/>
          <c:x val="0.20801379809672815"/>
          <c:y val="3.822977809591982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892515489570286E-2"/>
          <c:y val="0.17060424033670304"/>
          <c:w val="0.58390262592107611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'[September_2015_Website_Reports.xlsx]BKS Details'!$B$68</c:f>
              <c:strCache>
                <c:ptCount val="1"/>
                <c:pt idx="0">
                  <c:v>USC Alumni Heavy Chrome Shield License Frame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'[September_2015_Website_Reports.xlsx]BKS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'[September_2015_Website_Reports.xlsx]BKS Details'!$C$68</c:f>
              <c:numCache>
                <c:formatCode>General</c:formatCode>
                <c:ptCount val="1"/>
                <c:pt idx="0">
                  <c:v>94</c:v>
                </c:pt>
              </c:numCache>
            </c:numRef>
          </c:val>
        </c:ser>
        <c:ser>
          <c:idx val="1"/>
          <c:order val="1"/>
          <c:tx>
            <c:strRef>
              <c:f>'[September_2015_Website_Reports.xlsx]BKS Details'!$B$69</c:f>
              <c:strCache>
                <c:ptCount val="1"/>
                <c:pt idx="0">
                  <c:v>USC Cardinal Fight On You Must Star Wars T-Shirt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'[September_2015_Website_Reports.xlsx]BKS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'[September_2015_Website_Reports.xlsx]BKS Details'!$C$69</c:f>
              <c:numCache>
                <c:formatCode>General</c:formatCode>
                <c:ptCount val="1"/>
                <c:pt idx="0">
                  <c:v>59</c:v>
                </c:pt>
              </c:numCache>
            </c:numRef>
          </c:val>
        </c:ser>
        <c:ser>
          <c:idx val="3"/>
          <c:order val="2"/>
          <c:tx>
            <c:strRef>
              <c:f>'[September_2015_Website_Reports.xlsx]BKS Details'!$B$70</c:f>
              <c:strCache>
                <c:ptCount val="1"/>
                <c:pt idx="0">
                  <c:v>USC Black Paper Folder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'[September_2015_Website_Reports.xlsx]BKS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'[September_2015_Website_Reports.xlsx]BKS Details'!$C$70</c:f>
              <c:numCache>
                <c:formatCode>General</c:formatCode>
                <c:ptCount val="1"/>
                <c:pt idx="0">
                  <c:v>58</c:v>
                </c:pt>
              </c:numCache>
            </c:numRef>
          </c:val>
        </c:ser>
        <c:ser>
          <c:idx val="4"/>
          <c:order val="3"/>
          <c:tx>
            <c:strRef>
              <c:f>'[September_2015_Website_Reports.xlsx]BKS Details'!$B$71</c:f>
              <c:strCache>
                <c:ptCount val="1"/>
                <c:pt idx="0">
                  <c:v>USC Cardinal Shield Medium Gift Bag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'[September_2015_Website_Reports.xlsx]BKS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'[September_2015_Website_Reports.xlsx]BKS Details'!$C$71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</c:ser>
        <c:ser>
          <c:idx val="5"/>
          <c:order val="4"/>
          <c:tx>
            <c:strRef>
              <c:f>'[September_2015_Website_Reports.xlsx]BKS Details'!$B$72</c:f>
              <c:strCache>
                <c:ptCount val="1"/>
                <c:pt idx="0">
                  <c:v>USC Beat Notre Dame Button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'[September_2015_Website_Reports.xlsx]BKS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'[September_2015_Website_Reports.xlsx]BKS Details'!$C$72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</c:ser>
        <c:ser>
          <c:idx val="6"/>
          <c:order val="5"/>
          <c:tx>
            <c:strRef>
              <c:f>'[September_2015_Website_Reports.xlsx]BKS Details'!$B$73</c:f>
              <c:strCache>
                <c:ptCount val="1"/>
                <c:pt idx="0">
                  <c:v>USC Trojans Heavy Chrome Shield License Frame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'[September_2015_Website_Reports.xlsx]BKS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'[September_2015_Website_Reports.xlsx]BKS Details'!$C$73</c:f>
              <c:numCache>
                <c:formatCode>General</c:formatCode>
                <c:ptCount val="1"/>
                <c:pt idx="0">
                  <c:v>32</c:v>
                </c:pt>
              </c:numCache>
            </c:numRef>
          </c:val>
        </c:ser>
        <c:ser>
          <c:idx val="7"/>
          <c:order val="6"/>
          <c:tx>
            <c:strRef>
              <c:f>'[September_2015_Website_Reports.xlsx]BKS Details'!$B$74</c:f>
              <c:strCache>
                <c:ptCount val="1"/>
                <c:pt idx="0">
                  <c:v>USC Black Vader Fearless Star Wars T-Shirt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'[September_2015_Website_Reports.xlsx]BKS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'[September_2015_Website_Reports.xlsx]BKS Details'!$C$74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</c:ser>
        <c:ser>
          <c:idx val="8"/>
          <c:order val="7"/>
          <c:tx>
            <c:strRef>
              <c:f>'[September_2015_Website_Reports.xlsx]BKS Details'!$B$75</c:f>
              <c:strCache>
                <c:ptCount val="1"/>
                <c:pt idx="0">
                  <c:v>USC Youth Cardinal Force Is Strong Star Wars T-Shirt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'[September_2015_Website_Reports.xlsx]BKS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'[September_2015_Website_Reports.xlsx]BKS Details'!$C$75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</c:ser>
        <c:ser>
          <c:idx val="9"/>
          <c:order val="8"/>
          <c:tx>
            <c:strRef>
              <c:f>'[September_2015_Website_Reports.xlsx]BKS Details'!$B$76</c:f>
              <c:strCache>
                <c:ptCount val="1"/>
                <c:pt idx="0">
                  <c:v>USC 2015 Football Media Guide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'[September_2015_Website_Reports.xlsx]BKS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'[September_2015_Website_Reports.xlsx]BKS Details'!$C$76</c:f>
              <c:numCache>
                <c:formatCode>General</c:formatCode>
                <c:ptCount val="1"/>
                <c:pt idx="0">
                  <c:v>26</c:v>
                </c:pt>
              </c:numCache>
            </c:numRef>
          </c:val>
        </c:ser>
        <c:ser>
          <c:idx val="2"/>
          <c:order val="9"/>
          <c:tx>
            <c:strRef>
              <c:f>'[September_2015_Website_Reports.xlsx]BKS Details'!$B$77</c:f>
              <c:strCache>
                <c:ptCount val="1"/>
                <c:pt idx="0">
                  <c:v>USC Youth Pleated Cheer Skirt</c:v>
                </c:pt>
              </c:strCache>
            </c:strRef>
          </c:tx>
          <c:invertIfNegative val="0"/>
          <c:cat>
            <c:strRef>
              <c:f>'[September_2015_Website_Reports.xlsx]BKS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'[September_2015_Website_Reports.xlsx]BKS Details'!$C$77</c:f>
              <c:numCache>
                <c:formatCode>General</c:formatCode>
                <c:ptCount val="1"/>
                <c:pt idx="0">
                  <c:v>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9658880"/>
        <c:axId val="89660416"/>
      </c:barChart>
      <c:catAx>
        <c:axId val="896588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89660416"/>
        <c:crosses val="autoZero"/>
        <c:auto val="1"/>
        <c:lblAlgn val="ctr"/>
        <c:lblOffset val="100"/>
        <c:noMultiLvlLbl val="0"/>
      </c:catAx>
      <c:valAx>
        <c:axId val="8966041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8965888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87496074733833"/>
          <c:h val="0.70121570031018865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'[August_2015_TSP stats.xlsx]Sheet1'!$A$2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5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'[August_2015_TSP stats.xlsx]Sheet1'!$B$1:$G$1</c:f>
              <c:strCache>
                <c:ptCount val="6"/>
                <c:pt idx="0">
                  <c:v>Apr-15</c:v>
                </c:pt>
                <c:pt idx="1">
                  <c:v>May-15</c:v>
                </c:pt>
                <c:pt idx="2">
                  <c:v>June-15</c:v>
                </c:pt>
                <c:pt idx="3">
                  <c:v>July-15</c:v>
                </c:pt>
                <c:pt idx="4">
                  <c:v>Aug-15</c:v>
                </c:pt>
                <c:pt idx="5">
                  <c:v>Sept-15</c:v>
                </c:pt>
              </c:strCache>
            </c:strRef>
          </c:cat>
          <c:val>
            <c:numRef>
              <c:f>'[August_2015_TSP stats.xlsx]Sheet1'!$B$2:$G$2</c:f>
              <c:numCache>
                <c:formatCode>General</c:formatCode>
                <c:ptCount val="6"/>
                <c:pt idx="0">
                  <c:v>287</c:v>
                </c:pt>
                <c:pt idx="1">
                  <c:v>146</c:v>
                </c:pt>
                <c:pt idx="2">
                  <c:v>503</c:v>
                </c:pt>
                <c:pt idx="3">
                  <c:v>51</c:v>
                </c:pt>
                <c:pt idx="4">
                  <c:v>70</c:v>
                </c:pt>
                <c:pt idx="5">
                  <c:v>56</c:v>
                </c:pt>
              </c:numCache>
            </c:numRef>
          </c:val>
        </c:ser>
        <c:ser>
          <c:idx val="1"/>
          <c:order val="1"/>
          <c:tx>
            <c:strRef>
              <c:f>'[August_2015_TSP stats.xlsx]Sheet1'!$A$3</c:f>
              <c:strCache>
                <c:ptCount val="1"/>
                <c:pt idx="0">
                  <c:v># of Downloads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1655011655011569E-2"/>
                  <c:y val="-1.1010881208742455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'[August_2015_TSP stats.xlsx]Sheet1'!$B$1:$G$1</c:f>
              <c:strCache>
                <c:ptCount val="6"/>
                <c:pt idx="0">
                  <c:v>Apr-15</c:v>
                </c:pt>
                <c:pt idx="1">
                  <c:v>May-15</c:v>
                </c:pt>
                <c:pt idx="2">
                  <c:v>June-15</c:v>
                </c:pt>
                <c:pt idx="3">
                  <c:v>July-15</c:v>
                </c:pt>
                <c:pt idx="4">
                  <c:v>Aug-15</c:v>
                </c:pt>
                <c:pt idx="5">
                  <c:v>Sept-15</c:v>
                </c:pt>
              </c:strCache>
            </c:strRef>
          </c:cat>
          <c:val>
            <c:numRef>
              <c:f>'[August_2015_TSP stats.xlsx]Sheet1'!$B$3:$G$3</c:f>
              <c:numCache>
                <c:formatCode>General</c:formatCode>
                <c:ptCount val="6"/>
                <c:pt idx="0">
                  <c:v>371</c:v>
                </c:pt>
                <c:pt idx="1">
                  <c:v>363</c:v>
                </c:pt>
                <c:pt idx="2">
                  <c:v>72</c:v>
                </c:pt>
                <c:pt idx="3">
                  <c:v>535</c:v>
                </c:pt>
                <c:pt idx="4">
                  <c:v>2082</c:v>
                </c:pt>
                <c:pt idx="5">
                  <c:v>748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89700224"/>
        <c:axId val="89701760"/>
      </c:barChart>
      <c:catAx>
        <c:axId val="89700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9701760"/>
        <c:crosses val="autoZero"/>
        <c:auto val="1"/>
        <c:lblAlgn val="ctr"/>
        <c:lblOffset val="100"/>
        <c:noMultiLvlLbl val="1"/>
      </c:catAx>
      <c:valAx>
        <c:axId val="897017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9700224"/>
        <c:crosses val="autoZero"/>
        <c:crossBetween val="between"/>
      </c:valAx>
    </c:plotArea>
    <c:legend>
      <c:legendPos val="r"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'[September_2015 Exact Target.xlsx]E-Mail Blast reports'!$D$5</c:f>
          <c:strCache>
            <c:ptCount val="1"/>
            <c:pt idx="0">
              <c:v>USC Kid's Star Wars T-Shirts</c:v>
            </c:pt>
          </c:strCache>
        </c:strRef>
      </c:tx>
      <c:layout>
        <c:manualLayout>
          <c:xMode val="edge"/>
          <c:yMode val="edge"/>
          <c:x val="0.31511531128676173"/>
          <c:y val="1.622425707318006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261850551813554"/>
          <c:y val="0.12892894229041665"/>
          <c:w val="0.76738149448186443"/>
          <c:h val="0.666845233805373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'[September_2015 Exact Target.xlsx]E-Mail Blast reports'!$E$5</c:f>
              <c:strCache>
                <c:ptCount val="1"/>
                <c:pt idx="0">
                  <c:v>BKS List 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'[September_2015 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'[September_2015 Exact Target.xlsx]E-Mail Blast reports'!$F$5:$J$5</c:f>
              <c:numCache>
                <c:formatCode>#,##0</c:formatCode>
                <c:ptCount val="5"/>
                <c:pt idx="0">
                  <c:v>21206</c:v>
                </c:pt>
                <c:pt idx="1">
                  <c:v>21181</c:v>
                </c:pt>
                <c:pt idx="2" formatCode="0">
                  <c:v>4520</c:v>
                </c:pt>
                <c:pt idx="3" formatCode="General">
                  <c:v>391</c:v>
                </c:pt>
                <c:pt idx="4" formatCode="General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315392"/>
        <c:axId val="88316928"/>
      </c:barChart>
      <c:catAx>
        <c:axId val="8831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883169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831692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88315392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'[September_2015 Exact Target.xlsx]E-Mail Blast reports'!$D$8</c:f>
          <c:strCache>
            <c:ptCount val="1"/>
            <c:pt idx="0">
              <c:v>USC Yoki's Garden Merchandise</c:v>
            </c:pt>
          </c:strCache>
        </c:strRef>
      </c:tx>
      <c:layout>
        <c:manualLayout>
          <c:xMode val="edge"/>
          <c:yMode val="edge"/>
          <c:x val="0.3350629248267043"/>
          <c:y val="4.3682917294912603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601114782842535"/>
          <c:y val="0.14563748920241865"/>
          <c:w val="0.83398886798400163"/>
          <c:h val="0.60726154306514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'[September_2015 Exact Target.xlsx]E-Mail Blast reports'!$E$8</c:f>
              <c:strCache>
                <c:ptCount val="1"/>
                <c:pt idx="0">
                  <c:v>BKS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'[September_2015 Exact Target.xlsx]E-Mail Blast reports'!$F$7:$J$7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'[September_2015 Exact Target.xlsx]E-Mail Blast reports'!$F$8:$J$8</c:f>
              <c:numCache>
                <c:formatCode>#,##0</c:formatCode>
                <c:ptCount val="5"/>
                <c:pt idx="0">
                  <c:v>21235</c:v>
                </c:pt>
                <c:pt idx="1">
                  <c:v>21219</c:v>
                </c:pt>
                <c:pt idx="2">
                  <c:v>7627</c:v>
                </c:pt>
                <c:pt idx="3" formatCode="General">
                  <c:v>968</c:v>
                </c:pt>
                <c:pt idx="4" formatCode="General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243200"/>
        <c:axId val="88257280"/>
      </c:barChart>
      <c:catAx>
        <c:axId val="88243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82572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825728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82432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'[September_2015 Exact Target.xlsx]E-Mail Blast reports'!$D$11</c:f>
          <c:strCache>
            <c:ptCount val="1"/>
            <c:pt idx="0">
              <c:v>USC Women's Nike Gear</c:v>
            </c:pt>
          </c:strCache>
        </c:strRef>
      </c:tx>
      <c:layout>
        <c:manualLayout>
          <c:xMode val="edge"/>
          <c:yMode val="edge"/>
          <c:x val="0.34629551544427806"/>
          <c:y val="6.262881230422329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2615520559930008"/>
          <c:y val="0.17894872629972364"/>
          <c:w val="0.77384479440069986"/>
          <c:h val="0.56250163487500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'[September_2015 Exact Target.xlsx]E-Mail Blast reports'!$E$11</c:f>
              <c:strCache>
                <c:ptCount val="1"/>
                <c:pt idx="0">
                  <c:v>BKS List 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'[September_2015 Exact Target.xlsx]E-Mail Blast reports'!$F$10:$J$10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'[September_2015 Exact Target.xlsx]E-Mail Blast reports'!$F$11:$J$11</c:f>
              <c:numCache>
                <c:formatCode>#,##0</c:formatCode>
                <c:ptCount val="5"/>
                <c:pt idx="0">
                  <c:v>21353</c:v>
                </c:pt>
                <c:pt idx="1">
                  <c:v>21323</c:v>
                </c:pt>
                <c:pt idx="2">
                  <c:v>5714</c:v>
                </c:pt>
                <c:pt idx="3" formatCode="General">
                  <c:v>316</c:v>
                </c:pt>
                <c:pt idx="4" formatCode="General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88457984"/>
        <c:axId val="88459520"/>
      </c:barChart>
      <c:catAx>
        <c:axId val="88457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84595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8459520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8457984"/>
        <c:crosses val="autoZero"/>
        <c:crossBetween val="between"/>
        <c:minorUnit val="41.149500000000003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'[September_2015 Exact Target.xlsx]E-Mail Blast reports'!$D$14</c:f>
          <c:strCache>
            <c:ptCount val="1"/>
            <c:pt idx="0">
              <c:v> USC Joint Forces Gear</c:v>
            </c:pt>
          </c:strCache>
        </c:strRef>
      </c:tx>
      <c:layout>
        <c:manualLayout>
          <c:xMode val="edge"/>
          <c:yMode val="edge"/>
          <c:x val="0.43156916127464767"/>
          <c:y val="6.216225966838279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284853201489349"/>
          <c:y val="0.17894872629972369"/>
          <c:w val="0.80715146798510651"/>
          <c:h val="0.56250163487500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'[September_2015 Exact Target.xlsx]E-Mail Blast reports'!$E$14</c:f>
              <c:strCache>
                <c:ptCount val="1"/>
                <c:pt idx="0">
                  <c:v>BKS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'[September_2015 Exact Target.xlsx]E-Mail Blast reports'!$F$13:$J$13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'[September_2015 Exact Target.xlsx]E-Mail Blast reports'!$F$14:$J$14</c:f>
              <c:numCache>
                <c:formatCode>#,##0</c:formatCode>
                <c:ptCount val="5"/>
                <c:pt idx="0">
                  <c:v>21119</c:v>
                </c:pt>
                <c:pt idx="1">
                  <c:v>21085</c:v>
                </c:pt>
                <c:pt idx="2">
                  <c:v>7564</c:v>
                </c:pt>
                <c:pt idx="3" formatCode="General">
                  <c:v>602</c:v>
                </c:pt>
                <c:pt idx="4" formatCode="General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88382464"/>
        <c:axId val="88396544"/>
      </c:barChart>
      <c:catAx>
        <c:axId val="88382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883965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8396544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88382464"/>
        <c:crosses val="autoZero"/>
        <c:crossBetween val="between"/>
        <c:minorUnit val="41.149500000000003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'Copy (25) of IssueList.xls'!$L$1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'Copy (25) of IssueList.xls'!$K$2:$K$19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'Copy (25) of IssueList.xls'!$L$2:$L$19</c:f>
              <c:numCache>
                <c:formatCode>General</c:formatCode>
                <c:ptCount val="18"/>
                <c:pt idx="0">
                  <c:v>24</c:v>
                </c:pt>
                <c:pt idx="1">
                  <c:v>1</c:v>
                </c:pt>
                <c:pt idx="2">
                  <c:v>1</c:v>
                </c:pt>
                <c:pt idx="3">
                  <c:v>9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20</c:v>
                </c:pt>
                <c:pt idx="8">
                  <c:v>0</c:v>
                </c:pt>
                <c:pt idx="9">
                  <c:v>7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10</c:v>
                </c:pt>
                <c:pt idx="14">
                  <c:v>0</c:v>
                </c:pt>
                <c:pt idx="15">
                  <c:v>0</c:v>
                </c:pt>
                <c:pt idx="16">
                  <c:v>3</c:v>
                </c:pt>
                <c:pt idx="1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599104"/>
        <c:axId val="61408384"/>
      </c:barChart>
      <c:catAx>
        <c:axId val="61599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4083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40838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159910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'[September_2015 Exact Target.xlsx]E-Mail Blast reports'!$D$17</c:f>
          <c:strCache>
            <c:ptCount val="1"/>
            <c:pt idx="0">
              <c:v>New Merchandise Available At The HSC Bookstore, Prices Start At $9.99!</c:v>
            </c:pt>
          </c:strCache>
        </c:strRef>
      </c:tx>
      <c:layout>
        <c:manualLayout>
          <c:xMode val="edge"/>
          <c:yMode val="edge"/>
          <c:x val="0.10596311824658282"/>
          <c:y val="8.16522309711286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111799227343772"/>
          <c:y val="0.2398257217847769"/>
          <c:w val="0.75888200772656222"/>
          <c:h val="0.5402070866141731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'[September_2015 Exact Target.xlsx]E-Mail Blast reports'!$E$17</c:f>
              <c:strCache>
                <c:ptCount val="1"/>
                <c:pt idx="0">
                  <c:v>BKS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'[September_2015 Exact Target.xlsx]E-Mail Blast reports'!$F$16:$J$16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'[September_2015 Exact Target.xlsx]E-Mail Blast reports'!$F$17:$J$17</c:f>
              <c:numCache>
                <c:formatCode>#,##0</c:formatCode>
                <c:ptCount val="5"/>
                <c:pt idx="0">
                  <c:v>1136</c:v>
                </c:pt>
                <c:pt idx="1">
                  <c:v>1132</c:v>
                </c:pt>
                <c:pt idx="2" formatCode="General">
                  <c:v>477</c:v>
                </c:pt>
                <c:pt idx="3" formatCode="General">
                  <c:v>58</c:v>
                </c:pt>
                <c:pt idx="4" formatCode="General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89766144"/>
        <c:axId val="89772032"/>
      </c:barChart>
      <c:catAx>
        <c:axId val="89766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97720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977203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976614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 b="1"/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'[September_2015 Exact Target.xlsx]E-Mail Blast reports'!$D$20</c:f>
          <c:strCache>
            <c:ptCount val="1"/>
            <c:pt idx="0">
              <c:v>Big Dog On Campus</c:v>
            </c:pt>
          </c:strCache>
        </c:strRef>
      </c:tx>
      <c:layout>
        <c:manualLayout>
          <c:xMode val="edge"/>
          <c:yMode val="edge"/>
          <c:x val="0.39676054916212394"/>
          <c:y val="9.8769432667070473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511733827389224"/>
          <c:y val="0.2521574493981481"/>
          <c:w val="0.78771977767484946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'[September_2015 Exact Target.xlsx]E-Mail Blast reports'!$E$20</c:f>
              <c:strCache>
                <c:ptCount val="1"/>
                <c:pt idx="0">
                  <c:v>BKS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'[September_2015 Exact Target.xlsx]E-Mail Blast reports'!$F$19:$J$19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'[September_2015 Exact Target.xlsx]E-Mail Blast reports'!$F$20:$J$20</c:f>
              <c:numCache>
                <c:formatCode>#,##0</c:formatCode>
                <c:ptCount val="5"/>
                <c:pt idx="0">
                  <c:v>2032</c:v>
                </c:pt>
                <c:pt idx="1">
                  <c:v>2032</c:v>
                </c:pt>
                <c:pt idx="2">
                  <c:v>312</c:v>
                </c:pt>
                <c:pt idx="3">
                  <c:v>31</c:v>
                </c:pt>
                <c:pt idx="4" formatCode="General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0104192"/>
        <c:axId val="90105728"/>
      </c:barChart>
      <c:catAx>
        <c:axId val="90104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1057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010572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1041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Sidewalk Sale</a:t>
            </a:r>
            <a:r>
              <a:rPr lang="en-US" sz="1200" b="1" i="0" u="none" strike="noStrike" baseline="0"/>
              <a:t> </a:t>
            </a:r>
            <a:endParaRPr lang="en-US" b="1"/>
          </a:p>
        </c:rich>
      </c:tx>
      <c:layout>
        <c:manualLayout>
          <c:xMode val="edge"/>
          <c:yMode val="edge"/>
          <c:x val="0.43599212598425197"/>
          <c:y val="8.664377059250573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6336893044619425"/>
          <c:y val="0.23521583738202942"/>
          <c:w val="0.67413106955380586"/>
          <c:h val="0.57325682693918578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'[September_2015 Exact Target.xlsx]E-Mail Blast reports'!$E$23</c:f>
              <c:strCache>
                <c:ptCount val="1"/>
                <c:pt idx="0">
                  <c:v>BKS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'[September_2015 Exact Target.xlsx]E-Mail Blast reports'!$F$22:$J$22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'[September_2015 Exact Target.xlsx]E-Mail Blast reports'!$F$23:$J$23</c:f>
              <c:numCache>
                <c:formatCode>#,##0</c:formatCode>
                <c:ptCount val="5"/>
                <c:pt idx="0">
                  <c:v>7911</c:v>
                </c:pt>
                <c:pt idx="1">
                  <c:v>7910</c:v>
                </c:pt>
                <c:pt idx="2" formatCode="General">
                  <c:v>2862</c:v>
                </c:pt>
                <c:pt idx="3" formatCode="General">
                  <c:v>110</c:v>
                </c:pt>
                <c:pt idx="4" formatCode="General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89834240"/>
        <c:axId val="89835776"/>
      </c:barChart>
      <c:catAx>
        <c:axId val="89834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98357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983577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983424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 b="1"/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'[September_2015 Customer Satisfaction Report.xlsx]Sheet1'!$A$26:$A$35</c:f>
              <c:numCache>
                <c:formatCode>d\-mmm</c:formatCode>
                <c:ptCount val="10"/>
                <c:pt idx="0">
                  <c:v>41987</c:v>
                </c:pt>
                <c:pt idx="1">
                  <c:v>42019</c:v>
                </c:pt>
                <c:pt idx="2">
                  <c:v>42050</c:v>
                </c:pt>
                <c:pt idx="3">
                  <c:v>42078</c:v>
                </c:pt>
                <c:pt idx="4">
                  <c:v>42109</c:v>
                </c:pt>
                <c:pt idx="5">
                  <c:v>42139</c:v>
                </c:pt>
                <c:pt idx="6">
                  <c:v>42170</c:v>
                </c:pt>
                <c:pt idx="7">
                  <c:v>42200</c:v>
                </c:pt>
                <c:pt idx="8">
                  <c:v>42231</c:v>
                </c:pt>
                <c:pt idx="9">
                  <c:v>42262</c:v>
                </c:pt>
              </c:numCache>
            </c:numRef>
          </c:cat>
          <c:val>
            <c:numRef>
              <c:f>'[September_2015 Customer Satisfaction Report.xlsx]Sheet1'!$B$26:$B$35</c:f>
              <c:numCache>
                <c:formatCode>General</c:formatCode>
                <c:ptCount val="10"/>
                <c:pt idx="0">
                  <c:v>92</c:v>
                </c:pt>
                <c:pt idx="1">
                  <c:v>92</c:v>
                </c:pt>
                <c:pt idx="2">
                  <c:v>91</c:v>
                </c:pt>
                <c:pt idx="3">
                  <c:v>92</c:v>
                </c:pt>
                <c:pt idx="4">
                  <c:v>92</c:v>
                </c:pt>
                <c:pt idx="5">
                  <c:v>95</c:v>
                </c:pt>
                <c:pt idx="6">
                  <c:v>96</c:v>
                </c:pt>
                <c:pt idx="7">
                  <c:v>97</c:v>
                </c:pt>
                <c:pt idx="8">
                  <c:v>98</c:v>
                </c:pt>
                <c:pt idx="9">
                  <c:v>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9864064"/>
        <c:axId val="89886720"/>
      </c:barChart>
      <c:dateAx>
        <c:axId val="898640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9886720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8988672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986406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'closed Web'!$J$4:$J$22</c:f>
              <c:strCache>
                <c:ptCount val="19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  <c:pt idx="18">
                  <c:v>CAPS Website</c:v>
                </c:pt>
              </c:strCache>
            </c:strRef>
          </c:cat>
          <c:val>
            <c:numRef>
              <c:f>'closed Web'!$K$4:$K$22</c:f>
              <c:numCache>
                <c:formatCode>General</c:formatCode>
                <c:ptCount val="19"/>
                <c:pt idx="0">
                  <c:v>24</c:v>
                </c:pt>
                <c:pt idx="1">
                  <c:v>2</c:v>
                </c:pt>
                <c:pt idx="2">
                  <c:v>0</c:v>
                </c:pt>
                <c:pt idx="3">
                  <c:v>9</c:v>
                </c:pt>
                <c:pt idx="4">
                  <c:v>0</c:v>
                </c:pt>
                <c:pt idx="5">
                  <c:v>2</c:v>
                </c:pt>
                <c:pt idx="6">
                  <c:v>0</c:v>
                </c:pt>
                <c:pt idx="7">
                  <c:v>22</c:v>
                </c:pt>
                <c:pt idx="8">
                  <c:v>0</c:v>
                </c:pt>
                <c:pt idx="9">
                  <c:v>7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4</c:v>
                </c:pt>
                <c:pt idx="14">
                  <c:v>0</c:v>
                </c:pt>
                <c:pt idx="15">
                  <c:v>1</c:v>
                </c:pt>
                <c:pt idx="16">
                  <c:v>6</c:v>
                </c:pt>
                <c:pt idx="17">
                  <c:v>4</c:v>
                </c:pt>
                <c:pt idx="18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422976"/>
        <c:axId val="61478016"/>
      </c:barChart>
      <c:catAx>
        <c:axId val="61422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4780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47801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14229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17625913912368921"/>
          <c:y val="1.8970237974751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Visits'!$C$1</c:f>
              <c:strCache>
                <c:ptCount val="1"/>
                <c:pt idx="0">
                  <c:v>Apr-15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Visits'!$C$2:$C$8</c:f>
              <c:numCache>
                <c:formatCode>#,##0</c:formatCode>
                <c:ptCount val="7"/>
                <c:pt idx="0">
                  <c:v>1162</c:v>
                </c:pt>
                <c:pt idx="1">
                  <c:v>43693</c:v>
                </c:pt>
                <c:pt idx="2">
                  <c:v>49999</c:v>
                </c:pt>
                <c:pt idx="3">
                  <c:v>32797</c:v>
                </c:pt>
                <c:pt idx="4" formatCode="General">
                  <c:v>44646</c:v>
                </c:pt>
                <c:pt idx="5">
                  <c:v>509</c:v>
                </c:pt>
                <c:pt idx="6">
                  <c:v>22253</c:v>
                </c:pt>
              </c:numCache>
            </c:numRef>
          </c:val>
        </c:ser>
        <c:ser>
          <c:idx val="2"/>
          <c:order val="1"/>
          <c:tx>
            <c:strRef>
              <c:f>'Web Visits'!$D$1</c:f>
              <c:strCache>
                <c:ptCount val="1"/>
                <c:pt idx="0">
                  <c:v>May-15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Visits'!$D$2:$D$8</c:f>
              <c:numCache>
                <c:formatCode>#,##0</c:formatCode>
                <c:ptCount val="7"/>
                <c:pt idx="0">
                  <c:v>1048</c:v>
                </c:pt>
                <c:pt idx="1">
                  <c:v>50359</c:v>
                </c:pt>
                <c:pt idx="2">
                  <c:v>44621</c:v>
                </c:pt>
                <c:pt idx="3">
                  <c:v>21990</c:v>
                </c:pt>
                <c:pt idx="4" formatCode="General">
                  <c:v>41147</c:v>
                </c:pt>
                <c:pt idx="5">
                  <c:v>480</c:v>
                </c:pt>
                <c:pt idx="6">
                  <c:v>14939</c:v>
                </c:pt>
              </c:numCache>
            </c:numRef>
          </c:val>
        </c:ser>
        <c:ser>
          <c:idx val="0"/>
          <c:order val="2"/>
          <c:tx>
            <c:strRef>
              <c:f>'Web Visits'!$E$1</c:f>
              <c:strCache>
                <c:ptCount val="1"/>
                <c:pt idx="0">
                  <c:v>June-15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Visits'!$E$2:$E$8</c:f>
              <c:numCache>
                <c:formatCode>#,##0</c:formatCode>
                <c:ptCount val="7"/>
                <c:pt idx="0">
                  <c:v>1059</c:v>
                </c:pt>
                <c:pt idx="1">
                  <c:v>32735</c:v>
                </c:pt>
                <c:pt idx="2">
                  <c:v>31695</c:v>
                </c:pt>
                <c:pt idx="3">
                  <c:v>9743</c:v>
                </c:pt>
                <c:pt idx="4" formatCode="General">
                  <c:v>32820</c:v>
                </c:pt>
                <c:pt idx="5">
                  <c:v>8</c:v>
                </c:pt>
                <c:pt idx="6">
                  <c:v>28920</c:v>
                </c:pt>
              </c:numCache>
            </c:numRef>
          </c:val>
        </c:ser>
        <c:ser>
          <c:idx val="3"/>
          <c:order val="3"/>
          <c:tx>
            <c:strRef>
              <c:f>'Web Visits'!$F$1</c:f>
              <c:strCache>
                <c:ptCount val="1"/>
                <c:pt idx="0">
                  <c:v>July-15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Visits'!$F$2:$F$8</c:f>
              <c:numCache>
                <c:formatCode>#,##0</c:formatCode>
                <c:ptCount val="7"/>
                <c:pt idx="0">
                  <c:v>1106</c:v>
                </c:pt>
                <c:pt idx="1">
                  <c:v>35145</c:v>
                </c:pt>
                <c:pt idx="2">
                  <c:v>32448</c:v>
                </c:pt>
                <c:pt idx="3">
                  <c:v>9929</c:v>
                </c:pt>
                <c:pt idx="4">
                  <c:v>35464</c:v>
                </c:pt>
                <c:pt idx="5">
                  <c:v>0</c:v>
                </c:pt>
                <c:pt idx="6">
                  <c:v>50618</c:v>
                </c:pt>
              </c:numCache>
            </c:numRef>
          </c:val>
        </c:ser>
        <c:ser>
          <c:idx val="4"/>
          <c:order val="4"/>
          <c:tx>
            <c:strRef>
              <c:f>'Web Visits'!$G$1</c:f>
              <c:strCache>
                <c:ptCount val="1"/>
                <c:pt idx="0">
                  <c:v>Aug-15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Visits'!$G$2:$G$8</c:f>
              <c:numCache>
                <c:formatCode>#,##0</c:formatCode>
                <c:ptCount val="7"/>
                <c:pt idx="0">
                  <c:v>1471</c:v>
                </c:pt>
                <c:pt idx="1">
                  <c:v>67113</c:v>
                </c:pt>
                <c:pt idx="2" formatCode="General">
                  <c:v>48694</c:v>
                </c:pt>
                <c:pt idx="3">
                  <c:v>20786</c:v>
                </c:pt>
                <c:pt idx="4" formatCode="General">
                  <c:v>61266</c:v>
                </c:pt>
                <c:pt idx="5">
                  <c:v>0</c:v>
                </c:pt>
                <c:pt idx="6">
                  <c:v>30901</c:v>
                </c:pt>
              </c:numCache>
            </c:numRef>
          </c:val>
        </c:ser>
        <c:ser>
          <c:idx val="5"/>
          <c:order val="5"/>
          <c:tx>
            <c:strRef>
              <c:f>'Web Visits'!$H$1</c:f>
              <c:strCache>
                <c:ptCount val="1"/>
                <c:pt idx="0">
                  <c:v>Sept-15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Visits'!$H$2:$H$8</c:f>
              <c:numCache>
                <c:formatCode>#,##0</c:formatCode>
                <c:ptCount val="7"/>
                <c:pt idx="0">
                  <c:v>1174</c:v>
                </c:pt>
                <c:pt idx="1">
                  <c:v>58125</c:v>
                </c:pt>
                <c:pt idx="2">
                  <c:v>23656</c:v>
                </c:pt>
                <c:pt idx="3">
                  <c:v>27710</c:v>
                </c:pt>
                <c:pt idx="4" formatCode="General">
                  <c:v>51261</c:v>
                </c:pt>
                <c:pt idx="5">
                  <c:v>0</c:v>
                </c:pt>
                <c:pt idx="6">
                  <c:v>37161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533568"/>
        <c:axId val="61604992"/>
      </c:barChart>
      <c:catAx>
        <c:axId val="61533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604992"/>
        <c:crosses val="autoZero"/>
        <c:auto val="1"/>
        <c:lblAlgn val="ctr"/>
        <c:lblOffset val="100"/>
        <c:noMultiLvlLbl val="0"/>
      </c:catAx>
      <c:valAx>
        <c:axId val="6160499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5335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9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3753660261493176"/>
          <c:y val="3.8614561128181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95718494694886"/>
          <c:y val="0.17072415451868556"/>
          <c:w val="0.744606627387431"/>
          <c:h val="0.44625729333130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'[September_2015_Website_Reports.xlsx]Web Visits'!$B$24</c:f>
              <c:strCache>
                <c:ptCount val="1"/>
                <c:pt idx="0">
                  <c:v>CampSark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'[September_2015_Website_Reports.xlsx]Web Visits'!$C$23:$H$23</c:f>
              <c:strCache>
                <c:ptCount val="6"/>
                <c:pt idx="0">
                  <c:v>Apr-15</c:v>
                </c:pt>
                <c:pt idx="1">
                  <c:v>May-15</c:v>
                </c:pt>
                <c:pt idx="2">
                  <c:v>June-15</c:v>
                </c:pt>
                <c:pt idx="3">
                  <c:v>July-15</c:v>
                </c:pt>
                <c:pt idx="4">
                  <c:v>Aug-15</c:v>
                </c:pt>
                <c:pt idx="5">
                  <c:v>Sept-15</c:v>
                </c:pt>
              </c:strCache>
            </c:strRef>
          </c:cat>
          <c:val>
            <c:numRef>
              <c:f>'[September_2015_Website_Reports.xlsx]Web Visits'!$C$24:$H$24</c:f>
              <c:numCache>
                <c:formatCode>#,##0</c:formatCode>
                <c:ptCount val="6"/>
                <c:pt idx="0">
                  <c:v>5444</c:v>
                </c:pt>
                <c:pt idx="1">
                  <c:v>7673</c:v>
                </c:pt>
                <c:pt idx="2">
                  <c:v>12644</c:v>
                </c:pt>
                <c:pt idx="3">
                  <c:v>1590</c:v>
                </c:pt>
                <c:pt idx="4">
                  <c:v>1100</c:v>
                </c:pt>
                <c:pt idx="5">
                  <c:v>742</c:v>
                </c:pt>
              </c:numCache>
            </c:numRef>
          </c:val>
        </c:ser>
        <c:ser>
          <c:idx val="1"/>
          <c:order val="1"/>
          <c:tx>
            <c:strRef>
              <c:f>'[September_2015_Website_Reports.xlsx]Web Visits'!$B$25</c:f>
              <c:strCache>
                <c:ptCount val="1"/>
                <c:pt idx="0">
                  <c:v>Figueroa Press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'[September_2015_Website_Reports.xlsx]Web Visits'!$C$23:$H$23</c:f>
              <c:strCache>
                <c:ptCount val="6"/>
                <c:pt idx="0">
                  <c:v>Apr-15</c:v>
                </c:pt>
                <c:pt idx="1">
                  <c:v>May-15</c:v>
                </c:pt>
                <c:pt idx="2">
                  <c:v>June-15</c:v>
                </c:pt>
                <c:pt idx="3">
                  <c:v>July-15</c:v>
                </c:pt>
                <c:pt idx="4">
                  <c:v>Aug-15</c:v>
                </c:pt>
                <c:pt idx="5">
                  <c:v>Sept-15</c:v>
                </c:pt>
              </c:strCache>
            </c:strRef>
          </c:cat>
          <c:val>
            <c:numRef>
              <c:f>'[September_2015_Website_Reports.xlsx]Web Visits'!$C$25:$H$25</c:f>
              <c:numCache>
                <c:formatCode>#,##0</c:formatCode>
                <c:ptCount val="6"/>
                <c:pt idx="0">
                  <c:v>154</c:v>
                </c:pt>
                <c:pt idx="1">
                  <c:v>93</c:v>
                </c:pt>
                <c:pt idx="2">
                  <c:v>124</c:v>
                </c:pt>
                <c:pt idx="3" formatCode="General">
                  <c:v>76</c:v>
                </c:pt>
                <c:pt idx="4">
                  <c:v>83</c:v>
                </c:pt>
                <c:pt idx="5">
                  <c:v>139</c:v>
                </c:pt>
              </c:numCache>
            </c:numRef>
          </c:val>
        </c:ser>
        <c:ser>
          <c:idx val="2"/>
          <c:order val="2"/>
          <c:tx>
            <c:strRef>
              <c:f>'[September_2015_Website_Reports.xlsx]Web Visits'!$B$26</c:f>
              <c:strCache>
                <c:ptCount val="1"/>
                <c:pt idx="0">
                  <c:v>Gamble-house Store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'[September_2015_Website_Reports.xlsx]Web Visits'!$C$23:$H$23</c:f>
              <c:strCache>
                <c:ptCount val="6"/>
                <c:pt idx="0">
                  <c:v>Apr-15</c:v>
                </c:pt>
                <c:pt idx="1">
                  <c:v>May-15</c:v>
                </c:pt>
                <c:pt idx="2">
                  <c:v>June-15</c:v>
                </c:pt>
                <c:pt idx="3">
                  <c:v>July-15</c:v>
                </c:pt>
                <c:pt idx="4">
                  <c:v>Aug-15</c:v>
                </c:pt>
                <c:pt idx="5">
                  <c:v>Sept-15</c:v>
                </c:pt>
              </c:strCache>
            </c:strRef>
          </c:cat>
          <c:val>
            <c:numRef>
              <c:f>'[September_2015_Website_Reports.xlsx]Web Visits'!$C$26:$H$26</c:f>
              <c:numCache>
                <c:formatCode>#,##0</c:formatCode>
                <c:ptCount val="6"/>
                <c:pt idx="0">
                  <c:v>283</c:v>
                </c:pt>
                <c:pt idx="1">
                  <c:v>255</c:v>
                </c:pt>
                <c:pt idx="2">
                  <c:v>327</c:v>
                </c:pt>
                <c:pt idx="3" formatCode="General">
                  <c:v>382</c:v>
                </c:pt>
                <c:pt idx="4">
                  <c:v>581</c:v>
                </c:pt>
                <c:pt idx="5">
                  <c:v>454</c:v>
                </c:pt>
              </c:numCache>
            </c:numRef>
          </c:val>
        </c:ser>
        <c:ser>
          <c:idx val="3"/>
          <c:order val="3"/>
          <c:tx>
            <c:strRef>
              <c:f>'[September_2015_Website_Reports.xlsx]Web Visits'!$B$27</c:f>
              <c:strCache>
                <c:ptCount val="1"/>
                <c:pt idx="0">
                  <c:v>USC Radisson Event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'[September_2015_Website_Reports.xlsx]Web Visits'!$C$23:$H$23</c:f>
              <c:strCache>
                <c:ptCount val="6"/>
                <c:pt idx="0">
                  <c:v>Apr-15</c:v>
                </c:pt>
                <c:pt idx="1">
                  <c:v>May-15</c:v>
                </c:pt>
                <c:pt idx="2">
                  <c:v>June-15</c:v>
                </c:pt>
                <c:pt idx="3">
                  <c:v>July-15</c:v>
                </c:pt>
                <c:pt idx="4">
                  <c:v>Aug-15</c:v>
                </c:pt>
                <c:pt idx="5">
                  <c:v>Sept-15</c:v>
                </c:pt>
              </c:strCache>
            </c:strRef>
          </c:cat>
          <c:val>
            <c:numRef>
              <c:f>'[September_2015_Website_Reports.xlsx]Web Visits'!$C$27:$H$27</c:f>
              <c:numCache>
                <c:formatCode>#,##0</c:formatCode>
                <c:ptCount val="6"/>
                <c:pt idx="0">
                  <c:v>128</c:v>
                </c:pt>
                <c:pt idx="1">
                  <c:v>102</c:v>
                </c:pt>
                <c:pt idx="2">
                  <c:v>99</c:v>
                </c:pt>
                <c:pt idx="3" formatCode="General">
                  <c:v>120</c:v>
                </c:pt>
                <c:pt idx="4">
                  <c:v>222</c:v>
                </c:pt>
                <c:pt idx="5">
                  <c:v>96</c:v>
                </c:pt>
              </c:numCache>
            </c:numRef>
          </c:val>
        </c:ser>
        <c:ser>
          <c:idx val="4"/>
          <c:order val="4"/>
          <c:tx>
            <c:strRef>
              <c:f>'[September_2015_Website_Reports.xlsx]Web Visits'!$B$28</c:f>
              <c:strCache>
                <c:ptCount val="1"/>
                <c:pt idx="0">
                  <c:v>Weddings at USC</c:v>
                </c:pt>
              </c:strCache>
            </c:strRef>
          </c:tx>
          <c:invertIfNegative val="0"/>
          <c:cat>
            <c:strRef>
              <c:f>'[September_2015_Website_Reports.xlsx]Web Visits'!$C$23:$H$23</c:f>
              <c:strCache>
                <c:ptCount val="6"/>
                <c:pt idx="0">
                  <c:v>Apr-15</c:v>
                </c:pt>
                <c:pt idx="1">
                  <c:v>May-15</c:v>
                </c:pt>
                <c:pt idx="2">
                  <c:v>June-15</c:v>
                </c:pt>
                <c:pt idx="3">
                  <c:v>July-15</c:v>
                </c:pt>
                <c:pt idx="4">
                  <c:v>Aug-15</c:v>
                </c:pt>
                <c:pt idx="5">
                  <c:v>Sept-15</c:v>
                </c:pt>
              </c:strCache>
            </c:strRef>
          </c:cat>
          <c:val>
            <c:numRef>
              <c:f>'[September_2015_Website_Reports.xlsx]Web Visits'!$C$28:$H$28</c:f>
              <c:numCache>
                <c:formatCode>#,##0</c:formatCode>
                <c:ptCount val="6"/>
                <c:pt idx="0">
                  <c:v>779</c:v>
                </c:pt>
                <c:pt idx="1">
                  <c:v>743</c:v>
                </c:pt>
                <c:pt idx="2">
                  <c:v>601</c:v>
                </c:pt>
                <c:pt idx="3" formatCode="General">
                  <c:v>647</c:v>
                </c:pt>
                <c:pt idx="4">
                  <c:v>583</c:v>
                </c:pt>
                <c:pt idx="5">
                  <c:v>497</c:v>
                </c:pt>
              </c:numCache>
            </c:numRef>
          </c:val>
        </c:ser>
        <c:ser>
          <c:idx val="5"/>
          <c:order val="5"/>
          <c:tx>
            <c:strRef>
              <c:f>'[September_2015_Website_Reports.xlsx]Web Visits'!$B$29</c:f>
              <c:strCache>
                <c:ptCount val="1"/>
                <c:pt idx="0">
                  <c:v>Custom-publishing</c:v>
                </c:pt>
              </c:strCache>
            </c:strRef>
          </c:tx>
          <c:invertIfNegative val="0"/>
          <c:cat>
            <c:strRef>
              <c:f>'[September_2015_Website_Reports.xlsx]Web Visits'!$C$23:$H$23</c:f>
              <c:strCache>
                <c:ptCount val="6"/>
                <c:pt idx="0">
                  <c:v>Apr-15</c:v>
                </c:pt>
                <c:pt idx="1">
                  <c:v>May-15</c:v>
                </c:pt>
                <c:pt idx="2">
                  <c:v>June-15</c:v>
                </c:pt>
                <c:pt idx="3">
                  <c:v>July-15</c:v>
                </c:pt>
                <c:pt idx="4">
                  <c:v>Aug-15</c:v>
                </c:pt>
                <c:pt idx="5">
                  <c:v>Sept-15</c:v>
                </c:pt>
              </c:strCache>
            </c:strRef>
          </c:cat>
          <c:val>
            <c:numRef>
              <c:f>'[September_2015_Website_Reports.xlsx]Web Visits'!$C$29:$H$29</c:f>
              <c:numCache>
                <c:formatCode>#,##0</c:formatCode>
                <c:ptCount val="6"/>
                <c:pt idx="0">
                  <c:v>857</c:v>
                </c:pt>
                <c:pt idx="1">
                  <c:v>1193</c:v>
                </c:pt>
                <c:pt idx="2">
                  <c:v>923</c:v>
                </c:pt>
                <c:pt idx="3" formatCode="General">
                  <c:v>569</c:v>
                </c:pt>
                <c:pt idx="4">
                  <c:v>2066</c:v>
                </c:pt>
                <c:pt idx="5">
                  <c:v>1833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7536384"/>
        <c:axId val="87537920"/>
      </c:barChart>
      <c:catAx>
        <c:axId val="87536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7537920"/>
        <c:crosses val="autoZero"/>
        <c:auto val="1"/>
        <c:lblAlgn val="ctr"/>
        <c:lblOffset val="100"/>
        <c:noMultiLvlLbl val="0"/>
      </c:catAx>
      <c:valAx>
        <c:axId val="8753792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75363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September </a:t>
            </a:r>
            <a:r>
              <a:rPr lang="en-US"/>
              <a:t>2015 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36661466458616"/>
          <c:y val="0.16666708400211341"/>
          <c:w val="0.8283931357254285"/>
          <c:h val="0.544321923188006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'[September_2015_Website_Reports.xlsx]Traffic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'[September_2015_Website_Reports.xlsx]Traffic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'[September_2015_Website_Reports.xlsx]Traffic Sources'!$C$2:$C$8</c:f>
              <c:numCache>
                <c:formatCode>#,##0</c:formatCode>
                <c:ptCount val="7"/>
                <c:pt idx="0">
                  <c:v>846</c:v>
                </c:pt>
                <c:pt idx="1">
                  <c:v>41972</c:v>
                </c:pt>
                <c:pt idx="2">
                  <c:v>19026</c:v>
                </c:pt>
                <c:pt idx="3">
                  <c:v>21905</c:v>
                </c:pt>
                <c:pt idx="4">
                  <c:v>37797</c:v>
                </c:pt>
                <c:pt idx="5">
                  <c:v>0</c:v>
                </c:pt>
                <c:pt idx="6">
                  <c:v>30521</c:v>
                </c:pt>
              </c:numCache>
            </c:numRef>
          </c:val>
        </c:ser>
        <c:ser>
          <c:idx val="1"/>
          <c:order val="1"/>
          <c:tx>
            <c:strRef>
              <c:f>'[September_2015_Website_Reports.xlsx]Traffic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'[September_2015_Website_Reports.xlsx]Traffic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'[September_2015_Website_Reports.xlsx]Traffic Sources'!$D$2:$D$8</c:f>
              <c:numCache>
                <c:formatCode>#,##0</c:formatCode>
                <c:ptCount val="7"/>
                <c:pt idx="0">
                  <c:v>216</c:v>
                </c:pt>
                <c:pt idx="1">
                  <c:v>3273</c:v>
                </c:pt>
                <c:pt idx="2">
                  <c:v>2411</c:v>
                </c:pt>
                <c:pt idx="3">
                  <c:v>2355</c:v>
                </c:pt>
                <c:pt idx="4">
                  <c:v>5258</c:v>
                </c:pt>
                <c:pt idx="5">
                  <c:v>0</c:v>
                </c:pt>
                <c:pt idx="6">
                  <c:v>1630</c:v>
                </c:pt>
              </c:numCache>
            </c:numRef>
          </c:val>
        </c:ser>
        <c:ser>
          <c:idx val="2"/>
          <c:order val="2"/>
          <c:tx>
            <c:strRef>
              <c:f>'[September_2015_Website_Reports.xlsx]Traffic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'[September_2015_Website_Reports.xlsx]Traffic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'[September_2015_Website_Reports.xlsx]Traffic Sources'!$E$2:$E$8</c:f>
              <c:numCache>
                <c:formatCode>#,##0</c:formatCode>
                <c:ptCount val="7"/>
                <c:pt idx="0">
                  <c:v>105</c:v>
                </c:pt>
                <c:pt idx="1">
                  <c:v>8503</c:v>
                </c:pt>
                <c:pt idx="2">
                  <c:v>2144</c:v>
                </c:pt>
                <c:pt idx="3">
                  <c:v>3354</c:v>
                </c:pt>
                <c:pt idx="4">
                  <c:v>7724</c:v>
                </c:pt>
                <c:pt idx="5">
                  <c:v>0</c:v>
                </c:pt>
                <c:pt idx="6">
                  <c:v>4774</c:v>
                </c:pt>
              </c:numCache>
            </c:numRef>
          </c:val>
        </c:ser>
        <c:ser>
          <c:idx val="3"/>
          <c:order val="3"/>
          <c:tx>
            <c:strRef>
              <c:f>'[September_2015_Website_Reports.xlsx]Traffic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'[September_2015_Website_Reports.xlsx]Traffic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'[September_2015_Website_Reports.xlsx]Traffic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3985</c:v>
                </c:pt>
                <c:pt idx="2">
                  <c:v>0</c:v>
                </c:pt>
                <c:pt idx="3">
                  <c:v>13</c:v>
                </c:pt>
                <c:pt idx="4">
                  <c:v>2</c:v>
                </c:pt>
                <c:pt idx="5">
                  <c:v>0</c:v>
                </c:pt>
                <c:pt idx="6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863424"/>
        <c:axId val="61864960"/>
      </c:barChart>
      <c:catAx>
        <c:axId val="61863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864960"/>
        <c:crosses val="autoZero"/>
        <c:auto val="1"/>
        <c:lblAlgn val="ctr"/>
        <c:lblOffset val="100"/>
        <c:noMultiLvlLbl val="0"/>
      </c:catAx>
      <c:valAx>
        <c:axId val="61864960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86342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September 2015 Traffic Sources - HSP Micro Sites </a:t>
            </a:r>
          </a:p>
        </c:rich>
      </c:tx>
      <c:layout>
        <c:manualLayout>
          <c:xMode val="edge"/>
          <c:yMode val="edge"/>
          <c:x val="0.17311274834902921"/>
          <c:y val="4.02301867438984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8529862174578871"/>
          <c:y val="0.1982764184750429"/>
          <c:w val="0.78101071975497649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'[September_2015_Website_Reports.xlsx]Traffic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'[September_2015_Website_Reports.xlsx]Traffic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'[September_2015_Website_Reports.xlsx]Traffic Sources'!$C$14:$C$21</c:f>
              <c:numCache>
                <c:formatCode>#,##0</c:formatCode>
                <c:ptCount val="8"/>
                <c:pt idx="0">
                  <c:v>591</c:v>
                </c:pt>
                <c:pt idx="1">
                  <c:v>1540</c:v>
                </c:pt>
                <c:pt idx="2">
                  <c:v>1034</c:v>
                </c:pt>
                <c:pt idx="3">
                  <c:v>309</c:v>
                </c:pt>
                <c:pt idx="4">
                  <c:v>399</c:v>
                </c:pt>
                <c:pt idx="5">
                  <c:v>652</c:v>
                </c:pt>
                <c:pt idx="6">
                  <c:v>676</c:v>
                </c:pt>
                <c:pt idx="7">
                  <c:v>1</c:v>
                </c:pt>
              </c:numCache>
            </c:numRef>
          </c:val>
        </c:ser>
        <c:ser>
          <c:idx val="1"/>
          <c:order val="1"/>
          <c:tx>
            <c:strRef>
              <c:f>'[September_2015_Website_Reports.xlsx]Traffic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'[September_2015_Website_Reports.xlsx]Traffic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'[September_2015_Website_Reports.xlsx]Traffic Sources'!$D$14:$D$21</c:f>
              <c:numCache>
                <c:formatCode>#,##0</c:formatCode>
                <c:ptCount val="8"/>
                <c:pt idx="0">
                  <c:v>187</c:v>
                </c:pt>
                <c:pt idx="1">
                  <c:v>252</c:v>
                </c:pt>
                <c:pt idx="2">
                  <c:v>273</c:v>
                </c:pt>
                <c:pt idx="3">
                  <c:v>151</c:v>
                </c:pt>
                <c:pt idx="4">
                  <c:v>91</c:v>
                </c:pt>
                <c:pt idx="5">
                  <c:v>244</c:v>
                </c:pt>
                <c:pt idx="6">
                  <c:v>227</c:v>
                </c:pt>
                <c:pt idx="7">
                  <c:v>176</c:v>
                </c:pt>
              </c:numCache>
            </c:numRef>
          </c:val>
        </c:ser>
        <c:ser>
          <c:idx val="2"/>
          <c:order val="2"/>
          <c:tx>
            <c:strRef>
              <c:f>'[September_2015_Website_Reports.xlsx]Traffic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'[September_2015_Website_Reports.xlsx]Traffic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'[September_2015_Website_Reports.xlsx]Traffic Sources'!$E$14:$E$21</c:f>
              <c:numCache>
                <c:formatCode>#,##0</c:formatCode>
                <c:ptCount val="8"/>
                <c:pt idx="0">
                  <c:v>61</c:v>
                </c:pt>
                <c:pt idx="1">
                  <c:v>134</c:v>
                </c:pt>
                <c:pt idx="2">
                  <c:v>139</c:v>
                </c:pt>
                <c:pt idx="3">
                  <c:v>36</c:v>
                </c:pt>
                <c:pt idx="4">
                  <c:v>71</c:v>
                </c:pt>
                <c:pt idx="5">
                  <c:v>69</c:v>
                </c:pt>
                <c:pt idx="6">
                  <c:v>92</c:v>
                </c:pt>
                <c:pt idx="7">
                  <c:v>51</c:v>
                </c:pt>
              </c:numCache>
            </c:numRef>
          </c:val>
        </c:ser>
        <c:ser>
          <c:idx val="3"/>
          <c:order val="3"/>
          <c:tx>
            <c:strRef>
              <c:f>'[September_2015_Website_Reports.xlsx]Traffic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'[September_2015_Website_Reports.xlsx]Traffic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'[September_2015_Website_Reports.xlsx]Traffic Sources'!$F$14:$F$21</c:f>
              <c:numCache>
                <c:formatCode>#,##0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2064512"/>
        <c:axId val="62066048"/>
      </c:barChart>
      <c:catAx>
        <c:axId val="62064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62066048"/>
        <c:crosses val="autoZero"/>
        <c:auto val="1"/>
        <c:lblAlgn val="ctr"/>
        <c:lblOffset val="100"/>
        <c:noMultiLvlLbl val="0"/>
      </c:catAx>
      <c:valAx>
        <c:axId val="6206604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6206451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8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September 2015 </a:t>
            </a:r>
            <a:r>
              <a:rPr lang="en-US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907749077490823"/>
          <c:y val="0.20639534883720997"/>
          <c:w val="0.7140221402214022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'[September_2015_Website_Reports.xlsx]Traffic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'[September_2015_Website_Reports.xlsx]Traffic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'[September_2015_Website_Reports.xlsx]Traffic Sources'!$C$24:$C$29</c:f>
              <c:numCache>
                <c:formatCode>#,##0</c:formatCode>
                <c:ptCount val="6"/>
                <c:pt idx="0">
                  <c:v>570</c:v>
                </c:pt>
                <c:pt idx="1">
                  <c:v>70</c:v>
                </c:pt>
                <c:pt idx="2">
                  <c:v>176</c:v>
                </c:pt>
                <c:pt idx="3">
                  <c:v>309</c:v>
                </c:pt>
                <c:pt idx="4">
                  <c:v>51</c:v>
                </c:pt>
                <c:pt idx="5">
                  <c:v>273</c:v>
                </c:pt>
              </c:numCache>
            </c:numRef>
          </c:val>
        </c:ser>
        <c:ser>
          <c:idx val="1"/>
          <c:order val="1"/>
          <c:tx>
            <c:strRef>
              <c:f>'[September_2015_Website_Reports.xlsx]Traffic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'[September_2015_Website_Reports.xlsx]Traffic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'[September_2015_Website_Reports.xlsx]Traffic Sources'!$D$24:$D$29</c:f>
              <c:numCache>
                <c:formatCode>#,##0</c:formatCode>
                <c:ptCount val="6"/>
                <c:pt idx="0">
                  <c:v>80</c:v>
                </c:pt>
                <c:pt idx="1">
                  <c:v>10</c:v>
                </c:pt>
                <c:pt idx="2">
                  <c:v>184</c:v>
                </c:pt>
                <c:pt idx="3">
                  <c:v>151</c:v>
                </c:pt>
                <c:pt idx="4">
                  <c:v>15</c:v>
                </c:pt>
                <c:pt idx="5">
                  <c:v>382</c:v>
                </c:pt>
              </c:numCache>
            </c:numRef>
          </c:val>
        </c:ser>
        <c:ser>
          <c:idx val="2"/>
          <c:order val="2"/>
          <c:tx>
            <c:strRef>
              <c:f>'[September_2015_Website_Reports.xlsx]Traffic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'[September_2015_Website_Reports.xlsx]Traffic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'[September_2015_Website_Reports.xlsx]Traffic Sources'!$E$24:$E$29</c:f>
              <c:numCache>
                <c:formatCode>#,##0</c:formatCode>
                <c:ptCount val="6"/>
                <c:pt idx="0">
                  <c:v>83</c:v>
                </c:pt>
                <c:pt idx="1">
                  <c:v>43</c:v>
                </c:pt>
                <c:pt idx="2">
                  <c:v>88</c:v>
                </c:pt>
                <c:pt idx="3">
                  <c:v>36</c:v>
                </c:pt>
                <c:pt idx="4">
                  <c:v>29</c:v>
                </c:pt>
                <c:pt idx="5">
                  <c:v>1174</c:v>
                </c:pt>
              </c:numCache>
            </c:numRef>
          </c:val>
        </c:ser>
        <c:ser>
          <c:idx val="3"/>
          <c:order val="3"/>
          <c:tx>
            <c:strRef>
              <c:f>'[September_2015_Website_Reports.xlsx]Traffic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'[September_2015_Website_Reports.xlsx]Traffic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'[September_2015_Website_Reports.xlsx]Traffic Sources'!$F$24:$F$29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7562880"/>
        <c:axId val="87572864"/>
      </c:barChart>
      <c:catAx>
        <c:axId val="8756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7572864"/>
        <c:crosses val="autoZero"/>
        <c:auto val="1"/>
        <c:lblAlgn val="ctr"/>
        <c:lblOffset val="100"/>
        <c:noMultiLvlLbl val="0"/>
      </c:catAx>
      <c:valAx>
        <c:axId val="87572864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756288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'[September_2015_Website_Reports.xlsx]Average Time on Site'!$C$7</c:f>
              <c:strCache>
                <c:ptCount val="1"/>
                <c:pt idx="0">
                  <c:v>Apr-15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'[September_2015_Website_Reports.xlsx]Average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'[September_2015_Website_Reports.xlsx]Average Time on Site'!$C$8:$C$14</c:f>
              <c:numCache>
                <c:formatCode>h:mm</c:formatCode>
                <c:ptCount val="7"/>
                <c:pt idx="0">
                  <c:v>5.486111111111111E-2</c:v>
                </c:pt>
                <c:pt idx="1">
                  <c:v>0.16666666666666666</c:v>
                </c:pt>
                <c:pt idx="2">
                  <c:v>0.20972222222222223</c:v>
                </c:pt>
                <c:pt idx="3">
                  <c:v>5.0694444444444452E-2</c:v>
                </c:pt>
                <c:pt idx="4">
                  <c:v>0.14375000000000002</c:v>
                </c:pt>
                <c:pt idx="5">
                  <c:v>7.8472222222222221E-2</c:v>
                </c:pt>
                <c:pt idx="6">
                  <c:v>6.5972222222222224E-2</c:v>
                </c:pt>
              </c:numCache>
            </c:numRef>
          </c:val>
        </c:ser>
        <c:ser>
          <c:idx val="1"/>
          <c:order val="1"/>
          <c:tx>
            <c:strRef>
              <c:f>'[September_2015_Website_Reports.xlsx]Average Time on Site'!$D$7</c:f>
              <c:strCache>
                <c:ptCount val="1"/>
                <c:pt idx="0">
                  <c:v>May-15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'[September_2015_Website_Reports.xlsx]Average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'[September_2015_Website_Reports.xlsx]Average Time on Site'!$D$8:$D$14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0.18958333333333333</c:v>
                </c:pt>
                <c:pt idx="2">
                  <c:v>0.16666666666666666</c:v>
                </c:pt>
                <c:pt idx="3">
                  <c:v>5.0694444444444452E-2</c:v>
                </c:pt>
                <c:pt idx="4">
                  <c:v>0.17013888888888887</c:v>
                </c:pt>
                <c:pt idx="5">
                  <c:v>6.458333333333334E-2</c:v>
                </c:pt>
                <c:pt idx="6">
                  <c:v>6.1805555555555558E-2</c:v>
                </c:pt>
              </c:numCache>
            </c:numRef>
          </c:val>
        </c:ser>
        <c:ser>
          <c:idx val="2"/>
          <c:order val="2"/>
          <c:tx>
            <c:strRef>
              <c:f>'[September_2015_Website_Reports.xlsx]Average Time on Site'!$E$7</c:f>
              <c:strCache>
                <c:ptCount val="1"/>
                <c:pt idx="0">
                  <c:v>June-15</c:v>
                </c:pt>
              </c:strCache>
            </c:strRef>
          </c:tx>
          <c:invertIfNegative val="0"/>
          <c:cat>
            <c:strRef>
              <c:f>'[September_2015_Website_Reports.xlsx]Average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'[September_2015_Website_Reports.xlsx]Average Time on Site'!$E$8:$E$14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0.16041666666666668</c:v>
                </c:pt>
                <c:pt idx="2">
                  <c:v>0.1763888888888889</c:v>
                </c:pt>
                <c:pt idx="3">
                  <c:v>6.0416666666666667E-2</c:v>
                </c:pt>
                <c:pt idx="4">
                  <c:v>0.10833333333333334</c:v>
                </c:pt>
                <c:pt idx="5">
                  <c:v>0</c:v>
                </c:pt>
                <c:pt idx="6">
                  <c:v>6.25E-2</c:v>
                </c:pt>
              </c:numCache>
            </c:numRef>
          </c:val>
        </c:ser>
        <c:ser>
          <c:idx val="3"/>
          <c:order val="3"/>
          <c:tx>
            <c:strRef>
              <c:f>'[September_2015_Website_Reports.xlsx]Average Time on Site'!$F$7</c:f>
              <c:strCache>
                <c:ptCount val="1"/>
                <c:pt idx="0">
                  <c:v>July-15</c:v>
                </c:pt>
              </c:strCache>
            </c:strRef>
          </c:tx>
          <c:invertIfNegative val="0"/>
          <c:cat>
            <c:strRef>
              <c:f>'[September_2015_Website_Reports.xlsx]Average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'[September_2015_Website_Reports.xlsx]Average Time on Site'!$F$8:$F$14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0.16180555555555556</c:v>
                </c:pt>
                <c:pt idx="2">
                  <c:v>0.29583333333333334</c:v>
                </c:pt>
                <c:pt idx="3">
                  <c:v>6.6666666666666666E-2</c:v>
                </c:pt>
                <c:pt idx="4">
                  <c:v>0.19930555555555554</c:v>
                </c:pt>
                <c:pt idx="5">
                  <c:v>0</c:v>
                </c:pt>
                <c:pt idx="6">
                  <c:v>7.5694444444444439E-2</c:v>
                </c:pt>
              </c:numCache>
            </c:numRef>
          </c:val>
        </c:ser>
        <c:ser>
          <c:idx val="4"/>
          <c:order val="4"/>
          <c:tx>
            <c:strRef>
              <c:f>'[September_2015_Website_Reports.xlsx]Average Time on Site'!$G$7</c:f>
              <c:strCache>
                <c:ptCount val="1"/>
                <c:pt idx="0">
                  <c:v>Aug-15</c:v>
                </c:pt>
              </c:strCache>
            </c:strRef>
          </c:tx>
          <c:invertIfNegative val="0"/>
          <c:cat>
            <c:strRef>
              <c:f>'[September_2015_Website_Reports.xlsx]Average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'[September_2015_Website_Reports.xlsx]Average Time on Site'!$G$8:$G$14</c:f>
              <c:numCache>
                <c:formatCode>h:mm</c:formatCode>
                <c:ptCount val="7"/>
                <c:pt idx="0">
                  <c:v>4.7222222222222221E-2</c:v>
                </c:pt>
                <c:pt idx="1">
                  <c:v>0.16666666666666666</c:v>
                </c:pt>
                <c:pt idx="2">
                  <c:v>0.10694444444444444</c:v>
                </c:pt>
                <c:pt idx="3">
                  <c:v>8.3333333333333329E-2</c:v>
                </c:pt>
                <c:pt idx="4">
                  <c:v>0.17222222222222225</c:v>
                </c:pt>
                <c:pt idx="5">
                  <c:v>0</c:v>
                </c:pt>
                <c:pt idx="6">
                  <c:v>6.3194444444444442E-2</c:v>
                </c:pt>
              </c:numCache>
            </c:numRef>
          </c:val>
        </c:ser>
        <c:ser>
          <c:idx val="5"/>
          <c:order val="5"/>
          <c:tx>
            <c:strRef>
              <c:f>'[September_2015_Website_Reports.xlsx]Average Time on Site'!$H$7</c:f>
              <c:strCache>
                <c:ptCount val="1"/>
                <c:pt idx="0">
                  <c:v>Sept-15</c:v>
                </c:pt>
              </c:strCache>
            </c:strRef>
          </c:tx>
          <c:invertIfNegative val="0"/>
          <c:cat>
            <c:strRef>
              <c:f>'[September_2015_Website_Reports.xlsx]Average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'[September_2015_Website_Reports.xlsx]Average Time on Site'!$H$8:$H$14</c:f>
              <c:numCache>
                <c:formatCode>h:mm</c:formatCode>
                <c:ptCount val="7"/>
                <c:pt idx="0">
                  <c:v>5.6944444444444443E-2</c:v>
                </c:pt>
                <c:pt idx="1">
                  <c:v>0.17152777777777775</c:v>
                </c:pt>
                <c:pt idx="2">
                  <c:v>0.11388888888888889</c:v>
                </c:pt>
                <c:pt idx="3">
                  <c:v>6.805555555555555E-2</c:v>
                </c:pt>
                <c:pt idx="4">
                  <c:v>0.15347222222222223</c:v>
                </c:pt>
                <c:pt idx="5">
                  <c:v>0</c:v>
                </c:pt>
                <c:pt idx="6">
                  <c:v>6.5972222222222224E-2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7644800"/>
        <c:axId val="87650688"/>
      </c:barChart>
      <c:catAx>
        <c:axId val="87644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87650688"/>
        <c:crosses val="autoZero"/>
        <c:auto val="1"/>
        <c:lblAlgn val="ctr"/>
        <c:lblOffset val="100"/>
        <c:noMultiLvlLbl val="0"/>
      </c:catAx>
      <c:valAx>
        <c:axId val="8765068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8764480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9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/>
            <a:t>10 Most Viewed Pages - </a:t>
          </a:r>
          <a:r>
            <a:rPr lang="en-US">
              <a:effectLst/>
            </a:rPr>
            <a:t>September </a:t>
          </a:r>
          <a:r>
            <a:rPr lang="en-US" sz="1100" b="1" i="0" baseline="0">
              <a:effectLst/>
              <a:latin typeface="+mn-lt"/>
              <a:ea typeface="+mn-ea"/>
              <a:cs typeface="+mn-cs"/>
            </a:rPr>
            <a:t>2015</a:t>
          </a:r>
          <a:endParaRPr lang="en-US">
            <a:effectLst/>
          </a:endParaRPr>
        </a:p>
        <a:p xmlns:a="http://schemas.openxmlformats.org/drawingml/2006/main">
          <a:pPr algn="ctr"/>
          <a:endParaRPr lang="en-US" sz="1100" b="1" i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0.26547</cdr:x>
      <cdr:y>0.08154</cdr:y>
    </cdr:from>
    <cdr:to>
      <cdr:x>0.72476</cdr:x>
      <cdr:y>0.17811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552575" y="361949"/>
          <a:ext cx="2686050" cy="428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4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4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9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>For </a:t>
            </a:r>
            <a:r>
              <a:rPr lang="en-US" sz="3600" dirty="0" smtClean="0">
                <a:latin typeface="Bombardier" charset="0"/>
              </a:rPr>
              <a:t>September 2015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September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1509556"/>
              </p:ext>
            </p:extLst>
          </p:nvPr>
        </p:nvGraphicFramePr>
        <p:xfrm>
          <a:off x="2286000" y="1600200"/>
          <a:ext cx="6858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September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752600"/>
            <a:ext cx="6291263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September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276600" y="2286000"/>
            <a:ext cx="5486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6657228"/>
              </p:ext>
            </p:extLst>
          </p:nvPr>
        </p:nvGraphicFramePr>
        <p:xfrm>
          <a:off x="2891812" y="1676400"/>
          <a:ext cx="5871188" cy="4410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September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6974487"/>
              </p:ext>
            </p:extLst>
          </p:nvPr>
        </p:nvGraphicFramePr>
        <p:xfrm>
          <a:off x="2514600" y="1752600"/>
          <a:ext cx="66294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September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5687421"/>
              </p:ext>
            </p:extLst>
          </p:nvPr>
        </p:nvGraphicFramePr>
        <p:xfrm>
          <a:off x="2362200" y="1828800"/>
          <a:ext cx="6858000" cy="4181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     </a:t>
            </a:r>
            <a:r>
              <a:rPr lang="en-US" sz="2800" dirty="0" smtClean="0">
                <a:latin typeface="Impact" pitchFamily="34" charset="0"/>
              </a:rPr>
              <a:t>September 2015</a:t>
            </a:r>
            <a:r>
              <a:rPr lang="en-US" dirty="0">
                <a:latin typeface="Impact" pitchFamily="34" charset="0"/>
              </a:rPr>
              <a:t/>
            </a:r>
            <a:br>
              <a:rPr lang="en-US" dirty="0">
                <a:latin typeface="Impact" pitchFamily="34" charset="0"/>
              </a:rPr>
            </a:b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0794560"/>
              </p:ext>
            </p:extLst>
          </p:nvPr>
        </p:nvGraphicFramePr>
        <p:xfrm>
          <a:off x="1981200" y="1905000"/>
          <a:ext cx="70866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September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2200364"/>
              </p:ext>
            </p:extLst>
          </p:nvPr>
        </p:nvGraphicFramePr>
        <p:xfrm>
          <a:off x="2590800" y="1828800"/>
          <a:ext cx="66294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5334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   </a:t>
            </a:r>
            <a:r>
              <a:rPr lang="en-US" sz="2800" dirty="0" smtClean="0">
                <a:latin typeface="Impact" pitchFamily="34" charset="0"/>
              </a:rPr>
              <a:t>September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509008"/>
              </p:ext>
            </p:extLst>
          </p:nvPr>
        </p:nvGraphicFramePr>
        <p:xfrm>
          <a:off x="2362200" y="1828800"/>
          <a:ext cx="68580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3810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543589"/>
              </p:ext>
            </p:extLst>
          </p:nvPr>
        </p:nvGraphicFramePr>
        <p:xfrm>
          <a:off x="2743200" y="1600200"/>
          <a:ext cx="60960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8408840"/>
              </p:ext>
            </p:extLst>
          </p:nvPr>
        </p:nvGraphicFramePr>
        <p:xfrm>
          <a:off x="2819400" y="1828800"/>
          <a:ext cx="60198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0359442"/>
              </p:ext>
            </p:extLst>
          </p:nvPr>
        </p:nvGraphicFramePr>
        <p:xfrm>
          <a:off x="2667000" y="1676400"/>
          <a:ext cx="6248400" cy="4230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0658496"/>
              </p:ext>
            </p:extLst>
          </p:nvPr>
        </p:nvGraphicFramePr>
        <p:xfrm>
          <a:off x="2743200" y="1676400"/>
          <a:ext cx="6248398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4940540"/>
              </p:ext>
            </p:extLst>
          </p:nvPr>
        </p:nvGraphicFramePr>
        <p:xfrm>
          <a:off x="3048000" y="2133600"/>
          <a:ext cx="54102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738841"/>
              </p:ext>
            </p:extLst>
          </p:nvPr>
        </p:nvGraphicFramePr>
        <p:xfrm>
          <a:off x="2667000" y="1828800"/>
          <a:ext cx="6324600" cy="3939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7482049"/>
              </p:ext>
            </p:extLst>
          </p:nvPr>
        </p:nvGraphicFramePr>
        <p:xfrm>
          <a:off x="2895600" y="2057400"/>
          <a:ext cx="59436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469248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2863154"/>
              </p:ext>
            </p:extLst>
          </p:nvPr>
        </p:nvGraphicFramePr>
        <p:xfrm>
          <a:off x="2743200" y="1981200"/>
          <a:ext cx="6248400" cy="3755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099178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1455560"/>
              </p:ext>
            </p:extLst>
          </p:nvPr>
        </p:nvGraphicFramePr>
        <p:xfrm>
          <a:off x="2590800" y="2057400"/>
          <a:ext cx="6400800" cy="3856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90938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5529507"/>
              </p:ext>
            </p:extLst>
          </p:nvPr>
        </p:nvGraphicFramePr>
        <p:xfrm>
          <a:off x="2666999" y="1905000"/>
          <a:ext cx="6324601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187303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3810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351807"/>
              </p:ext>
            </p:extLst>
          </p:nvPr>
        </p:nvGraphicFramePr>
        <p:xfrm>
          <a:off x="2590800" y="1828800"/>
          <a:ext cx="64770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7620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6341306"/>
              </p:ext>
            </p:extLst>
          </p:nvPr>
        </p:nvGraphicFramePr>
        <p:xfrm>
          <a:off x="2971800" y="2057400"/>
          <a:ext cx="60960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September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709738"/>
            <a:ext cx="5943600" cy="4043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September 2015</a:t>
            </a:r>
            <a:endParaRPr lang="en-US" sz="28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3021214"/>
              </p:ext>
            </p:extLst>
          </p:nvPr>
        </p:nvGraphicFramePr>
        <p:xfrm>
          <a:off x="2743200" y="2133600"/>
          <a:ext cx="5862638" cy="3743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September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966912"/>
            <a:ext cx="6477000" cy="406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September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828800"/>
            <a:ext cx="5913437" cy="409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September 2015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279" y="2133600"/>
            <a:ext cx="5943600" cy="3637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September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4845545"/>
              </p:ext>
            </p:extLst>
          </p:nvPr>
        </p:nvGraphicFramePr>
        <p:xfrm>
          <a:off x="3048000" y="1981200"/>
          <a:ext cx="5837208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September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6032056"/>
              </p:ext>
            </p:extLst>
          </p:nvPr>
        </p:nvGraphicFramePr>
        <p:xfrm>
          <a:off x="2743200" y="1981200"/>
          <a:ext cx="6242276" cy="3995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5090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September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1180629"/>
              </p:ext>
            </p:extLst>
          </p:nvPr>
        </p:nvGraphicFramePr>
        <p:xfrm>
          <a:off x="2581955" y="2057400"/>
          <a:ext cx="6342289" cy="4229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60741</TotalTime>
  <Words>453</Words>
  <Application>Microsoft Office PowerPoint</Application>
  <PresentationFormat>On-screen Show (4:3)</PresentationFormat>
  <Paragraphs>150</Paragraphs>
  <Slides>31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September 2015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     September 2015 </vt:lpstr>
      <vt:lpstr>PowerPoint Presentation</vt:lpstr>
      <vt:lpstr>USCAUXILIARYSERVICESIT Website Reports    September 2015  </vt:lpstr>
      <vt:lpstr>USCAUXILIARYSERVICESIT Website Reports September 2015  </vt:lpstr>
      <vt:lpstr>USCAUXILIARYSERVICESIT Website Reports September 2015  </vt:lpstr>
      <vt:lpstr>USCAUXILIARYSERVICESIT Website Reports September 2015  </vt:lpstr>
      <vt:lpstr>USCAUXILIARYSERVICESIT Website Reports September 2015  </vt:lpstr>
      <vt:lpstr>USCAUXILIARYSERVICESIT Website Reports May 2015  </vt:lpstr>
      <vt:lpstr>USCAUXILIARYSERVICESIT Email Campaign Reports September 2015  </vt:lpstr>
      <vt:lpstr>USCAUXILIARYSERVICESIT Email Campaign Reports September 2015  </vt:lpstr>
      <vt:lpstr>USCAUXILIARYSERVICESIT Email Campaign Reports September 2015  </vt:lpstr>
      <vt:lpstr>USCAUXILIARYSERVICESIT Email Campaign Reports September 2015  </vt:lpstr>
      <vt:lpstr>USCAUXILIARYSERVICESIT Email Campaign Reports September 2015  </vt:lpstr>
      <vt:lpstr>USCAUXILIARYSERVICESIT Email Campaign Reports September 2015  </vt:lpstr>
      <vt:lpstr>USCAUXILIARYSERVICESIT Email Campaign Reports September 2015  </vt:lpstr>
      <vt:lpstr>USCAUXILIARYSERVICESIT Customer Satisfaction Report September 2015</vt:lpstr>
      <vt:lpstr>Thank You !!</vt:lpstr>
    </vt:vector>
  </TitlesOfParts>
  <Company>University of Southern California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Sachin Chachada</dc:creator>
  <cp:lastModifiedBy>Edward Romero</cp:lastModifiedBy>
  <cp:revision>1148</cp:revision>
  <dcterms:created xsi:type="dcterms:W3CDTF">2005-12-19T17:55:46Z</dcterms:created>
  <dcterms:modified xsi:type="dcterms:W3CDTF">2015-10-13T15:38:20Z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