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3.xml" ContentType="application/vnd.openxmlformats-officedocument.drawingml.chartshapes+xml"/>
  <Override PartName="/ppt/charts/chart17.xml" ContentType="application/vnd.openxmlformats-officedocument.drawingml.chart+xml"/>
  <Override PartName="/ppt/notesSlides/notesSlide15.xml" ContentType="application/vnd.openxmlformats-officedocument.presentationml.notesSlide+xml"/>
  <Override PartName="/ppt/charts/chart18.xml" ContentType="application/vnd.openxmlformats-officedocument.drawingml.chart+xml"/>
  <Override PartName="/ppt/notesSlides/notesSlide16.xml" ContentType="application/vnd.openxmlformats-officedocument.presentationml.notesSlide+xml"/>
  <Override PartName="/ppt/charts/chart19.xml" ContentType="application/vnd.openxmlformats-officedocument.drawingml.chart+xml"/>
  <Override PartName="/ppt/notesSlides/notesSlide17.xml" ContentType="application/vnd.openxmlformats-officedocument.presentationml.notesSlide+xml"/>
  <Override PartName="/ppt/charts/chart20.xml" ContentType="application/vnd.openxmlformats-officedocument.drawingml.chart+xml"/>
  <Override PartName="/ppt/notesSlides/notesSlide18.xml" ContentType="application/vnd.openxmlformats-officedocument.presentationml.notesSl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3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44" r:id="rId28"/>
    <p:sldId id="445" r:id="rId29"/>
    <p:sldId id="446" r:id="rId30"/>
    <p:sldId id="447" r:id="rId31"/>
    <p:sldId id="448" r:id="rId32"/>
    <p:sldId id="449" r:id="rId33"/>
    <p:sldId id="450" r:id="rId34"/>
    <p:sldId id="451" r:id="rId35"/>
    <p:sldId id="452" r:id="rId36"/>
    <p:sldId id="453" r:id="rId37"/>
    <p:sldId id="454" r:id="rId38"/>
    <p:sldId id="455" r:id="rId39"/>
    <p:sldId id="463" r:id="rId40"/>
    <p:sldId id="474" r:id="rId41"/>
    <p:sldId id="473" r:id="rId42"/>
    <p:sldId id="471" r:id="rId43"/>
    <p:sldId id="401" r:id="rId44"/>
    <p:sldId id="397" r:id="rId45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97" autoAdjust="0"/>
    <p:restoredTop sz="94660" autoAdjust="0"/>
  </p:normalViewPr>
  <p:slideViewPr>
    <p:cSldViewPr>
      <p:cViewPr varScale="1">
        <p:scale>
          <a:sx n="116" d="100"/>
          <a:sy n="116" d="100"/>
        </p:scale>
        <p:origin x="17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Aging%20Reports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%20Req%20Unit%20And%20Status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.usc.edu\fileshare\Central%20IT%20Home\Central%20IT%20Shared\Service%20Desk\OPS%20Report\2017\August%202017%20Monthly%20Ops%20Report\August_2017_Exact%20Targ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Customer%20Satisfaction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%20Req%20Unit%20And%20Statu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Closed%20Web%20Ticke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7\August%202017%20Monthly%20Ops%20Report\August_2017_Website%20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'[August_2017_Service Desk 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'[August_2017_Service Desk Report.xlsx]BU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'[August_2017_Service Desk Report.xlsx]BU Systems'!$B$60:$F$60</c:f>
              <c:numCache>
                <c:formatCode>0</c:formatCode>
                <c:ptCount val="5"/>
                <c:pt idx="0">
                  <c:v>36</c:v>
                </c:pt>
                <c:pt idx="1">
                  <c:v>12</c:v>
                </c:pt>
                <c:pt idx="2">
                  <c:v>6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1CB-4B1C-B3F5-F9DB331B7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706240"/>
        <c:axId val="163917648"/>
      </c:barChart>
      <c:catAx>
        <c:axId val="16370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63917648"/>
        <c:crosses val="autoZero"/>
        <c:auto val="1"/>
        <c:lblAlgn val="ctr"/>
        <c:lblOffset val="100"/>
        <c:noMultiLvlLbl val="0"/>
      </c:catAx>
      <c:valAx>
        <c:axId val="163917648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6370624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2017 </a:t>
            </a:r>
            <a:r>
              <a:rPr lang="en-US"/>
              <a:t>Traffic Sources - HSP Micro Sites </a:t>
            </a:r>
          </a:p>
        </c:rich>
      </c:tx>
      <c:layout>
        <c:manualLayout>
          <c:xMode val="edge"/>
          <c:yMode val="edge"/>
          <c:x val="0.15774388881001736"/>
          <c:y val="4.773483690321590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'[August_2017_Website Reports.xlsx]Traffic Sources'!$C$14:$C$21</c:f>
              <c:numCache>
                <c:formatCode>#,##0</c:formatCode>
                <c:ptCount val="8"/>
                <c:pt idx="0">
                  <c:v>428</c:v>
                </c:pt>
                <c:pt idx="1">
                  <c:v>988</c:v>
                </c:pt>
                <c:pt idx="2">
                  <c:v>719</c:v>
                </c:pt>
                <c:pt idx="3">
                  <c:v>0</c:v>
                </c:pt>
                <c:pt idx="4">
                  <c:v>194</c:v>
                </c:pt>
                <c:pt idx="5">
                  <c:v>283</c:v>
                </c:pt>
                <c:pt idx="6">
                  <c:v>250</c:v>
                </c:pt>
                <c:pt idx="7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01-4C27-9636-0B87B6C0EA5C}"/>
            </c:ext>
          </c:extLst>
        </c:ser>
        <c:ser>
          <c:idx val="1"/>
          <c:order val="1"/>
          <c:tx>
            <c:strRef>
              <c:f>'[August_2017_Website Reports.xlsx]Traffic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'[August_2017_Website Reports.xlsx]Traffic Sources'!$D$14:$D$21</c:f>
              <c:numCache>
                <c:formatCode>#,##0</c:formatCode>
                <c:ptCount val="8"/>
                <c:pt idx="0">
                  <c:v>143</c:v>
                </c:pt>
                <c:pt idx="1">
                  <c:v>267</c:v>
                </c:pt>
                <c:pt idx="2">
                  <c:v>163</c:v>
                </c:pt>
                <c:pt idx="3">
                  <c:v>0</c:v>
                </c:pt>
                <c:pt idx="4">
                  <c:v>37</c:v>
                </c:pt>
                <c:pt idx="5">
                  <c:v>252</c:v>
                </c:pt>
                <c:pt idx="6">
                  <c:v>118</c:v>
                </c:pt>
                <c:pt idx="7">
                  <c:v>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01-4C27-9636-0B87B6C0EA5C}"/>
            </c:ext>
          </c:extLst>
        </c:ser>
        <c:ser>
          <c:idx val="2"/>
          <c:order val="2"/>
          <c:tx>
            <c:strRef>
              <c:f>'[August_2017_Website Reports.xlsx]Traffic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'[August_2017_Website Reports.xlsx]Traffic Sources'!$E$14:$E$21</c:f>
              <c:numCache>
                <c:formatCode>#,##0</c:formatCode>
                <c:ptCount val="8"/>
                <c:pt idx="0">
                  <c:v>138</c:v>
                </c:pt>
                <c:pt idx="1">
                  <c:v>749</c:v>
                </c:pt>
                <c:pt idx="2">
                  <c:v>151</c:v>
                </c:pt>
                <c:pt idx="3">
                  <c:v>0</c:v>
                </c:pt>
                <c:pt idx="4">
                  <c:v>126</c:v>
                </c:pt>
                <c:pt idx="5">
                  <c:v>75</c:v>
                </c:pt>
                <c:pt idx="6">
                  <c:v>59</c:v>
                </c:pt>
                <c:pt idx="7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A01-4C27-9636-0B87B6C0EA5C}"/>
            </c:ext>
          </c:extLst>
        </c:ser>
        <c:ser>
          <c:idx val="3"/>
          <c:order val="3"/>
          <c:tx>
            <c:strRef>
              <c:f>'[August_2017_Website Reports.xlsx]Traffic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'[August_2017_Website Reports.xlsx]Traffic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A01-4C27-9636-0B87B6C0E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989216"/>
        <c:axId val="348989608"/>
      </c:barChart>
      <c:catAx>
        <c:axId val="34898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989608"/>
        <c:crosses val="autoZero"/>
        <c:auto val="1"/>
        <c:lblAlgn val="ctr"/>
        <c:lblOffset val="100"/>
        <c:noMultiLvlLbl val="0"/>
      </c:catAx>
      <c:valAx>
        <c:axId val="34898960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9892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2017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Reports.xlsx]Traffic Sources'!$C$25:$C$29</c:f>
              <c:numCache>
                <c:formatCode>#,##0</c:formatCode>
                <c:ptCount val="5"/>
                <c:pt idx="0">
                  <c:v>71</c:v>
                </c:pt>
                <c:pt idx="1">
                  <c:v>15</c:v>
                </c:pt>
                <c:pt idx="2">
                  <c:v>0</c:v>
                </c:pt>
                <c:pt idx="3">
                  <c:v>63</c:v>
                </c:pt>
                <c:pt idx="4">
                  <c:v>171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4DB-4436-A6F3-DA9DA312606F}"/>
            </c:ext>
          </c:extLst>
        </c:ser>
        <c:ser>
          <c:idx val="1"/>
          <c:order val="1"/>
          <c:tx>
            <c:strRef>
              <c:f>'[August_2017_Website Reports.xlsx]Traffic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Reports.xlsx]Traffic Sources'!$D$25:$D$29</c:f>
              <c:numCache>
                <c:formatCode>#,##0</c:formatCode>
                <c:ptCount val="5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385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4DB-4436-A6F3-DA9DA312606F}"/>
            </c:ext>
          </c:extLst>
        </c:ser>
        <c:ser>
          <c:idx val="2"/>
          <c:order val="2"/>
          <c:tx>
            <c:strRef>
              <c:f>'[August_2017_Website Reports.xlsx]Traffic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Reports.xlsx]Traffic Sources'!$E$25:$E$29</c:f>
              <c:numCache>
                <c:formatCode>#,##0</c:formatCode>
                <c:ptCount val="5"/>
                <c:pt idx="0">
                  <c:v>54</c:v>
                </c:pt>
                <c:pt idx="1">
                  <c:v>6</c:v>
                </c:pt>
                <c:pt idx="2">
                  <c:v>0</c:v>
                </c:pt>
                <c:pt idx="3">
                  <c:v>19</c:v>
                </c:pt>
                <c:pt idx="4">
                  <c:v>1659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4DB-4436-A6F3-DA9DA312606F}"/>
            </c:ext>
          </c:extLst>
        </c:ser>
        <c:ser>
          <c:idx val="3"/>
          <c:order val="3"/>
          <c:tx>
            <c:strRef>
              <c:f>'[August_2017_Website Reports.xlsx]Traffic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Reports.xlsx]Traffic Sources'!$F$25:$F$29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4DB-4436-A6F3-DA9DA31260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192048"/>
        <c:axId val="349192440"/>
      </c:barChart>
      <c:catAx>
        <c:axId val="34919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192440"/>
        <c:crosses val="autoZero"/>
        <c:auto val="1"/>
        <c:lblAlgn val="ctr"/>
        <c:lblOffset val="100"/>
        <c:noMultiLvlLbl val="0"/>
      </c:catAx>
      <c:valAx>
        <c:axId val="34919244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1920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Reports.xlsx]Average Time on Site'!$C$7</c:f>
              <c:strCache>
                <c:ptCount val="1"/>
                <c:pt idx="0">
                  <c:v>Mar-17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Reports.xlsx]Average Time on Site'!$C$8:$C$14</c:f>
              <c:numCache>
                <c:formatCode>h:mm</c:formatCode>
                <c:ptCount val="7"/>
                <c:pt idx="0">
                  <c:v>1.8749999999999999E-2</c:v>
                </c:pt>
                <c:pt idx="1">
                  <c:v>0.17430555555555557</c:v>
                </c:pt>
                <c:pt idx="2">
                  <c:v>0.2076388888888889</c:v>
                </c:pt>
                <c:pt idx="3">
                  <c:v>4.5138888888888888E-2</c:v>
                </c:pt>
                <c:pt idx="4">
                  <c:v>8.1250000000000003E-2</c:v>
                </c:pt>
                <c:pt idx="5">
                  <c:v>0</c:v>
                </c:pt>
                <c:pt idx="6">
                  <c:v>6.5972222222222224E-2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FE-46FB-B8BD-E2A28ADF4058}"/>
            </c:ext>
          </c:extLst>
        </c:ser>
        <c:ser>
          <c:idx val="1"/>
          <c:order val="1"/>
          <c:tx>
            <c:strRef>
              <c:f>'[August_2017_Website Reports.xlsx]Average Time on Site'!$D$7</c:f>
              <c:strCache>
                <c:ptCount val="1"/>
                <c:pt idx="0">
                  <c:v>Apr-17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Reports.xlsx]Average Time on Site'!$D$8:$D$14</c:f>
              <c:numCache>
                <c:formatCode>h:mm</c:formatCode>
                <c:ptCount val="7"/>
                <c:pt idx="0">
                  <c:v>3.0555555555555555E-2</c:v>
                </c:pt>
                <c:pt idx="1">
                  <c:v>0.17916666666666667</c:v>
                </c:pt>
                <c:pt idx="2">
                  <c:v>0.18888888888888888</c:v>
                </c:pt>
                <c:pt idx="3">
                  <c:v>4.5833333333333337E-2</c:v>
                </c:pt>
                <c:pt idx="4">
                  <c:v>8.0555555555555561E-2</c:v>
                </c:pt>
                <c:pt idx="5">
                  <c:v>0</c:v>
                </c:pt>
                <c:pt idx="6">
                  <c:v>6.5277777777777782E-2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EFE-46FB-B8BD-E2A28ADF4058}"/>
            </c:ext>
          </c:extLst>
        </c:ser>
        <c:ser>
          <c:idx val="2"/>
          <c:order val="2"/>
          <c:tx>
            <c:strRef>
              <c:f>'[August_2017_Website Reports.xlsx]Average Time on Site'!$E$7</c:f>
              <c:strCache>
                <c:ptCount val="1"/>
                <c:pt idx="0">
                  <c:v>May-17</c:v>
                </c:pt>
              </c:strCache>
            </c:strRef>
          </c:tx>
          <c:invertIfNegative val="0"/>
          <c:cat>
            <c:strRef>
              <c:f>'[August_2017_Website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Reports.xlsx]Average Time on Site'!$E$8:$E$14</c:f>
              <c:numCache>
                <c:formatCode>h:mm</c:formatCode>
                <c:ptCount val="7"/>
                <c:pt idx="0">
                  <c:v>1.7361111111111112E-2</c:v>
                </c:pt>
                <c:pt idx="1">
                  <c:v>0.1986111111111111</c:v>
                </c:pt>
                <c:pt idx="2">
                  <c:v>0.16458333333333333</c:v>
                </c:pt>
                <c:pt idx="3">
                  <c:v>5.2777777777777778E-2</c:v>
                </c:pt>
                <c:pt idx="4">
                  <c:v>8.6111111111111124E-2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EFE-46FB-B8BD-E2A28ADF4058}"/>
            </c:ext>
          </c:extLst>
        </c:ser>
        <c:ser>
          <c:idx val="3"/>
          <c:order val="3"/>
          <c:tx>
            <c:strRef>
              <c:f>'[August_2017_Website Reports.xlsx]Average Time on Site'!$F$7</c:f>
              <c:strCache>
                <c:ptCount val="1"/>
                <c:pt idx="0">
                  <c:v>Jun-17</c:v>
                </c:pt>
              </c:strCache>
            </c:strRef>
          </c:tx>
          <c:invertIfNegative val="0"/>
          <c:cat>
            <c:strRef>
              <c:f>'[August_2017_Website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Reports.xlsx]Average Time on Site'!$F$8:$F$14</c:f>
              <c:numCache>
                <c:formatCode>h:mm</c:formatCode>
                <c:ptCount val="7"/>
                <c:pt idx="0">
                  <c:v>2.9166666666666664E-2</c:v>
                </c:pt>
                <c:pt idx="1">
                  <c:v>0.17569444444444446</c:v>
                </c:pt>
                <c:pt idx="2">
                  <c:v>0.16597222222222222</c:v>
                </c:pt>
                <c:pt idx="3">
                  <c:v>6.805555555555555E-2</c:v>
                </c:pt>
                <c:pt idx="4">
                  <c:v>9.375E-2</c:v>
                </c:pt>
                <c:pt idx="5">
                  <c:v>0</c:v>
                </c:pt>
                <c:pt idx="6">
                  <c:v>5.7638888888888885E-2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EFE-46FB-B8BD-E2A28ADF4058}"/>
            </c:ext>
          </c:extLst>
        </c:ser>
        <c:ser>
          <c:idx val="4"/>
          <c:order val="4"/>
          <c:tx>
            <c:strRef>
              <c:f>'[August_2017_Website Reports.xlsx]Average Time on Site'!$G$7</c:f>
              <c:strCache>
                <c:ptCount val="1"/>
                <c:pt idx="0">
                  <c:v>Jul-17</c:v>
                </c:pt>
              </c:strCache>
            </c:strRef>
          </c:tx>
          <c:invertIfNegative val="0"/>
          <c:cat>
            <c:strRef>
              <c:f>'[August_2017_Website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Reports.xlsx]Average Time on Site'!$G$8:$G$14</c:f>
              <c:numCache>
                <c:formatCode>h:mm</c:formatCode>
                <c:ptCount val="7"/>
                <c:pt idx="0">
                  <c:v>3.7499999999999999E-2</c:v>
                </c:pt>
                <c:pt idx="1">
                  <c:v>0.17083333333333331</c:v>
                </c:pt>
                <c:pt idx="2">
                  <c:v>0.1451388888888889</c:v>
                </c:pt>
                <c:pt idx="3">
                  <c:v>7.2916666666666671E-2</c:v>
                </c:pt>
                <c:pt idx="4">
                  <c:v>9.4444444444444442E-2</c:v>
                </c:pt>
                <c:pt idx="5">
                  <c:v>0</c:v>
                </c:pt>
                <c:pt idx="6">
                  <c:v>5.486111111111111E-2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EFE-46FB-B8BD-E2A28ADF4058}"/>
            </c:ext>
          </c:extLst>
        </c:ser>
        <c:ser>
          <c:idx val="5"/>
          <c:order val="5"/>
          <c:tx>
            <c:strRef>
              <c:f>'[August_2017_Website Reports.xlsx]Average Time on Site'!$H$7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'[August_2017_Website Reports.xlsx]Average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Reports.xlsx]Average Time on Site'!$H$8:$H$14</c:f>
              <c:numCache>
                <c:formatCode>h:mm</c:formatCode>
                <c:ptCount val="7"/>
                <c:pt idx="0">
                  <c:v>1.5972222222222224E-2</c:v>
                </c:pt>
                <c:pt idx="1">
                  <c:v>0.16527777777777777</c:v>
                </c:pt>
                <c:pt idx="2">
                  <c:v>9.930555555555555E-2</c:v>
                </c:pt>
                <c:pt idx="3">
                  <c:v>7.1527777777777787E-2</c:v>
                </c:pt>
                <c:pt idx="4">
                  <c:v>8.7500000000000008E-2</c:v>
                </c:pt>
                <c:pt idx="5">
                  <c:v>0</c:v>
                </c:pt>
                <c:pt idx="6">
                  <c:v>6.8749999999999992E-2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EFE-46FB-B8BD-E2A28ADF40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193616"/>
        <c:axId val="349194008"/>
      </c:barChart>
      <c:catAx>
        <c:axId val="34919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194008"/>
        <c:crosses val="autoZero"/>
        <c:auto val="1"/>
        <c:lblAlgn val="ctr"/>
        <c:lblOffset val="100"/>
        <c:noMultiLvlLbl val="0"/>
      </c:catAx>
      <c:valAx>
        <c:axId val="3491940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1936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Reports.xlsx]Average Time on Site'!$C$18</c:f>
              <c:strCache>
                <c:ptCount val="1"/>
                <c:pt idx="0">
                  <c:v>Mar-17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'[August_2017_Website Reports.xlsx]Average Time on Site'!$C$19:$C$27</c:f>
              <c:numCache>
                <c:formatCode>h:mm</c:formatCode>
                <c:ptCount val="9"/>
                <c:pt idx="0">
                  <c:v>6.1805555555555558E-2</c:v>
                </c:pt>
                <c:pt idx="1">
                  <c:v>6.805555555555555E-2</c:v>
                </c:pt>
                <c:pt idx="2">
                  <c:v>0</c:v>
                </c:pt>
                <c:pt idx="3">
                  <c:v>6.9444444444444434E-2</c:v>
                </c:pt>
                <c:pt idx="4">
                  <c:v>5.7638888888888885E-2</c:v>
                </c:pt>
                <c:pt idx="5">
                  <c:v>6.1805555555555558E-2</c:v>
                </c:pt>
                <c:pt idx="6">
                  <c:v>4.5833333333333337E-2</c:v>
                </c:pt>
                <c:pt idx="7">
                  <c:v>4.027777777777778E-2</c:v>
                </c:pt>
                <c:pt idx="8">
                  <c:v>6.458333333333334E-2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93-4C63-946C-FD35A264A760}"/>
            </c:ext>
          </c:extLst>
        </c:ser>
        <c:ser>
          <c:idx val="1"/>
          <c:order val="1"/>
          <c:tx>
            <c:strRef>
              <c:f>'[August_2017_Website Reports.xlsx]Average Time on Site'!$D$18</c:f>
              <c:strCache>
                <c:ptCount val="1"/>
                <c:pt idx="0">
                  <c:v>Apr-17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'[August_2017_Website Reports.xlsx]Average Time on Site'!$D$19:$D$27</c:f>
              <c:numCache>
                <c:formatCode>h:mm</c:formatCode>
                <c:ptCount val="9"/>
                <c:pt idx="0">
                  <c:v>6.1805555555555558E-2</c:v>
                </c:pt>
                <c:pt idx="1">
                  <c:v>7.2916666666666671E-2</c:v>
                </c:pt>
                <c:pt idx="2">
                  <c:v>0</c:v>
                </c:pt>
                <c:pt idx="3">
                  <c:v>4.7222222222222221E-2</c:v>
                </c:pt>
                <c:pt idx="4">
                  <c:v>7.6388888888888895E-2</c:v>
                </c:pt>
                <c:pt idx="5">
                  <c:v>5.2083333333333336E-2</c:v>
                </c:pt>
                <c:pt idx="6">
                  <c:v>3.8194444444444441E-2</c:v>
                </c:pt>
                <c:pt idx="7">
                  <c:v>3.888888888888889E-2</c:v>
                </c:pt>
                <c:pt idx="8">
                  <c:v>5.2777777777777778E-2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393-4C63-946C-FD35A264A760}"/>
            </c:ext>
          </c:extLst>
        </c:ser>
        <c:ser>
          <c:idx val="2"/>
          <c:order val="2"/>
          <c:tx>
            <c:strRef>
              <c:f>'[August_2017_Website Reports.xlsx]Average Time on Site'!$E$18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'[August_2017_Website Reports.xlsx]Average Time on Site'!$E$19:$E$27</c:f>
              <c:numCache>
                <c:formatCode>h:mm</c:formatCode>
                <c:ptCount val="9"/>
                <c:pt idx="0">
                  <c:v>4.5138888888888888E-2</c:v>
                </c:pt>
                <c:pt idx="1">
                  <c:v>7.3611111111111113E-2</c:v>
                </c:pt>
                <c:pt idx="2">
                  <c:v>0</c:v>
                </c:pt>
                <c:pt idx="3">
                  <c:v>3.4722222222222224E-2</c:v>
                </c:pt>
                <c:pt idx="4">
                  <c:v>4.3055555555555562E-2</c:v>
                </c:pt>
                <c:pt idx="5">
                  <c:v>4.0972222222222222E-2</c:v>
                </c:pt>
                <c:pt idx="6">
                  <c:v>2.4999999999999998E-2</c:v>
                </c:pt>
                <c:pt idx="7" formatCode="mm:ss.0">
                  <c:v>5.4976851851851855E-4</c:v>
                </c:pt>
                <c:pt idx="8">
                  <c:v>5.4166666666666669E-2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393-4C63-946C-FD35A264A760}"/>
            </c:ext>
          </c:extLst>
        </c:ser>
        <c:ser>
          <c:idx val="3"/>
          <c:order val="3"/>
          <c:tx>
            <c:strRef>
              <c:f>'[August_2017_Website Reports.xlsx]Average Time on Site'!$F$18</c:f>
              <c:strCache>
                <c:ptCount val="1"/>
                <c:pt idx="0">
                  <c:v>Jun-17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'[August_2017_Website Reports.xlsx]Average Time on Site'!$F$19:$F$27</c:f>
              <c:numCache>
                <c:formatCode>h:mm</c:formatCode>
                <c:ptCount val="9"/>
                <c:pt idx="0">
                  <c:v>2.7777777777777776E-2</c:v>
                </c:pt>
                <c:pt idx="1">
                  <c:v>7.5694444444444439E-2</c:v>
                </c:pt>
                <c:pt idx="2">
                  <c:v>0</c:v>
                </c:pt>
                <c:pt idx="3">
                  <c:v>5.4166666666666669E-2</c:v>
                </c:pt>
                <c:pt idx="4">
                  <c:v>5.0694444444444452E-2</c:v>
                </c:pt>
                <c:pt idx="5">
                  <c:v>6.6666666666666666E-2</c:v>
                </c:pt>
                <c:pt idx="6">
                  <c:v>4.4444444444444446E-2</c:v>
                </c:pt>
                <c:pt idx="7">
                  <c:v>4.6527777777777779E-2</c:v>
                </c:pt>
                <c:pt idx="8">
                  <c:v>6.1111111111111116E-2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393-4C63-946C-FD35A264A760}"/>
            </c:ext>
          </c:extLst>
        </c:ser>
        <c:ser>
          <c:idx val="4"/>
          <c:order val="4"/>
          <c:tx>
            <c:strRef>
              <c:f>'[August_2017_Website Reports.xlsx]Average Time on Site'!$G$18</c:f>
              <c:strCache>
                <c:ptCount val="1"/>
                <c:pt idx="0">
                  <c:v>Jul-17</c:v>
                </c:pt>
              </c:strCache>
            </c:strRef>
          </c:tx>
          <c:invertIfNegative val="0"/>
          <c:cat>
            <c:strRef>
              <c:f>'[August_2017_Website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'[August_2017_Website Reports.xlsx]Average Time on Site'!$G$19:$G$27</c:f>
              <c:numCache>
                <c:formatCode>h:mm</c:formatCode>
                <c:ptCount val="9"/>
                <c:pt idx="0">
                  <c:v>5.0694444444444452E-2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4.9999999999999996E-2</c:v>
                </c:pt>
                <c:pt idx="4">
                  <c:v>5.7638888888888885E-2</c:v>
                </c:pt>
                <c:pt idx="5">
                  <c:v>5.1388888888888894E-2</c:v>
                </c:pt>
                <c:pt idx="6">
                  <c:v>6.3888888888888884E-2</c:v>
                </c:pt>
                <c:pt idx="7">
                  <c:v>4.2361111111111106E-2</c:v>
                </c:pt>
                <c:pt idx="8">
                  <c:v>4.0972222222222222E-2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393-4C63-946C-FD35A264A760}"/>
            </c:ext>
          </c:extLst>
        </c:ser>
        <c:ser>
          <c:idx val="5"/>
          <c:order val="5"/>
          <c:tx>
            <c:strRef>
              <c:f>'[August_2017_Website Reports.xlsx]Average Time on Site'!$H$18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'[August_2017_Website Reports.xlsx]Average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'[August_2017_Website Reports.xlsx]Average Time on Site'!$H$19:$H$27</c:f>
              <c:numCache>
                <c:formatCode>h:mm</c:formatCode>
                <c:ptCount val="9"/>
                <c:pt idx="0">
                  <c:v>9.5833333333333326E-2</c:v>
                </c:pt>
                <c:pt idx="1">
                  <c:v>8.0555555555555561E-2</c:v>
                </c:pt>
                <c:pt idx="2">
                  <c:v>0</c:v>
                </c:pt>
                <c:pt idx="3">
                  <c:v>9.1666666666666674E-2</c:v>
                </c:pt>
                <c:pt idx="4">
                  <c:v>8.9583333333333334E-2</c:v>
                </c:pt>
                <c:pt idx="5">
                  <c:v>4.9305555555555554E-2</c:v>
                </c:pt>
                <c:pt idx="6">
                  <c:v>5.8333333333333327E-2</c:v>
                </c:pt>
                <c:pt idx="7">
                  <c:v>3.4027777777777775E-2</c:v>
                </c:pt>
                <c:pt idx="8">
                  <c:v>4.6527777777777779E-2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393-4C63-946C-FD35A264A7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195184"/>
        <c:axId val="349195576"/>
      </c:barChart>
      <c:catAx>
        <c:axId val="349195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195576"/>
        <c:crosses val="autoZero"/>
        <c:auto val="1"/>
        <c:lblAlgn val="ctr"/>
        <c:lblOffset val="100"/>
        <c:noMultiLvlLbl val="0"/>
      </c:catAx>
      <c:valAx>
        <c:axId val="3491955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1951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1287528424427174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Reports.xlsx]Average Time on Site'!$C$30:$C$31</c:f>
              <c:strCache>
                <c:ptCount val="2"/>
                <c:pt idx="0">
                  <c:v>Mar-17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Reports.xlsx]Average Time on Site'!$C$32:$C$36</c:f>
              <c:numCache>
                <c:formatCode>h:mm</c:formatCode>
                <c:ptCount val="5"/>
                <c:pt idx="0">
                  <c:v>6.8749999999999992E-2</c:v>
                </c:pt>
                <c:pt idx="1">
                  <c:v>3.2638888888888891E-2</c:v>
                </c:pt>
                <c:pt idx="2">
                  <c:v>6.9444444444444434E-2</c:v>
                </c:pt>
                <c:pt idx="3">
                  <c:v>0</c:v>
                </c:pt>
                <c:pt idx="4">
                  <c:v>0.13958333333333334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8B-456F-AD08-000650F977D1}"/>
            </c:ext>
          </c:extLst>
        </c:ser>
        <c:ser>
          <c:idx val="1"/>
          <c:order val="1"/>
          <c:tx>
            <c:strRef>
              <c:f>'[August_2017_Website Reports.xlsx]Average Time on Site'!$D$30:$D$31</c:f>
              <c:strCache>
                <c:ptCount val="2"/>
                <c:pt idx="0">
                  <c:v>Apr-17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Reports.xlsx]Average Time on Site'!$D$32:$D$36</c:f>
              <c:numCache>
                <c:formatCode>h:mm</c:formatCode>
                <c:ptCount val="5"/>
                <c:pt idx="0">
                  <c:v>5.486111111111111E-2</c:v>
                </c:pt>
                <c:pt idx="1">
                  <c:v>0.12083333333333333</c:v>
                </c:pt>
                <c:pt idx="2">
                  <c:v>4.7222222222222221E-2</c:v>
                </c:pt>
                <c:pt idx="3">
                  <c:v>0</c:v>
                </c:pt>
                <c:pt idx="4">
                  <c:v>0.18541666666666667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8B-456F-AD08-000650F977D1}"/>
            </c:ext>
          </c:extLst>
        </c:ser>
        <c:ser>
          <c:idx val="2"/>
          <c:order val="2"/>
          <c:tx>
            <c:strRef>
              <c:f>'[August_2017_Website Reports.xlsx]Average Time on Site'!$E$30:$E$31</c:f>
              <c:strCache>
                <c:ptCount val="2"/>
                <c:pt idx="0">
                  <c:v>May-17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'[August_2017_Website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Reports.xlsx]Average Time on Site'!$E$32:$E$36</c:f>
              <c:numCache>
                <c:formatCode>h:mm</c:formatCode>
                <c:ptCount val="5"/>
                <c:pt idx="0">
                  <c:v>4.0972222222222222E-2</c:v>
                </c:pt>
                <c:pt idx="1">
                  <c:v>1.8055555555555557E-2</c:v>
                </c:pt>
                <c:pt idx="2">
                  <c:v>3.4722222222222224E-2</c:v>
                </c:pt>
                <c:pt idx="3">
                  <c:v>0</c:v>
                </c:pt>
                <c:pt idx="4">
                  <c:v>0.25486111111111109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A8B-456F-AD08-000650F977D1}"/>
            </c:ext>
          </c:extLst>
        </c:ser>
        <c:ser>
          <c:idx val="3"/>
          <c:order val="3"/>
          <c:tx>
            <c:strRef>
              <c:f>'[August_2017_Website Reports.xlsx]Average Time on Site'!$F$30:$F$31</c:f>
              <c:strCache>
                <c:ptCount val="2"/>
                <c:pt idx="0">
                  <c:v>Jun-17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Reports.xlsx]Average Time on Site'!$F$32:$F$36</c:f>
              <c:numCache>
                <c:formatCode>h:mm</c:formatCode>
                <c:ptCount val="5"/>
                <c:pt idx="0">
                  <c:v>2.5694444444444447E-2</c:v>
                </c:pt>
                <c:pt idx="1">
                  <c:v>1.1111111111111112E-2</c:v>
                </c:pt>
                <c:pt idx="2">
                  <c:v>5.4166666666666669E-2</c:v>
                </c:pt>
                <c:pt idx="3">
                  <c:v>0</c:v>
                </c:pt>
                <c:pt idx="4">
                  <c:v>5.5555555555555552E-2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A8B-456F-AD08-000650F977D1}"/>
            </c:ext>
          </c:extLst>
        </c:ser>
        <c:ser>
          <c:idx val="4"/>
          <c:order val="4"/>
          <c:tx>
            <c:strRef>
              <c:f>'[August_2017_Website Reports.xlsx]Average Time on Site'!$G$30:$G$31</c:f>
              <c:strCache>
                <c:ptCount val="2"/>
                <c:pt idx="0">
                  <c:v>Jul-17</c:v>
                </c:pt>
              </c:strCache>
            </c:strRef>
          </c:tx>
          <c:invertIfNegative val="0"/>
          <c:cat>
            <c:strRef>
              <c:f>'[August_2017_Website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Reports.xlsx]Average Time on Site'!$G$32:$G$36</c:f>
              <c:numCache>
                <c:formatCode>h:mm</c:formatCode>
                <c:ptCount val="5"/>
                <c:pt idx="0">
                  <c:v>3.6805555555555557E-2</c:v>
                </c:pt>
                <c:pt idx="1">
                  <c:v>1.8055555555555557E-2</c:v>
                </c:pt>
                <c:pt idx="2">
                  <c:v>4.9999999999999996E-2</c:v>
                </c:pt>
                <c:pt idx="3">
                  <c:v>0</c:v>
                </c:pt>
                <c:pt idx="4">
                  <c:v>0.16944444444444443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A8B-456F-AD08-000650F977D1}"/>
            </c:ext>
          </c:extLst>
        </c:ser>
        <c:ser>
          <c:idx val="5"/>
          <c:order val="5"/>
          <c:tx>
            <c:strRef>
              <c:f>'[August_2017_Website Reports.xlsx]Average Time on Site'!$H$30:$H$31</c:f>
              <c:strCache>
                <c:ptCount val="2"/>
                <c:pt idx="0">
                  <c:v>Aug-17</c:v>
                </c:pt>
              </c:strCache>
            </c:strRef>
          </c:tx>
          <c:invertIfNegative val="0"/>
          <c:cat>
            <c:strRef>
              <c:f>'[August_2017_Website Reports.xlsx]Average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'[August_2017_Website Reports.xlsx]Average Time on Site'!$H$32:$H$36</c:f>
              <c:numCache>
                <c:formatCode>h:mm</c:formatCode>
                <c:ptCount val="5"/>
                <c:pt idx="0">
                  <c:v>3.9583333333333331E-2</c:v>
                </c:pt>
                <c:pt idx="1">
                  <c:v>1.7361111111111112E-2</c:v>
                </c:pt>
                <c:pt idx="2">
                  <c:v>9.1666666666666674E-2</c:v>
                </c:pt>
                <c:pt idx="3">
                  <c:v>0</c:v>
                </c:pt>
                <c:pt idx="4">
                  <c:v>0.22152777777777777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A8B-456F-AD08-000650F97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462112"/>
        <c:axId val="349462504"/>
      </c:barChart>
      <c:catAx>
        <c:axId val="3494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462504"/>
        <c:crosses val="autoZero"/>
        <c:auto val="1"/>
        <c:lblAlgn val="ctr"/>
        <c:lblOffset val="100"/>
        <c:noMultiLvlLbl val="0"/>
      </c:catAx>
      <c:valAx>
        <c:axId val="3494625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46211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August 2017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Details'!$B$6:$B$15</c:f>
              <c:strCache>
                <c:ptCount val="10"/>
                <c:pt idx="0">
                  <c:v>hibiscus</c:v>
                </c:pt>
                <c:pt idx="1">
                  <c:v>bamboo napkin holder</c:v>
                </c:pt>
                <c:pt idx="2">
                  <c:v>shoes</c:v>
                </c:pt>
                <c:pt idx="3">
                  <c:v>3853</c:v>
                </c:pt>
                <c:pt idx="4">
                  <c:v>alumni</c:v>
                </c:pt>
                <c:pt idx="5">
                  <c:v>backpack</c:v>
                </c:pt>
                <c:pt idx="6">
                  <c:v>desk pad holder</c:v>
                </c:pt>
                <c:pt idx="7">
                  <c:v>dog jersey</c:v>
                </c:pt>
                <c:pt idx="8">
                  <c:v>hat</c:v>
                </c:pt>
                <c:pt idx="9">
                  <c:v>jersey</c:v>
                </c:pt>
              </c:strCache>
            </c:strRef>
          </c:cat>
          <c:val>
            <c:numRef>
              <c:f>'[August_2017_Website Reports.xlsx]BKS Details'!$C$6:$C$15</c:f>
              <c:numCache>
                <c:formatCode>General</c:formatCode>
                <c:ptCount val="10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06-4FB3-B6D5-3BC0B63A9F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463680"/>
        <c:axId val="349464072"/>
      </c:barChart>
      <c:catAx>
        <c:axId val="349463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46407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494640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946368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Details'!$B$34:$B$43</c:f>
              <c:strCache>
                <c:ptCount val="10"/>
                <c:pt idx="0">
                  <c:v>Tops &amp; T-Shirts</c:v>
                </c:pt>
                <c:pt idx="1">
                  <c:v>Search results for "nike"</c:v>
                </c:pt>
                <c:pt idx="2">
                  <c:v>Textbooks</c:v>
                </c:pt>
                <c:pt idx="3">
                  <c:v>Hoodies &amp; Pullovers</c:v>
                </c:pt>
                <c:pt idx="4">
                  <c:v>Log in | Register</c:v>
                </c:pt>
                <c:pt idx="5">
                  <c:v>Welcome to the store</c:v>
                </c:pt>
                <c:pt idx="6">
                  <c:v>Shopping Cart</c:v>
                </c:pt>
                <c:pt idx="7">
                  <c:v>Technology</c:v>
                </c:pt>
                <c:pt idx="8">
                  <c:v>Other</c:v>
                </c:pt>
                <c:pt idx="9">
                  <c:v>Store Locator</c:v>
                </c:pt>
              </c:strCache>
            </c:strRef>
          </c:cat>
          <c:val>
            <c:numRef>
              <c:f>'[August_2017_Website Reports.xlsx]BKS Details'!$C$34:$C$43</c:f>
              <c:numCache>
                <c:formatCode>#,##0</c:formatCode>
                <c:ptCount val="10"/>
                <c:pt idx="0">
                  <c:v>7051</c:v>
                </c:pt>
                <c:pt idx="1">
                  <c:v>5044</c:v>
                </c:pt>
                <c:pt idx="2">
                  <c:v>3351</c:v>
                </c:pt>
                <c:pt idx="3">
                  <c:v>2502</c:v>
                </c:pt>
                <c:pt idx="4">
                  <c:v>2304</c:v>
                </c:pt>
                <c:pt idx="5">
                  <c:v>1941</c:v>
                </c:pt>
                <c:pt idx="6">
                  <c:v>1782</c:v>
                </c:pt>
                <c:pt idx="7">
                  <c:v>1591</c:v>
                </c:pt>
                <c:pt idx="8">
                  <c:v>1366</c:v>
                </c:pt>
                <c:pt idx="9">
                  <c:v>1341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6D-4B95-8423-4E6D440BD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464856"/>
        <c:axId val="349896576"/>
      </c:barChart>
      <c:catAx>
        <c:axId val="349464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96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8965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946485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August </a:t>
            </a:r>
            <a:r>
              <a:rPr lang="en-US" sz="1075" b="1" i="0" u="none" strike="noStrike" baseline="0">
                <a:effectLst/>
              </a:rPr>
              <a:t>2017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Reports.xlsx]BKS Details'!$B$68</c:f>
              <c:strCache>
                <c:ptCount val="1"/>
                <c:pt idx="0">
                  <c:v>2017 USC Football Media Guide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Details'!$C$68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0E4-4435-BFCF-38ECDE98F8F5}"/>
            </c:ext>
          </c:extLst>
        </c:ser>
        <c:ser>
          <c:idx val="1"/>
          <c:order val="1"/>
          <c:tx>
            <c:strRef>
              <c:f>'[August_2017_Website Reports.xlsx]BKS Details'!$B$69</c:f>
              <c:strCache>
                <c:ptCount val="1"/>
                <c:pt idx="0">
                  <c:v>SC Int Mens #14 College Football Limited Jersey Card L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Details'!$C$69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0E4-4435-BFCF-38ECDE98F8F5}"/>
            </c:ext>
          </c:extLst>
        </c:ser>
        <c:ser>
          <c:idx val="3"/>
          <c:order val="2"/>
          <c:tx>
            <c:strRef>
              <c:f>'[August_2017_Website Reports.xlsx]BKS Details'!$B$70</c:f>
              <c:strCache>
                <c:ptCount val="1"/>
                <c:pt idx="0">
                  <c:v>Shield ALUMNI LICENSE PLATE FRAME HEAVY CHROME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Details'!$C$70</c:f>
              <c:numCache>
                <c:formatCode>General</c:formatCode>
                <c:ptCount val="1"/>
                <c:pt idx="0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0E4-4435-BFCF-38ECDE98F8F5}"/>
            </c:ext>
          </c:extLst>
        </c:ser>
        <c:ser>
          <c:idx val="4"/>
          <c:order val="3"/>
          <c:tx>
            <c:strRef>
              <c:f>'[August_2017_Website Reports.xlsx]BKS Details'!$B$71</c:f>
              <c:strCache>
                <c:ptCount val="1"/>
                <c:pt idx="0">
                  <c:v>SC Int Mens #14 College Football Limited Jersey Card XL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Details'!$C$71</c:f>
              <c:numCache>
                <c:formatCode>General</c:formatCode>
                <c:ptCount val="1"/>
                <c:pt idx="0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0E4-4435-BFCF-38ECDE98F8F5}"/>
            </c:ext>
          </c:extLst>
        </c:ser>
        <c:ser>
          <c:idx val="5"/>
          <c:order val="4"/>
          <c:tx>
            <c:strRef>
              <c:f>'[August_2017_Website Reports.xlsx]BKS Details'!$B$72</c:f>
              <c:strCache>
                <c:ptCount val="1"/>
                <c:pt idx="0">
                  <c:v>SC Int Mens #14 College Football Limited Jersey Card M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0E4-4435-BFCF-38ECDE98F8F5}"/>
            </c:ext>
          </c:extLst>
        </c:ser>
        <c:ser>
          <c:idx val="6"/>
          <c:order val="5"/>
          <c:tx>
            <c:strRef>
              <c:f>'[August_2017_Website Reports.xlsx]BKS Details'!$B$73</c:f>
              <c:strCache>
                <c:ptCount val="1"/>
                <c:pt idx="0">
                  <c:v>Shield ALUMNI LICENSE PLATE FRAME Solid Brass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Details'!$C$73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0E4-4435-BFCF-38ECDE98F8F5}"/>
            </c:ext>
          </c:extLst>
        </c:ser>
        <c:ser>
          <c:idx val="7"/>
          <c:order val="6"/>
          <c:tx>
            <c:strRef>
              <c:f>'[August_2017_Website Reports.xlsx]BKS Details'!$B$74</c:f>
              <c:strCache>
                <c:ptCount val="1"/>
                <c:pt idx="0">
                  <c:v>Shield Trojans LICENSE PLATE FRAME Heavy Chrome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Details'!$C$74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0E4-4435-BFCF-38ECDE98F8F5}"/>
            </c:ext>
          </c:extLst>
        </c:ser>
        <c:ser>
          <c:idx val="8"/>
          <c:order val="7"/>
          <c:tx>
            <c:strRef>
              <c:f>'[August_2017_Website Reports.xlsx]BKS Details'!$B$76</c:f>
              <c:strCache>
                <c:ptCount val="1"/>
                <c:pt idx="0">
                  <c:v>VINYL SPARKLE POM POM Cardinal and Gold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Details'!$C$76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0E4-4435-BFCF-38ECDE98F8F5}"/>
            </c:ext>
          </c:extLst>
        </c:ser>
        <c:ser>
          <c:idx val="9"/>
          <c:order val="8"/>
          <c:tx>
            <c:strRef>
              <c:f>'[August_2017_Website Reports.xlsx]BKS Details'!$B$75</c:f>
              <c:strCache>
                <c:ptCount val="1"/>
                <c:pt idx="0">
                  <c:v>USC CLEAR STADIUM BAG BY THE U WIRE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Details'!$C$75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40E4-4435-BFCF-38ECDE98F8F5}"/>
            </c:ext>
          </c:extLst>
        </c:ser>
        <c:ser>
          <c:idx val="2"/>
          <c:order val="9"/>
          <c:tx>
            <c:strRef>
              <c:f>'[August_2017_Website Reports.xlsx]BKS Details'!$B$77</c:f>
              <c:strCache>
                <c:ptCount val="1"/>
                <c:pt idx="0">
                  <c:v>SC Int Mens #14 College Football Limited Jersey Card 2XL</c:v>
                </c:pt>
              </c:strCache>
            </c:strRef>
          </c:tx>
          <c:invertIfNegative val="0"/>
          <c:cat>
            <c:strRef>
              <c:f>'[August_2017_Website Reports.xlsx]BKS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'[August_2017_Website Reports.xlsx]BKS Details'!$C$77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0E4-4435-BFCF-38ECDE98F8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897360"/>
        <c:axId val="349897752"/>
      </c:barChart>
      <c:catAx>
        <c:axId val="349897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349897752"/>
        <c:crosses val="autoZero"/>
        <c:auto val="1"/>
        <c:lblAlgn val="ctr"/>
        <c:lblOffset val="100"/>
        <c:noMultiLvlLbl val="0"/>
      </c:catAx>
      <c:valAx>
        <c:axId val="3498977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98973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reports'!$L$5</c:f>
          <c:strCache>
            <c:ptCount val="1"/>
            <c:pt idx="0">
              <c:v>Check out USC styles for the fall! - 08/26/2017</c:v>
            </c:pt>
          </c:strCache>
        </c:strRef>
      </c:tx>
      <c:layout>
        <c:manualLayout>
          <c:xMode val="edge"/>
          <c:yMode val="edge"/>
          <c:x val="0.28314912108198814"/>
          <c:y val="5.84157085538785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09999766962288"/>
          <c:y val="0.14757497013118848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reports'!$F$5:$J$5</c:f>
              <c:numCache>
                <c:formatCode>General</c:formatCode>
                <c:ptCount val="5"/>
                <c:pt idx="0">
                  <c:v>70096</c:v>
                </c:pt>
                <c:pt idx="1">
                  <c:v>70013</c:v>
                </c:pt>
                <c:pt idx="2">
                  <c:v>24775</c:v>
                </c:pt>
                <c:pt idx="3">
                  <c:v>2384</c:v>
                </c:pt>
                <c:pt idx="4">
                  <c:v>133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F7-4A02-9896-C5488A2242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898536"/>
        <c:axId val="349898928"/>
      </c:barChart>
      <c:catAx>
        <c:axId val="349898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98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8989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985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reports'!$L$8</c:f>
          <c:strCache>
            <c:ptCount val="1"/>
            <c:pt idx="0">
              <c:v>Your All New Destination for Everything USC! - 08/19/2017</c:v>
            </c:pt>
          </c:strCache>
        </c:strRef>
      </c:tx>
      <c:layout>
        <c:manualLayout>
          <c:xMode val="edge"/>
          <c:yMode val="edge"/>
          <c:x val="0.26964011531244886"/>
          <c:y val="4.430296727286355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reports'!$F$8:$J$8</c:f>
              <c:numCache>
                <c:formatCode>General</c:formatCode>
                <c:ptCount val="5"/>
                <c:pt idx="0">
                  <c:v>70207</c:v>
                </c:pt>
                <c:pt idx="1">
                  <c:v>70129</c:v>
                </c:pt>
                <c:pt idx="2">
                  <c:v>25736</c:v>
                </c:pt>
                <c:pt idx="3">
                  <c:v>2473</c:v>
                </c:pt>
                <c:pt idx="4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D8-44FC-92E7-2C36D24F0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900104"/>
        <c:axId val="349811088"/>
      </c:barChart>
      <c:catAx>
        <c:axId val="349900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11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8110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900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'[August_2017_Aging Reports.xlsx]Summary'!$B$1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'[August_2017_Aging Reports.xlsx]Summary'!$A$2:$A$5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'[August_2017_Aging Reports.xlsx]Summary'!$B$2:$B$5</c:f>
              <c:numCache>
                <c:formatCode>General</c:formatCode>
                <c:ptCount val="4"/>
                <c:pt idx="0">
                  <c:v>11</c:v>
                </c:pt>
                <c:pt idx="1">
                  <c:v>27</c:v>
                </c:pt>
                <c:pt idx="2">
                  <c:v>16</c:v>
                </c:pt>
                <c:pt idx="3">
                  <c:v>283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30-4D96-B8A4-2E72DFD62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372760"/>
        <c:axId val="348578088"/>
      </c:barChart>
      <c:catAx>
        <c:axId val="348372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578088"/>
        <c:crosses val="autoZero"/>
        <c:auto val="1"/>
        <c:lblAlgn val="ctr"/>
        <c:lblOffset val="100"/>
        <c:noMultiLvlLbl val="0"/>
      </c:catAx>
      <c:valAx>
        <c:axId val="3485780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3727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reports'!$L$11</c:f>
          <c:strCache>
            <c:ptCount val="1"/>
            <c:pt idx="0">
              <c:v>Find Sole Bicycles and Apple at the Bookstore! - 08/17/2017</c:v>
            </c:pt>
          </c:strCache>
        </c:strRef>
      </c:tx>
      <c:layout>
        <c:manualLayout>
          <c:xMode val="edge"/>
          <c:yMode val="edge"/>
          <c:x val="0.28341106633003171"/>
          <c:y val="7.051433654335580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64303089877785"/>
          <c:y val="0.1776046387825460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reports'!$F$11:$J$11</c:f>
              <c:numCache>
                <c:formatCode>General</c:formatCode>
                <c:ptCount val="5"/>
                <c:pt idx="0">
                  <c:v>3409</c:v>
                </c:pt>
                <c:pt idx="1">
                  <c:v>3409</c:v>
                </c:pt>
                <c:pt idx="2">
                  <c:v>2514</c:v>
                </c:pt>
                <c:pt idx="3">
                  <c:v>83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78-485A-9560-F60084139C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812264"/>
        <c:axId val="349812656"/>
      </c:barChart>
      <c:catAx>
        <c:axId val="349812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12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8126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122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reports'!$L$14</c:f>
          <c:strCache>
            <c:ptCount val="1"/>
            <c:pt idx="0">
              <c:v>New USC Collections Available Now! - 08/15/2017</c:v>
            </c:pt>
          </c:strCache>
        </c:strRef>
      </c:tx>
      <c:layout>
        <c:manualLayout>
          <c:xMode val="edge"/>
          <c:yMode val="edge"/>
          <c:x val="0.29317471331967571"/>
          <c:y val="6.482011626832950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reports'!$F$14:$J$14</c:f>
              <c:numCache>
                <c:formatCode>General</c:formatCode>
                <c:ptCount val="5"/>
                <c:pt idx="0">
                  <c:v>70343</c:v>
                </c:pt>
                <c:pt idx="1">
                  <c:v>70231</c:v>
                </c:pt>
                <c:pt idx="2">
                  <c:v>26726</c:v>
                </c:pt>
                <c:pt idx="3">
                  <c:v>3123</c:v>
                </c:pt>
                <c:pt idx="4">
                  <c:v>104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D9-424D-A06B-81F961CE17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9813832"/>
        <c:axId val="349814224"/>
      </c:barChart>
      <c:catAx>
        <c:axId val="349813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14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8142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98138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reports'!$L$35</c:f>
          <c:strCache>
            <c:ptCount val="1"/>
            <c:pt idx="0">
              <c:v> Discount Tickets for the Los Angeles Memorial Coliseum  - 8/1/207</c:v>
            </c:pt>
          </c:strCache>
        </c:strRef>
      </c:tx>
      <c:layout>
        <c:manualLayout>
          <c:xMode val="edge"/>
          <c:yMode val="edge"/>
          <c:x val="0.2471006860233276"/>
          <c:y val="3.723602679502937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34175019922794"/>
          <c:y val="0.1865862663056854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reports'!$E$35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reports'!$F$34:$J$34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reports'!$F$35:$J$35</c:f>
              <c:numCache>
                <c:formatCode>General</c:formatCode>
                <c:ptCount val="5"/>
                <c:pt idx="0">
                  <c:v>1082</c:v>
                </c:pt>
                <c:pt idx="1">
                  <c:v>1079</c:v>
                </c:pt>
                <c:pt idx="2">
                  <c:v>532</c:v>
                </c:pt>
                <c:pt idx="3">
                  <c:v>21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67-463F-A11B-9DEB937BE8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960176"/>
        <c:axId val="350960568"/>
      </c:barChart>
      <c:catAx>
        <c:axId val="35096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960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9605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960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reports'!$L$38</c:f>
          <c:strCache>
            <c:ptCount val="1"/>
            <c:pt idx="0">
              <c:v>Discount Tickets for the Los Angeles Memorial Coliseum  - 08/14/2017</c:v>
            </c:pt>
          </c:strCache>
        </c:strRef>
      </c:tx>
      <c:layout>
        <c:manualLayout>
          <c:xMode val="edge"/>
          <c:yMode val="edge"/>
          <c:x val="0.32422913142174842"/>
          <c:y val="5.262463807661813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64922068260375"/>
          <c:y val="0.171791671508443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reports'!$E$38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reports'!$F$38:$J$38</c:f>
              <c:numCache>
                <c:formatCode>General</c:formatCode>
                <c:ptCount val="5"/>
                <c:pt idx="0">
                  <c:v>2566</c:v>
                </c:pt>
                <c:pt idx="1">
                  <c:v>2564</c:v>
                </c:pt>
                <c:pt idx="2">
                  <c:v>951</c:v>
                </c:pt>
                <c:pt idx="3">
                  <c:v>22</c:v>
                </c:pt>
                <c:pt idx="4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2B-4240-A6C0-B435A0705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961744"/>
        <c:axId val="350962136"/>
      </c:barChart>
      <c:catAx>
        <c:axId val="35096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962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9621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961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reports'!$L$41</c:f>
          <c:strCache>
            <c:ptCount val="1"/>
            <c:pt idx="0">
              <c:v>Event Discounts at The Los Angeles Memorial Coliseum! - 08/01/2017</c:v>
            </c:pt>
          </c:strCache>
        </c:strRef>
      </c:tx>
      <c:layout>
        <c:manualLayout>
          <c:xMode val="edge"/>
          <c:yMode val="edge"/>
          <c:x val="0.12449537993473257"/>
          <c:y val="4.4110928494927204E-2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247893016401276"/>
          <c:y val="0.1782098619042338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reports'!$E$41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'[August_2017_Exact Target.xlsx]E-Mail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reports'!$F$41:$J$41</c:f>
              <c:numCache>
                <c:formatCode>General</c:formatCode>
                <c:ptCount val="5"/>
                <c:pt idx="0">
                  <c:v>2507</c:v>
                </c:pt>
                <c:pt idx="1">
                  <c:v>2504</c:v>
                </c:pt>
                <c:pt idx="2">
                  <c:v>500</c:v>
                </c:pt>
                <c:pt idx="3">
                  <c:v>4</c:v>
                </c:pt>
                <c:pt idx="4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3F-442B-A111-E70640C727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335360"/>
        <c:axId val="350335752"/>
      </c:barChart>
      <c:catAx>
        <c:axId val="35033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335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3357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335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reports'!$L$44</c:f>
          <c:strCache>
            <c:ptCount val="1"/>
            <c:pt idx="0">
              <c:v>Event Discounts at The Los Angeles Memorial Coliseum! - 08/01/2017</c:v>
            </c:pt>
          </c:strCache>
        </c:strRef>
      </c:tx>
      <c:layout>
        <c:manualLayout>
          <c:xMode val="edge"/>
          <c:yMode val="edge"/>
          <c:x val="0.16885839895013124"/>
          <c:y val="3.83083075733873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1944797171987"/>
          <c:y val="0.1781289556216178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reports'!$E$44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reports'!$F$44:$J$44</c:f>
              <c:numCache>
                <c:formatCode>General</c:formatCode>
                <c:ptCount val="5"/>
                <c:pt idx="0">
                  <c:v>425</c:v>
                </c:pt>
                <c:pt idx="1">
                  <c:v>404</c:v>
                </c:pt>
                <c:pt idx="2">
                  <c:v>67</c:v>
                </c:pt>
                <c:pt idx="3">
                  <c:v>1</c:v>
                </c:pt>
                <c:pt idx="4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B3-4ED5-8A26-8DCE0DE430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336928"/>
        <c:axId val="350337320"/>
      </c:barChart>
      <c:catAx>
        <c:axId val="35033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337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3373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336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reports'!$L$47</c:f>
          <c:strCache>
            <c:ptCount val="1"/>
            <c:pt idx="0">
              <c:v>Discount Tickets for the Los Angeles Memorial Coliseum - 08/01/2017</c:v>
            </c:pt>
          </c:strCache>
        </c:strRef>
      </c:tx>
      <c:layout>
        <c:manualLayout>
          <c:xMode val="edge"/>
          <c:yMode val="edge"/>
          <c:x val="0.15641691454200982"/>
          <c:y val="3.9380851622713632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12570279551324"/>
          <c:y val="0.19486574238067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reports'!$E$47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reports'!$F$47:$J$47</c:f>
              <c:numCache>
                <c:formatCode>General</c:formatCode>
                <c:ptCount val="5"/>
                <c:pt idx="0">
                  <c:v>1315</c:v>
                </c:pt>
                <c:pt idx="1">
                  <c:v>1313</c:v>
                </c:pt>
                <c:pt idx="2">
                  <c:v>511</c:v>
                </c:pt>
                <c:pt idx="3">
                  <c:v>10</c:v>
                </c:pt>
                <c:pt idx="4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59-4F7F-BD67-19BA8636F0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461552"/>
        <c:axId val="350461944"/>
      </c:barChart>
      <c:catAx>
        <c:axId val="35046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61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4619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61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reports'!$L$50</c:f>
          <c:strCache>
            <c:ptCount val="1"/>
            <c:pt idx="0">
              <c:v>Event Discounts at The Los Angeles Memorial Coliseum! - 08/01/2017</c:v>
            </c:pt>
          </c:strCache>
        </c:strRef>
      </c:tx>
      <c:layout>
        <c:manualLayout>
          <c:xMode val="edge"/>
          <c:yMode val="edge"/>
          <c:x val="0.15404882686728147"/>
          <c:y val="2.8374998784039169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962051429980119"/>
          <c:y val="0.1499633068434007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reports'!$E$50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reports'!$F$49:$J$49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reports'!$F$50:$J$50</c:f>
              <c:numCache>
                <c:formatCode>General</c:formatCode>
                <c:ptCount val="5"/>
                <c:pt idx="0">
                  <c:v>2070</c:v>
                </c:pt>
                <c:pt idx="1">
                  <c:v>2067</c:v>
                </c:pt>
                <c:pt idx="2">
                  <c:v>864</c:v>
                </c:pt>
                <c:pt idx="3">
                  <c:v>2</c:v>
                </c:pt>
                <c:pt idx="4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79-4629-9D1B-4CA110091C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463120"/>
        <c:axId val="350463512"/>
      </c:barChart>
      <c:catAx>
        <c:axId val="350463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63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4635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631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reports'!$L$53</c:f>
          <c:strCache>
            <c:ptCount val="1"/>
            <c:pt idx="0">
              <c:v>Event Discounts at The Los Angeles Memorial Coliseum! - 08/01/2017</c:v>
            </c:pt>
          </c:strCache>
        </c:strRef>
      </c:tx>
      <c:layout>
        <c:manualLayout>
          <c:xMode val="edge"/>
          <c:yMode val="edge"/>
          <c:x val="0.158239542199335"/>
          <c:y val="4.555590289188191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11765009512097"/>
          <c:y val="0.185416148284529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reports'!$E$53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reports'!$F$53:$J$53</c:f>
              <c:numCache>
                <c:formatCode>General</c:formatCode>
                <c:ptCount val="5"/>
                <c:pt idx="0">
                  <c:v>2690</c:v>
                </c:pt>
                <c:pt idx="1">
                  <c:v>2689</c:v>
                </c:pt>
                <c:pt idx="2">
                  <c:v>1063</c:v>
                </c:pt>
                <c:pt idx="3">
                  <c:v>20</c:v>
                </c:pt>
                <c:pt idx="4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E75-411B-9271-6947B0AC8C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464688"/>
        <c:axId val="350465080"/>
      </c:barChart>
      <c:catAx>
        <c:axId val="35046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65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4650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04646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reports'!$L$56</c:f>
          <c:strCache>
            <c:ptCount val="1"/>
            <c:pt idx="0">
              <c:v>Event Discounts at The Los Angeles Memorial Coliseum! - 08/01/2017</c:v>
            </c:pt>
          </c:strCache>
        </c:strRef>
      </c:tx>
      <c:layout>
        <c:manualLayout>
          <c:xMode val="edge"/>
          <c:yMode val="edge"/>
          <c:x val="0.15475407886521825"/>
          <c:y val="2.7678303079580528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9500056171686"/>
          <c:y val="0.169988414894556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reports'!$E$56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reports'!$F$56:$J$56</c:f>
              <c:numCache>
                <c:formatCode>General</c:formatCode>
                <c:ptCount val="5"/>
                <c:pt idx="0">
                  <c:v>1488</c:v>
                </c:pt>
                <c:pt idx="1">
                  <c:v>1488</c:v>
                </c:pt>
                <c:pt idx="2">
                  <c:v>730</c:v>
                </c:pt>
                <c:pt idx="3">
                  <c:v>6</c:v>
                </c:pt>
                <c:pt idx="4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457-4293-A408-9A66762B11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070000"/>
        <c:axId val="351070392"/>
      </c:barChart>
      <c:catAx>
        <c:axId val="351070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070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0703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0700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 Req Unit And Status.xlsx]IssueList'!$J$21:$J$27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'[August_2017_Web Req Unit And Status.xlsx]IssueList'!$K$21:$K$27</c:f>
              <c:numCache>
                <c:formatCode>General</c:formatCode>
                <c:ptCount val="7"/>
                <c:pt idx="0">
                  <c:v>0</c:v>
                </c:pt>
                <c:pt idx="1">
                  <c:v>81</c:v>
                </c:pt>
                <c:pt idx="2">
                  <c:v>10</c:v>
                </c:pt>
                <c:pt idx="3">
                  <c:v>0</c:v>
                </c:pt>
                <c:pt idx="4">
                  <c:v>7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F2-487A-9B0D-EEFA7C4A4A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690360"/>
        <c:axId val="348690744"/>
      </c:barChart>
      <c:catAx>
        <c:axId val="348690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48690744"/>
        <c:crosses val="autoZero"/>
        <c:auto val="1"/>
        <c:lblAlgn val="ctr"/>
        <c:lblOffset val="100"/>
        <c:noMultiLvlLbl val="0"/>
      </c:catAx>
      <c:valAx>
        <c:axId val="3486907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48690360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reports'!$L$59</c:f>
          <c:strCache>
            <c:ptCount val="1"/>
            <c:pt idx="0">
              <c:v>Discount Tickets for the Los Angeles Memorial Coliseum  - 08/01/2017</c:v>
            </c:pt>
          </c:strCache>
        </c:strRef>
      </c:tx>
      <c:layout>
        <c:manualLayout>
          <c:xMode val="edge"/>
          <c:yMode val="edge"/>
          <c:x val="0.23439784090195859"/>
          <c:y val="4.348737069939749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929920942967016"/>
          <c:y val="0.1692208822162058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reports'!$E$59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reports'!$F$59:$J$59</c:f>
              <c:numCache>
                <c:formatCode>General</c:formatCode>
                <c:ptCount val="5"/>
                <c:pt idx="0">
                  <c:v>3962</c:v>
                </c:pt>
                <c:pt idx="1">
                  <c:v>3960</c:v>
                </c:pt>
                <c:pt idx="2">
                  <c:v>1904</c:v>
                </c:pt>
                <c:pt idx="3">
                  <c:v>27</c:v>
                </c:pt>
                <c:pt idx="4">
                  <c:v>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C45-4307-B18B-A2D959B72C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071568"/>
        <c:axId val="351071960"/>
      </c:barChart>
      <c:catAx>
        <c:axId val="35107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071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0719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071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reports'!$L$62</c:f>
          <c:strCache>
            <c:ptCount val="1"/>
            <c:pt idx="0">
              <c:v>Discount Tickets for the Los Angeles Memorial Coliseum  - 08/01/2017</c:v>
            </c:pt>
          </c:strCache>
        </c:strRef>
      </c:tx>
      <c:layout>
        <c:manualLayout>
          <c:xMode val="edge"/>
          <c:yMode val="edge"/>
          <c:x val="0.30004190200452907"/>
          <c:y val="5.5074066072782576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8963761376095"/>
          <c:y val="0.177572526371859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reports'!$E$62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reports'!$F$62:$J$62</c:f>
              <c:numCache>
                <c:formatCode>General</c:formatCode>
                <c:ptCount val="5"/>
                <c:pt idx="0">
                  <c:v>163</c:v>
                </c:pt>
                <c:pt idx="1">
                  <c:v>159</c:v>
                </c:pt>
                <c:pt idx="2">
                  <c:v>27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7C-4E8B-B78A-DD4205A838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153184"/>
        <c:axId val="351153576"/>
      </c:barChart>
      <c:catAx>
        <c:axId val="35115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153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1535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1531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reports'!$L$65</c:f>
          <c:strCache>
            <c:ptCount val="1"/>
            <c:pt idx="0">
              <c:v>Game Day Dining - Beat Western Michigan! - 08/31/2017</c:v>
            </c:pt>
          </c:strCache>
        </c:strRef>
      </c:tx>
      <c:layout>
        <c:manualLayout>
          <c:xMode val="edge"/>
          <c:yMode val="edge"/>
          <c:x val="0.26112573091507046"/>
          <c:y val="6.9562696464277984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760645932635196"/>
          <c:y val="0.178778516652008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reports'!$E$65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reports'!$F$64:$J$64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reports'!$F$65:$J$65</c:f>
              <c:numCache>
                <c:formatCode>General</c:formatCode>
                <c:ptCount val="5"/>
                <c:pt idx="0">
                  <c:v>2216</c:v>
                </c:pt>
                <c:pt idx="1">
                  <c:v>2156</c:v>
                </c:pt>
                <c:pt idx="2">
                  <c:v>424</c:v>
                </c:pt>
                <c:pt idx="3">
                  <c:v>21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86E-4978-B7A7-93E723102C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154752"/>
        <c:axId val="351155144"/>
      </c:barChart>
      <c:catAx>
        <c:axId val="35115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155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15514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154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reports'!$L$68</c:f>
          <c:strCache>
            <c:ptCount val="1"/>
            <c:pt idx="0">
              <c:v>This Week at HSC - 08/28/2017</c:v>
            </c:pt>
          </c:strCache>
        </c:strRef>
      </c:tx>
      <c:layout>
        <c:manualLayout>
          <c:xMode val="edge"/>
          <c:yMode val="edge"/>
          <c:x val="0.37067556857372735"/>
          <c:y val="7.0481789177793061E-2"/>
        </c:manualLayout>
      </c:layout>
      <c:overlay val="1"/>
      <c:txPr>
        <a:bodyPr/>
        <a:lstStyle/>
        <a:p>
          <a:pPr>
            <a:defRPr b="1"/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042073141542218"/>
          <c:y val="0.192072290879180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reports'!$E$68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'[August_2017_Exact Target.xlsx]E-Mail Blast reports'!$F$67:$J$67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reports'!$F$68:$J$68</c:f>
              <c:numCache>
                <c:formatCode>General</c:formatCode>
                <c:ptCount val="5"/>
                <c:pt idx="0">
                  <c:v>278</c:v>
                </c:pt>
                <c:pt idx="1">
                  <c:v>270</c:v>
                </c:pt>
                <c:pt idx="2">
                  <c:v>87</c:v>
                </c:pt>
                <c:pt idx="3">
                  <c:v>9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CB-4B72-9DFB-6420E3BBA4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1156320"/>
        <c:axId val="351156712"/>
      </c:barChart>
      <c:catAx>
        <c:axId val="35115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156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1567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51156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reports'!$L$89</c:f>
          <c:strCache>
            <c:ptCount val="1"/>
            <c:pt idx="0">
              <c:v>This Week- August 28, 2017 - 08/28/2017</c:v>
            </c:pt>
          </c:strCache>
        </c:strRef>
      </c:tx>
      <c:layout>
        <c:manualLayout>
          <c:xMode val="edge"/>
          <c:yMode val="edge"/>
          <c:x val="0.28382096238136223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reports'!$E$89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'[August_2017_Exact Target.xlsx]E-Mail Blast reports'!$F$88:$J$88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reports'!$F$89:$J$89</c:f>
              <c:numCache>
                <c:formatCode>General</c:formatCode>
                <c:ptCount val="5"/>
                <c:pt idx="0">
                  <c:v>1605</c:v>
                </c:pt>
                <c:pt idx="1">
                  <c:v>1583</c:v>
                </c:pt>
                <c:pt idx="2">
                  <c:v>502</c:v>
                </c:pt>
                <c:pt idx="3">
                  <c:v>105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72-4455-A386-ED5477E8B4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1939920"/>
        <c:axId val="351940312"/>
      </c:barChart>
      <c:catAx>
        <c:axId val="351939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940312"/>
        <c:crosses val="autoZero"/>
        <c:auto val="1"/>
        <c:lblAlgn val="ctr"/>
        <c:lblOffset val="100"/>
        <c:noMultiLvlLbl val="0"/>
      </c:catAx>
      <c:valAx>
        <c:axId val="351940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939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reports'!$L$101</c:f>
          <c:strCache>
            <c:ptCount val="1"/>
            <c:pt idx="0">
              <c:v>This Week- August 22, 2017 - 08/22/2017</c:v>
            </c:pt>
          </c:strCache>
        </c:strRef>
      </c:tx>
      <c:layout>
        <c:manualLayout>
          <c:xMode val="edge"/>
          <c:yMode val="edge"/>
          <c:x val="0.14477177300660776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reports'!$E$101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'[August_2017_Exact Target.xlsx]E-Mail Blast reports'!$F$100:$J$100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reports'!$F$101:$J$101</c:f>
              <c:numCache>
                <c:formatCode>General</c:formatCode>
                <c:ptCount val="5"/>
                <c:pt idx="0">
                  <c:v>1599</c:v>
                </c:pt>
                <c:pt idx="1">
                  <c:v>1577</c:v>
                </c:pt>
                <c:pt idx="2">
                  <c:v>532</c:v>
                </c:pt>
                <c:pt idx="3">
                  <c:v>153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F1-4429-AC95-EE1C73503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1976872"/>
        <c:axId val="351977264"/>
      </c:barChart>
      <c:catAx>
        <c:axId val="351976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977264"/>
        <c:crosses val="autoZero"/>
        <c:auto val="1"/>
        <c:lblAlgn val="ctr"/>
        <c:lblOffset val="100"/>
        <c:noMultiLvlLbl val="0"/>
      </c:catAx>
      <c:valAx>
        <c:axId val="351977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9768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reports'!$L$104</c:f>
          <c:strCache>
            <c:ptCount val="1"/>
            <c:pt idx="0">
              <c:v> Welcome Back - August 16, 2017 - 08/16/2017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reports'!$E$104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'[August_2017_Exact Target.xlsx]E-Mail Blast reports'!$F$103:$J$103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reports'!$F$104:$J$104</c:f>
              <c:numCache>
                <c:formatCode>General</c:formatCode>
                <c:ptCount val="5"/>
                <c:pt idx="0">
                  <c:v>1603</c:v>
                </c:pt>
                <c:pt idx="1">
                  <c:v>1579</c:v>
                </c:pt>
                <c:pt idx="2">
                  <c:v>982</c:v>
                </c:pt>
                <c:pt idx="3">
                  <c:v>93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DB-4C8E-AEA0-F128A496C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1978440"/>
        <c:axId val="351978832"/>
      </c:barChart>
      <c:catAx>
        <c:axId val="351978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978832"/>
        <c:crosses val="autoZero"/>
        <c:auto val="1"/>
        <c:lblAlgn val="ctr"/>
        <c:lblOffset val="100"/>
        <c:noMultiLvlLbl val="0"/>
      </c:catAx>
      <c:valAx>
        <c:axId val="35197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978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'[August_2017_Exact Target.xlsx]E-Mail Blast reports'!$L$110</c:f>
          <c:strCache>
            <c:ptCount val="1"/>
            <c:pt idx="0">
              <c:v> Sprinkles at HSC - 08/01/2017</c:v>
            </c:pt>
          </c:strCache>
        </c:strRef>
      </c:tx>
      <c:layout>
        <c:manualLayout>
          <c:xMode val="edge"/>
          <c:yMode val="edge"/>
          <c:x val="0.17899356145343978"/>
          <c:y val="1.5274425211159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'[August_2017_Exact Target.xlsx]E-Mail Blast reports'!$E$110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'[August_2017_Exact Target.xlsx]E-Mail Blast reports'!$F$109:$J$109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'[August_2017_Exact Target.xlsx]E-Mail Blast reports'!$F$110:$J$110</c:f>
              <c:numCache>
                <c:formatCode>General</c:formatCode>
                <c:ptCount val="5"/>
                <c:pt idx="0">
                  <c:v>279</c:v>
                </c:pt>
                <c:pt idx="1">
                  <c:v>272</c:v>
                </c:pt>
                <c:pt idx="2">
                  <c:v>95</c:v>
                </c:pt>
                <c:pt idx="3">
                  <c:v>14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85-45BE-AC0B-269CDDFABD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2639896"/>
        <c:axId val="352640288"/>
      </c:barChart>
      <c:catAx>
        <c:axId val="352639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640288"/>
        <c:crosses val="autoZero"/>
        <c:auto val="1"/>
        <c:lblAlgn val="ctr"/>
        <c:lblOffset val="100"/>
        <c:noMultiLvlLbl val="0"/>
      </c:catAx>
      <c:valAx>
        <c:axId val="352640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6398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'[August_2017_Customer Satisfaction Report.xlsx]Sheet1'!$A$3:$A$14</c:f>
              <c:numCache>
                <c:formatCode>[$-409]mmm\-yy;@</c:formatCode>
                <c:ptCount val="12"/>
                <c:pt idx="0">
                  <c:v>42628</c:v>
                </c:pt>
                <c:pt idx="1">
                  <c:v>42659</c:v>
                </c:pt>
                <c:pt idx="2">
                  <c:v>42690</c:v>
                </c:pt>
                <c:pt idx="3">
                  <c:v>42720</c:v>
                </c:pt>
                <c:pt idx="4">
                  <c:v>42752</c:v>
                </c:pt>
                <c:pt idx="5">
                  <c:v>42783</c:v>
                </c:pt>
                <c:pt idx="6">
                  <c:v>42811</c:v>
                </c:pt>
                <c:pt idx="7">
                  <c:v>42842</c:v>
                </c:pt>
                <c:pt idx="8">
                  <c:v>42872</c:v>
                </c:pt>
                <c:pt idx="9">
                  <c:v>42903</c:v>
                </c:pt>
                <c:pt idx="10">
                  <c:v>42933</c:v>
                </c:pt>
                <c:pt idx="11">
                  <c:v>42964</c:v>
                </c:pt>
              </c:numCache>
            </c:numRef>
          </c:cat>
          <c:val>
            <c:numRef>
              <c:f>'[August_2017_Customer Satisfaction Report.xlsx]Sheet1'!$B$3:$B$14</c:f>
              <c:numCache>
                <c:formatCode>General</c:formatCode>
                <c:ptCount val="12"/>
                <c:pt idx="0">
                  <c:v>97</c:v>
                </c:pt>
                <c:pt idx="1">
                  <c:v>96</c:v>
                </c:pt>
                <c:pt idx="2">
                  <c:v>96</c:v>
                </c:pt>
                <c:pt idx="3">
                  <c:v>97</c:v>
                </c:pt>
                <c:pt idx="4">
                  <c:v>99</c:v>
                </c:pt>
                <c:pt idx="5">
                  <c:v>93</c:v>
                </c:pt>
                <c:pt idx="6">
                  <c:v>97</c:v>
                </c:pt>
                <c:pt idx="7">
                  <c:v>99</c:v>
                </c:pt>
                <c:pt idx="8">
                  <c:v>100</c:v>
                </c:pt>
                <c:pt idx="9">
                  <c:v>99</c:v>
                </c:pt>
                <c:pt idx="10">
                  <c:v>100</c:v>
                </c:pt>
                <c:pt idx="11">
                  <c:v>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31-4CCA-9EC6-72CCF14C47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2641072"/>
        <c:axId val="352641464"/>
      </c:barChart>
      <c:dateAx>
        <c:axId val="352641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26414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52641464"/>
        <c:scaling>
          <c:orientation val="minMax"/>
          <c:max val="100"/>
          <c:min val="9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264107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 Req Unit And Status.xlsx]IssueList'!$K$1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 Req Unit And Status.xlsx]IssueList'!$J$2:$J$18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'[August_2017_Web Req Unit And Status.xlsx]IssueList'!$K$2:$K$18</c:f>
              <c:numCache>
                <c:formatCode>General</c:formatCode>
                <c:ptCount val="17"/>
                <c:pt idx="0">
                  <c:v>20</c:v>
                </c:pt>
                <c:pt idx="1">
                  <c:v>0</c:v>
                </c:pt>
                <c:pt idx="2">
                  <c:v>0</c:v>
                </c:pt>
                <c:pt idx="3">
                  <c:v>10</c:v>
                </c:pt>
                <c:pt idx="4">
                  <c:v>1</c:v>
                </c:pt>
                <c:pt idx="5">
                  <c:v>3</c:v>
                </c:pt>
                <c:pt idx="6">
                  <c:v>0</c:v>
                </c:pt>
                <c:pt idx="7">
                  <c:v>39</c:v>
                </c:pt>
                <c:pt idx="8">
                  <c:v>0</c:v>
                </c:pt>
                <c:pt idx="9">
                  <c:v>14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7</c:v>
                </c:pt>
                <c:pt idx="1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EA9-493F-9DF6-90D2A0FF30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4187656"/>
        <c:axId val="164188048"/>
      </c:barChart>
      <c:catAx>
        <c:axId val="164187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64188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41880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641876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'[August_2017_Closed Web Tickets.xlsx]closed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'[August_2017_Closed Web Tickets.xlsx]closed Web'!$K$4:$K$20</c:f>
              <c:numCache>
                <c:formatCode>General</c:formatCode>
                <c:ptCount val="17"/>
                <c:pt idx="0">
                  <c:v>76</c:v>
                </c:pt>
                <c:pt idx="1">
                  <c:v>0</c:v>
                </c:pt>
                <c:pt idx="2">
                  <c:v>1</c:v>
                </c:pt>
                <c:pt idx="3">
                  <c:v>7</c:v>
                </c:pt>
                <c:pt idx="4">
                  <c:v>1</c:v>
                </c:pt>
                <c:pt idx="5">
                  <c:v>3</c:v>
                </c:pt>
                <c:pt idx="6">
                  <c:v>0</c:v>
                </c:pt>
                <c:pt idx="7">
                  <c:v>34</c:v>
                </c:pt>
                <c:pt idx="8">
                  <c:v>0</c:v>
                </c:pt>
                <c:pt idx="9">
                  <c:v>16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0</c:v>
                </c:pt>
                <c:pt idx="14">
                  <c:v>0</c:v>
                </c:pt>
                <c:pt idx="15">
                  <c:v>6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AAF-4729-9E5B-8CCFCCB352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7220384"/>
        <c:axId val="347220776"/>
      </c:barChart>
      <c:catAx>
        <c:axId val="34722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7220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22077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472203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'[August_2017_Website Reports.xlsx]Web Visits'!$C$1</c:f>
              <c:strCache>
                <c:ptCount val="1"/>
                <c:pt idx="0">
                  <c:v>Mar-17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'[August_2017_Website 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Reports.xlsx]Web Visits'!$C$2:$C$8</c:f>
              <c:numCache>
                <c:formatCode>#,##0</c:formatCode>
                <c:ptCount val="7"/>
                <c:pt idx="0">
                  <c:v>650</c:v>
                </c:pt>
                <c:pt idx="1">
                  <c:v>34042</c:v>
                </c:pt>
                <c:pt idx="2">
                  <c:v>53143</c:v>
                </c:pt>
                <c:pt idx="3">
                  <c:v>43124</c:v>
                </c:pt>
                <c:pt idx="4">
                  <c:v>42308</c:v>
                </c:pt>
                <c:pt idx="5">
                  <c:v>0</c:v>
                </c:pt>
                <c:pt idx="6">
                  <c:v>19103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8D-4287-A167-208CCD2DCF38}"/>
            </c:ext>
          </c:extLst>
        </c:ser>
        <c:ser>
          <c:idx val="0"/>
          <c:order val="1"/>
          <c:tx>
            <c:strRef>
              <c:f>'[August_2017_Website Reports.xlsx]Web Visits'!$D$1</c:f>
              <c:strCache>
                <c:ptCount val="1"/>
                <c:pt idx="0">
                  <c:v>Apr-17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Reports.xlsx]Web Visits'!$D$2:$D$8</c:f>
              <c:numCache>
                <c:formatCode>#,##0</c:formatCode>
                <c:ptCount val="7"/>
                <c:pt idx="0">
                  <c:v>534</c:v>
                </c:pt>
                <c:pt idx="1">
                  <c:v>32820</c:v>
                </c:pt>
                <c:pt idx="2">
                  <c:v>64135</c:v>
                </c:pt>
                <c:pt idx="3">
                  <c:v>51246</c:v>
                </c:pt>
                <c:pt idx="4">
                  <c:v>43829</c:v>
                </c:pt>
                <c:pt idx="5">
                  <c:v>0</c:v>
                </c:pt>
                <c:pt idx="6">
                  <c:v>32339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08D-4287-A167-208CCD2DCF38}"/>
            </c:ext>
          </c:extLst>
        </c:ser>
        <c:ser>
          <c:idx val="3"/>
          <c:order val="2"/>
          <c:tx>
            <c:strRef>
              <c:f>'[August_2017_Website Reports.xlsx]Web Visits'!$E$1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Reports.xlsx]Web Visits'!$E$2:$E$8</c:f>
              <c:numCache>
                <c:formatCode>#,##0</c:formatCode>
                <c:ptCount val="7"/>
                <c:pt idx="0">
                  <c:v>487</c:v>
                </c:pt>
                <c:pt idx="1">
                  <c:v>38527</c:v>
                </c:pt>
                <c:pt idx="2">
                  <c:v>62023</c:v>
                </c:pt>
                <c:pt idx="3">
                  <c:v>27818</c:v>
                </c:pt>
                <c:pt idx="4">
                  <c:v>46705</c:v>
                </c:pt>
                <c:pt idx="5">
                  <c:v>0</c:v>
                </c:pt>
                <c:pt idx="6">
                  <c:v>49463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08D-4287-A167-208CCD2DCF38}"/>
            </c:ext>
          </c:extLst>
        </c:ser>
        <c:ser>
          <c:idx val="4"/>
          <c:order val="3"/>
          <c:tx>
            <c:strRef>
              <c:f>'[August_2017_Website Reports.xlsx]Web Visits'!$F$1</c:f>
              <c:strCache>
                <c:ptCount val="1"/>
                <c:pt idx="0">
                  <c:v>Jun-17</c:v>
                </c:pt>
              </c:strCache>
            </c:strRef>
          </c:tx>
          <c:invertIfNegative val="0"/>
          <c:cat>
            <c:strRef>
              <c:f>'[August_2017_Website 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Reports.xlsx]Web Visits'!$F$2:$F$8</c:f>
              <c:numCache>
                <c:formatCode>#,##0</c:formatCode>
                <c:ptCount val="7"/>
                <c:pt idx="0">
                  <c:v>524</c:v>
                </c:pt>
                <c:pt idx="1">
                  <c:v>21290</c:v>
                </c:pt>
                <c:pt idx="2">
                  <c:v>41480</c:v>
                </c:pt>
                <c:pt idx="3">
                  <c:v>12128</c:v>
                </c:pt>
                <c:pt idx="4">
                  <c:v>36099</c:v>
                </c:pt>
                <c:pt idx="5">
                  <c:v>0</c:v>
                </c:pt>
                <c:pt idx="6">
                  <c:v>32809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08D-4287-A167-208CCD2DCF38}"/>
            </c:ext>
          </c:extLst>
        </c:ser>
        <c:ser>
          <c:idx val="5"/>
          <c:order val="4"/>
          <c:tx>
            <c:strRef>
              <c:f>'[August_2017_Website Reports.xlsx]Web Visits'!$G$1</c:f>
              <c:strCache>
                <c:ptCount val="1"/>
                <c:pt idx="0">
                  <c:v>Jul-17</c:v>
                </c:pt>
              </c:strCache>
            </c:strRef>
          </c:tx>
          <c:invertIfNegative val="0"/>
          <c:cat>
            <c:strRef>
              <c:f>'[August_2017_Website 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Reports.xlsx]Web Visits'!$G$2:$G$8</c:f>
              <c:numCache>
                <c:formatCode>#,##0</c:formatCode>
                <c:ptCount val="7"/>
                <c:pt idx="0">
                  <c:v>522</c:v>
                </c:pt>
                <c:pt idx="1">
                  <c:v>20669</c:v>
                </c:pt>
                <c:pt idx="2">
                  <c:v>43083</c:v>
                </c:pt>
                <c:pt idx="3">
                  <c:v>13653</c:v>
                </c:pt>
                <c:pt idx="4">
                  <c:v>37323</c:v>
                </c:pt>
                <c:pt idx="5">
                  <c:v>0</c:v>
                </c:pt>
                <c:pt idx="6">
                  <c:v>131522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08D-4287-A167-208CCD2DCF38}"/>
            </c:ext>
          </c:extLst>
        </c:ser>
        <c:ser>
          <c:idx val="6"/>
          <c:order val="5"/>
          <c:tx>
            <c:strRef>
              <c:f>'[August_2017_Website Reports.xlsx]Web Visits'!$H$1</c:f>
              <c:strCache>
                <c:ptCount val="1"/>
                <c:pt idx="0">
                  <c:v>Aug-17</c:v>
                </c:pt>
              </c:strCache>
            </c:strRef>
          </c:tx>
          <c:invertIfNegative val="0"/>
          <c:cat>
            <c:strRef>
              <c:f>'[August_2017_Website Reports.xlsx]Web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Reports.xlsx]Web Visits'!$H$2:$H$8</c:f>
              <c:numCache>
                <c:formatCode>#,##0</c:formatCode>
                <c:ptCount val="7"/>
                <c:pt idx="0">
                  <c:v>563</c:v>
                </c:pt>
                <c:pt idx="1">
                  <c:v>18468</c:v>
                </c:pt>
                <c:pt idx="2">
                  <c:v>60073</c:v>
                </c:pt>
                <c:pt idx="3">
                  <c:v>35616</c:v>
                </c:pt>
                <c:pt idx="4">
                  <c:v>75774</c:v>
                </c:pt>
                <c:pt idx="5">
                  <c:v>0</c:v>
                </c:pt>
                <c:pt idx="6">
                  <c:v>65018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08D-4287-A167-208CCD2DCF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7221952"/>
        <c:axId val="348243728"/>
      </c:barChart>
      <c:catAx>
        <c:axId val="34722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243728"/>
        <c:crosses val="autoZero"/>
        <c:auto val="1"/>
        <c:lblAlgn val="ctr"/>
        <c:lblOffset val="100"/>
        <c:noMultiLvlLbl val="0"/>
      </c:catAx>
      <c:valAx>
        <c:axId val="3482437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7221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numRef>
              <c:f>'[August_2017_Website Reports.xlsx]Web Visits'!$C$12:$H$12</c:f>
              <c:numCache>
                <c:formatCode>mmm\-yy</c:formatCode>
                <c:ptCount val="6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</c:numCache>
            </c:numRef>
          </c:cat>
          <c:val>
            <c:numRef>
              <c:f>'[August_2017_Website Reports.xlsx]Web Visits'!$C$13:$H$13</c:f>
              <c:numCache>
                <c:formatCode>_(* #,##0_);_(* \(#,##0\);_(* "-"??_);_(@_)</c:formatCode>
                <c:ptCount val="6"/>
                <c:pt idx="0">
                  <c:v>1518</c:v>
                </c:pt>
                <c:pt idx="1">
                  <c:v>899</c:v>
                </c:pt>
                <c:pt idx="2">
                  <c:v>1206</c:v>
                </c:pt>
                <c:pt idx="3">
                  <c:v>1342</c:v>
                </c:pt>
                <c:pt idx="4">
                  <c:v>1016</c:v>
                </c:pt>
                <c:pt idx="5">
                  <c:v>1182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A55-48CC-99C4-36B0217F987D}"/>
            </c:ext>
          </c:extLst>
        </c:ser>
        <c:ser>
          <c:idx val="1"/>
          <c:order val="1"/>
          <c:tx>
            <c:strRef>
              <c:f>'[August_2017_Website Reports.xlsx]Web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numRef>
              <c:f>'[August_2017_Website Reports.xlsx]Web Visits'!$C$12:$H$12</c:f>
              <c:numCache>
                <c:formatCode>mmm\-yy</c:formatCode>
                <c:ptCount val="6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</c:numCache>
            </c:numRef>
          </c:cat>
          <c:val>
            <c:numRef>
              <c:f>'[August_2017_Website Reports.xlsx]Web Visits'!$C$14:$H$14</c:f>
              <c:numCache>
                <c:formatCode>#,##0</c:formatCode>
                <c:ptCount val="6"/>
                <c:pt idx="0">
                  <c:v>2018</c:v>
                </c:pt>
                <c:pt idx="1">
                  <c:v>1776</c:v>
                </c:pt>
                <c:pt idx="2">
                  <c:v>1482</c:v>
                </c:pt>
                <c:pt idx="3">
                  <c:v>1348</c:v>
                </c:pt>
                <c:pt idx="4">
                  <c:v>1603</c:v>
                </c:pt>
                <c:pt idx="5">
                  <c:v>2065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A55-48CC-99C4-36B0217F987D}"/>
            </c:ext>
          </c:extLst>
        </c:ser>
        <c:ser>
          <c:idx val="3"/>
          <c:order val="2"/>
          <c:tx>
            <c:strRef>
              <c:f>'[August_2017_Website Reports.xlsx]Web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numRef>
              <c:f>'[August_2017_Website Reports.xlsx]Web Visits'!$C$12:$H$12</c:f>
              <c:numCache>
                <c:formatCode>mmm\-yy</c:formatCode>
                <c:ptCount val="6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</c:numCache>
            </c:numRef>
          </c:cat>
          <c:val>
            <c:numRef>
              <c:f>'[August_2017_Website Reports.xlsx]Web Visits'!$C$15:$H$15</c:f>
              <c:numCache>
                <c:formatCode>_(* #,##0_);_(* \(#,##0\);_(* "-"??_);_(@_)</c:formatCode>
                <c:ptCount val="6"/>
                <c:pt idx="0">
                  <c:v>1570</c:v>
                </c:pt>
                <c:pt idx="1">
                  <c:v>2181</c:v>
                </c:pt>
                <c:pt idx="2">
                  <c:v>1276</c:v>
                </c:pt>
                <c:pt idx="3">
                  <c:v>887</c:v>
                </c:pt>
                <c:pt idx="4">
                  <c:v>882</c:v>
                </c:pt>
                <c:pt idx="5">
                  <c:v>1569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A55-48CC-99C4-36B0217F987D}"/>
            </c:ext>
          </c:extLst>
        </c:ser>
        <c:ser>
          <c:idx val="4"/>
          <c:order val="3"/>
          <c:tx>
            <c:strRef>
              <c:f>'[August_2017_Website Reports.xlsx]Web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numRef>
              <c:f>'[August_2017_Website Reports.xlsx]Web Visits'!$C$12:$H$12</c:f>
              <c:numCache>
                <c:formatCode>mmm\-yy</c:formatCode>
                <c:ptCount val="6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</c:numCache>
            </c:numRef>
          </c:cat>
          <c:val>
            <c:numRef>
              <c:f>'[August_2017_Website Reports.xlsx]Web Visits'!$C$16:$H$16</c:f>
              <c:numCache>
                <c:formatCode>_(* #,##0_);_(* \(#,##0\);_(* "-"??_);_(@_)</c:formatCode>
                <c:ptCount val="6"/>
                <c:pt idx="0">
                  <c:v>476</c:v>
                </c:pt>
                <c:pt idx="1">
                  <c:v>393</c:v>
                </c:pt>
                <c:pt idx="2">
                  <c:v>312</c:v>
                </c:pt>
                <c:pt idx="3">
                  <c:v>267</c:v>
                </c:pt>
                <c:pt idx="4">
                  <c:v>281</c:v>
                </c:pt>
                <c:pt idx="5">
                  <c:v>360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A55-48CC-99C4-36B0217F987D}"/>
            </c:ext>
          </c:extLst>
        </c:ser>
        <c:ser>
          <c:idx val="6"/>
          <c:order val="4"/>
          <c:tx>
            <c:strRef>
              <c:f>'[August_2017_Website Reports.xlsx]Web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numRef>
              <c:f>'[August_2017_Website Reports.xlsx]Web Visits'!$C$12:$H$12</c:f>
              <c:numCache>
                <c:formatCode>mmm\-yy</c:formatCode>
                <c:ptCount val="6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</c:numCache>
            </c:numRef>
          </c:cat>
          <c:val>
            <c:numRef>
              <c:f>'[August_2017_Website Reports.xlsx]Web Visits'!$C$17:$H$17</c:f>
              <c:numCache>
                <c:formatCode>_(* #,##0_);_(* \(#,##0\);_(* "-"??_);_(@_)</c:formatCode>
                <c:ptCount val="6"/>
                <c:pt idx="0">
                  <c:v>1011</c:v>
                </c:pt>
                <c:pt idx="1">
                  <c:v>923</c:v>
                </c:pt>
                <c:pt idx="2">
                  <c:v>677</c:v>
                </c:pt>
                <c:pt idx="3">
                  <c:v>505</c:v>
                </c:pt>
                <c:pt idx="4">
                  <c:v>472</c:v>
                </c:pt>
                <c:pt idx="5">
                  <c:v>612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A55-48CC-99C4-36B0217F987D}"/>
            </c:ext>
          </c:extLst>
        </c:ser>
        <c:ser>
          <c:idx val="5"/>
          <c:order val="5"/>
          <c:tx>
            <c:strRef>
              <c:f>'[August_2017_Website Reports.xlsx]Web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numRef>
              <c:f>'[August_2017_Website Reports.xlsx]Web Visits'!$C$12:$H$12</c:f>
              <c:numCache>
                <c:formatCode>mmm\-yy</c:formatCode>
                <c:ptCount val="6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</c:numCache>
            </c:numRef>
          </c:cat>
          <c:val>
            <c:numRef>
              <c:f>'[August_2017_Website Reports.xlsx]Web Visits'!$C$18:$H$18</c:f>
              <c:numCache>
                <c:formatCode>_(* #,##0_);_(* \(#,##0\);_(* "-"??_);_(@_)</c:formatCode>
                <c:ptCount val="6"/>
                <c:pt idx="0">
                  <c:v>665</c:v>
                </c:pt>
                <c:pt idx="1">
                  <c:v>912</c:v>
                </c:pt>
                <c:pt idx="2">
                  <c:v>529</c:v>
                </c:pt>
                <c:pt idx="3">
                  <c:v>429</c:v>
                </c:pt>
                <c:pt idx="4">
                  <c:v>432</c:v>
                </c:pt>
                <c:pt idx="5">
                  <c:v>1002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A55-48CC-99C4-36B0217F987D}"/>
            </c:ext>
          </c:extLst>
        </c:ser>
        <c:ser>
          <c:idx val="2"/>
          <c:order val="6"/>
          <c:tx>
            <c:strRef>
              <c:f>'[August_2017_Website Reports.xlsx]Web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numRef>
              <c:f>'[August_2017_Website Reports.xlsx]Web Visits'!$C$12:$H$12</c:f>
              <c:numCache>
                <c:formatCode>mmm\-yy</c:formatCode>
                <c:ptCount val="6"/>
                <c:pt idx="0">
                  <c:v>42811</c:v>
                </c:pt>
                <c:pt idx="1">
                  <c:v>42842</c:v>
                </c:pt>
                <c:pt idx="2">
                  <c:v>42872</c:v>
                </c:pt>
                <c:pt idx="3">
                  <c:v>42903</c:v>
                </c:pt>
                <c:pt idx="4">
                  <c:v>42933</c:v>
                </c:pt>
                <c:pt idx="5">
                  <c:v>42964</c:v>
                </c:pt>
              </c:numCache>
            </c:numRef>
          </c:cat>
          <c:val>
            <c:numRef>
              <c:f>'[August_2017_Website Reports.xlsx]Web Visits'!$C$19:$H$19</c:f>
              <c:numCache>
                <c:formatCode>_(* #,##0_);_(* \(#,##0\);_(* "-"??_);_(@_)</c:formatCode>
                <c:ptCount val="6"/>
                <c:pt idx="0">
                  <c:v>140</c:v>
                </c:pt>
                <c:pt idx="1">
                  <c:v>143</c:v>
                </c:pt>
                <c:pt idx="2">
                  <c:v>115</c:v>
                </c:pt>
                <c:pt idx="3">
                  <c:v>88</c:v>
                </c:pt>
                <c:pt idx="4">
                  <c:v>85</c:v>
                </c:pt>
                <c:pt idx="5">
                  <c:v>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A55-48CC-99C4-36B0217F98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244904"/>
        <c:axId val="348245296"/>
      </c:barChart>
      <c:dateAx>
        <c:axId val="348244904"/>
        <c:scaling>
          <c:orientation val="minMax"/>
        </c:scaling>
        <c:delete val="1"/>
        <c:axPos val="b"/>
        <c:numFmt formatCode="mmm\-yy" sourceLinked="0"/>
        <c:majorTickMark val="none"/>
        <c:minorTickMark val="none"/>
        <c:tickLblPos val="nextTo"/>
        <c:crossAx val="348245296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3482452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_(* #,##0_);_(* \(#,##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244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'[August_2017_Website Reports.xlsx]Web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'[August_2017_Website Reports.xlsx]Web Visits'!$C$23:$H$24</c:f>
              <c:strCache>
                <c:ptCount val="6"/>
                <c:pt idx="0">
                  <c:v>Mar-17</c:v>
                </c:pt>
                <c:pt idx="1">
                  <c:v>Apr-17</c:v>
                </c:pt>
                <c:pt idx="2">
                  <c:v>May-17</c:v>
                </c:pt>
                <c:pt idx="3">
                  <c:v>Jun-17</c:v>
                </c:pt>
                <c:pt idx="4">
                  <c:v>Jul-17</c:v>
                </c:pt>
                <c:pt idx="5">
                  <c:v>Aug-17</c:v>
                </c:pt>
              </c:strCache>
            </c:strRef>
          </c:cat>
          <c:val>
            <c:numRef>
              <c:f>'[August_2017_Website Reports.xlsx]Web Visits'!$C$25:$H$25</c:f>
              <c:numCache>
                <c:formatCode>#,##0</c:formatCode>
                <c:ptCount val="6"/>
                <c:pt idx="0">
                  <c:v>116</c:v>
                </c:pt>
                <c:pt idx="1">
                  <c:v>124</c:v>
                </c:pt>
                <c:pt idx="2">
                  <c:v>106</c:v>
                </c:pt>
                <c:pt idx="3">
                  <c:v>80</c:v>
                </c:pt>
                <c:pt idx="4">
                  <c:v>103</c:v>
                </c:pt>
                <c:pt idx="5">
                  <c:v>127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51-4671-AE5F-67489F5B2A7D}"/>
            </c:ext>
          </c:extLst>
        </c:ser>
        <c:ser>
          <c:idx val="2"/>
          <c:order val="1"/>
          <c:tx>
            <c:strRef>
              <c:f>'[August_2017_Website Reports.xlsx]Web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'[August_2017_Website Reports.xlsx]Web Visits'!$C$23:$H$24</c:f>
              <c:strCache>
                <c:ptCount val="6"/>
                <c:pt idx="0">
                  <c:v>Mar-17</c:v>
                </c:pt>
                <c:pt idx="1">
                  <c:v>Apr-17</c:v>
                </c:pt>
                <c:pt idx="2">
                  <c:v>May-17</c:v>
                </c:pt>
                <c:pt idx="3">
                  <c:v>Jun-17</c:v>
                </c:pt>
                <c:pt idx="4">
                  <c:v>Jul-17</c:v>
                </c:pt>
                <c:pt idx="5">
                  <c:v>Aug-17</c:v>
                </c:pt>
              </c:strCache>
            </c:strRef>
          </c:cat>
          <c:val>
            <c:numRef>
              <c:f>'[August_2017_Website Reports.xlsx]Web Visits'!$C$26:$H$26</c:f>
              <c:numCache>
                <c:formatCode>#,##0</c:formatCode>
                <c:ptCount val="6"/>
                <c:pt idx="0">
                  <c:v>41</c:v>
                </c:pt>
                <c:pt idx="1">
                  <c:v>37</c:v>
                </c:pt>
                <c:pt idx="2">
                  <c:v>31</c:v>
                </c:pt>
                <c:pt idx="3">
                  <c:v>30</c:v>
                </c:pt>
                <c:pt idx="4">
                  <c:v>35</c:v>
                </c:pt>
                <c:pt idx="5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551-4671-AE5F-67489F5B2A7D}"/>
            </c:ext>
          </c:extLst>
        </c:ser>
        <c:ser>
          <c:idx val="3"/>
          <c:order val="2"/>
          <c:tx>
            <c:strRef>
              <c:f>'[August_2017_Website Reports.xlsx]Web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Reports.xlsx]Web Visits'!$C$23:$H$24</c:f>
              <c:strCache>
                <c:ptCount val="6"/>
                <c:pt idx="0">
                  <c:v>Mar-17</c:v>
                </c:pt>
                <c:pt idx="1">
                  <c:v>Apr-17</c:v>
                </c:pt>
                <c:pt idx="2">
                  <c:v>May-17</c:v>
                </c:pt>
                <c:pt idx="3">
                  <c:v>Jun-17</c:v>
                </c:pt>
                <c:pt idx="4">
                  <c:v>Jul-17</c:v>
                </c:pt>
                <c:pt idx="5">
                  <c:v>Aug-17</c:v>
                </c:pt>
              </c:strCache>
            </c:strRef>
          </c:cat>
          <c:val>
            <c:numRef>
              <c:f>'[August_2017_Website Reports.xlsx]Web Visits'!$C$27:$H$27</c:f>
              <c:numCache>
                <c:formatCode>#,##0</c:formatCode>
                <c:ptCount val="6"/>
                <c:pt idx="0">
                  <c:v>177</c:v>
                </c:pt>
                <c:pt idx="1">
                  <c:v>113</c:v>
                </c:pt>
                <c:pt idx="2">
                  <c:v>108</c:v>
                </c:pt>
                <c:pt idx="3">
                  <c:v>91</c:v>
                </c:pt>
                <c:pt idx="4">
                  <c:v>83</c:v>
                </c:pt>
                <c:pt idx="5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551-4671-AE5F-67489F5B2A7D}"/>
            </c:ext>
          </c:extLst>
        </c:ser>
        <c:ser>
          <c:idx val="4"/>
          <c:order val="3"/>
          <c:tx>
            <c:strRef>
              <c:f>'[August_2017_Website Reports.xlsx]Web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'[August_2017_Website Reports.xlsx]Web Visits'!$C$23:$H$24</c:f>
              <c:strCache>
                <c:ptCount val="6"/>
                <c:pt idx="0">
                  <c:v>Mar-17</c:v>
                </c:pt>
                <c:pt idx="1">
                  <c:v>Apr-17</c:v>
                </c:pt>
                <c:pt idx="2">
                  <c:v>May-17</c:v>
                </c:pt>
                <c:pt idx="3">
                  <c:v>Jun-17</c:v>
                </c:pt>
                <c:pt idx="4">
                  <c:v>Jul-17</c:v>
                </c:pt>
                <c:pt idx="5">
                  <c:v>Aug-17</c:v>
                </c:pt>
              </c:strCache>
            </c:strRef>
          </c:cat>
          <c:val>
            <c:numRef>
              <c:f>'[August_2017_Website Reports.xlsx]Web Visits'!$C$28:$H$28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551-4671-AE5F-67489F5B2A7D}"/>
            </c:ext>
          </c:extLst>
        </c:ser>
        <c:ser>
          <c:idx val="5"/>
          <c:order val="4"/>
          <c:tx>
            <c:strRef>
              <c:f>'[August_2017_Website Reports.xlsx]Web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'[August_2017_Website Reports.xlsx]Web Visits'!$C$23:$H$24</c:f>
              <c:strCache>
                <c:ptCount val="6"/>
                <c:pt idx="0">
                  <c:v>Mar-17</c:v>
                </c:pt>
                <c:pt idx="1">
                  <c:v>Apr-17</c:v>
                </c:pt>
                <c:pt idx="2">
                  <c:v>May-17</c:v>
                </c:pt>
                <c:pt idx="3">
                  <c:v>Jun-17</c:v>
                </c:pt>
                <c:pt idx="4">
                  <c:v>Jul-17</c:v>
                </c:pt>
                <c:pt idx="5">
                  <c:v>Aug-17</c:v>
                </c:pt>
              </c:strCache>
            </c:strRef>
          </c:cat>
          <c:val>
            <c:numRef>
              <c:f>'[August_2017_Website Reports.xlsx]Web Visits'!$C$29:$H$29</c:f>
              <c:numCache>
                <c:formatCode>#,##0</c:formatCode>
                <c:ptCount val="6"/>
                <c:pt idx="0">
                  <c:v>732</c:v>
                </c:pt>
                <c:pt idx="1">
                  <c:v>418</c:v>
                </c:pt>
                <c:pt idx="2">
                  <c:v>749</c:v>
                </c:pt>
                <c:pt idx="3">
                  <c:v>245</c:v>
                </c:pt>
                <c:pt idx="4">
                  <c:v>488</c:v>
                </c:pt>
                <c:pt idx="5">
                  <c:v>2219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551-4671-AE5F-67489F5B2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246472"/>
        <c:axId val="348246864"/>
      </c:barChart>
      <c:catAx>
        <c:axId val="3482464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8246864"/>
        <c:crosses val="autoZero"/>
        <c:auto val="1"/>
        <c:lblAlgn val="ctr"/>
        <c:lblOffset val="100"/>
        <c:noMultiLvlLbl val="0"/>
      </c:catAx>
      <c:valAx>
        <c:axId val="3482468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7.6410960340860729E-2"/>
              <c:y val="0.31384069990770996"/>
            </c:manualLayout>
          </c:layout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2464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2017 </a:t>
            </a:r>
            <a:r>
              <a:rPr lang="en-US"/>
              <a:t>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'[August_2017_Website Reports.xlsx]Traffic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Reports.xlsx]Traffic Sources'!$C$2:$C$8</c:f>
              <c:numCache>
                <c:formatCode>#,##0</c:formatCode>
                <c:ptCount val="7"/>
                <c:pt idx="0">
                  <c:v>321</c:v>
                </c:pt>
                <c:pt idx="1">
                  <c:v>11447</c:v>
                </c:pt>
                <c:pt idx="2" formatCode="_(* #,##0_);_(* \(#,##0\);_(* &quot;-&quot;??_);_(@_)">
                  <c:v>48304</c:v>
                </c:pt>
                <c:pt idx="3">
                  <c:v>28906</c:v>
                </c:pt>
                <c:pt idx="4">
                  <c:v>52837</c:v>
                </c:pt>
                <c:pt idx="5">
                  <c:v>0</c:v>
                </c:pt>
                <c:pt idx="6">
                  <c:v>49255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D8-4466-A96D-26F68AFE56F6}"/>
            </c:ext>
          </c:extLst>
        </c:ser>
        <c:ser>
          <c:idx val="1"/>
          <c:order val="1"/>
          <c:tx>
            <c:strRef>
              <c:f>'[August_2017_Website Reports.xlsx]Traffic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Reports.xlsx]Traffic Sources'!$D$2:$D$8</c:f>
              <c:numCache>
                <c:formatCode>#,##0</c:formatCode>
                <c:ptCount val="7"/>
                <c:pt idx="0">
                  <c:v>160</c:v>
                </c:pt>
                <c:pt idx="1">
                  <c:v>1332</c:v>
                </c:pt>
                <c:pt idx="2">
                  <c:v>3479</c:v>
                </c:pt>
                <c:pt idx="3">
                  <c:v>2094</c:v>
                </c:pt>
                <c:pt idx="4">
                  <c:v>3447</c:v>
                </c:pt>
                <c:pt idx="5">
                  <c:v>0</c:v>
                </c:pt>
                <c:pt idx="6">
                  <c:v>3075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7D8-4466-A96D-26F68AFE56F6}"/>
            </c:ext>
          </c:extLst>
        </c:ser>
        <c:ser>
          <c:idx val="2"/>
          <c:order val="2"/>
          <c:tx>
            <c:strRef>
              <c:f>'[August_2017_Website Reports.xlsx]Traffic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'[August_2017_Website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Reports.xlsx]Traffic Sources'!$E$2:$E$8</c:f>
              <c:numCache>
                <c:formatCode>#,##0</c:formatCode>
                <c:ptCount val="7"/>
                <c:pt idx="0">
                  <c:v>82</c:v>
                </c:pt>
                <c:pt idx="1">
                  <c:v>3634</c:v>
                </c:pt>
                <c:pt idx="2">
                  <c:v>7846</c:v>
                </c:pt>
                <c:pt idx="3">
                  <c:v>4166</c:v>
                </c:pt>
                <c:pt idx="4">
                  <c:v>18932</c:v>
                </c:pt>
                <c:pt idx="5">
                  <c:v>0</c:v>
                </c:pt>
                <c:pt idx="6">
                  <c:v>11747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7D8-4466-A96D-26F68AFE56F6}"/>
            </c:ext>
          </c:extLst>
        </c:ser>
        <c:ser>
          <c:idx val="3"/>
          <c:order val="3"/>
          <c:tx>
            <c:strRef>
              <c:f>'[August_2017_Website Reports.xlsx]Traffic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'[August_2017_Website Reports.xlsx]Traffic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'[August_2017_Website Reports.xlsx]Traffic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1893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7D8-4466-A96D-26F68AFE5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8987648"/>
        <c:axId val="348988040"/>
      </c:barChart>
      <c:catAx>
        <c:axId val="34898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988040"/>
        <c:crosses val="autoZero"/>
        <c:auto val="1"/>
        <c:lblAlgn val="ctr"/>
        <c:lblOffset val="100"/>
        <c:noMultiLvlLbl val="0"/>
      </c:catAx>
      <c:valAx>
        <c:axId val="348988040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89876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</a:t>
          </a:r>
          <a:r>
            <a:rPr lang="en-US" sz="1100" b="1" i="0" baseline="0"/>
            <a:t> August 2017</a:t>
          </a:r>
          <a:endParaRPr lang="en-US" b="1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August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9093518"/>
              </p:ext>
            </p:extLst>
          </p:nvPr>
        </p:nvGraphicFramePr>
        <p:xfrm>
          <a:off x="2819400" y="1752600"/>
          <a:ext cx="5943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541672"/>
              </p:ext>
            </p:extLst>
          </p:nvPr>
        </p:nvGraphicFramePr>
        <p:xfrm>
          <a:off x="2743200" y="1676400"/>
          <a:ext cx="6580152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118873"/>
              </p:ext>
            </p:extLst>
          </p:nvPr>
        </p:nvGraphicFramePr>
        <p:xfrm>
          <a:off x="2743201" y="1726352"/>
          <a:ext cx="6248400" cy="429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455058"/>
              </p:ext>
            </p:extLst>
          </p:nvPr>
        </p:nvGraphicFramePr>
        <p:xfrm>
          <a:off x="2590800" y="1828800"/>
          <a:ext cx="6400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5366801"/>
              </p:ext>
            </p:extLst>
          </p:nvPr>
        </p:nvGraphicFramePr>
        <p:xfrm>
          <a:off x="2590800" y="1788401"/>
          <a:ext cx="6324599" cy="438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3489341"/>
              </p:ext>
            </p:extLst>
          </p:nvPr>
        </p:nvGraphicFramePr>
        <p:xfrm>
          <a:off x="2591960" y="2057400"/>
          <a:ext cx="6408208" cy="4588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391916"/>
              </p:ext>
            </p:extLst>
          </p:nvPr>
        </p:nvGraphicFramePr>
        <p:xfrm>
          <a:off x="2777359" y="1981200"/>
          <a:ext cx="6119429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August 2017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9246152"/>
              </p:ext>
            </p:extLst>
          </p:nvPr>
        </p:nvGraphicFramePr>
        <p:xfrm>
          <a:off x="2716924" y="1905000"/>
          <a:ext cx="6345238" cy="4277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828575"/>
              </p:ext>
            </p:extLst>
          </p:nvPr>
        </p:nvGraphicFramePr>
        <p:xfrm>
          <a:off x="2743200" y="1828800"/>
          <a:ext cx="6203731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5499719"/>
              </p:ext>
            </p:extLst>
          </p:nvPr>
        </p:nvGraphicFramePr>
        <p:xfrm>
          <a:off x="2743200" y="19812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August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2256845"/>
              </p:ext>
            </p:extLst>
          </p:nvPr>
        </p:nvGraphicFramePr>
        <p:xfrm>
          <a:off x="2819400" y="1600200"/>
          <a:ext cx="6019800" cy="4498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338948"/>
              </p:ext>
            </p:extLst>
          </p:nvPr>
        </p:nvGraphicFramePr>
        <p:xfrm>
          <a:off x="2743201" y="2133601"/>
          <a:ext cx="61722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2209800"/>
            <a:ext cx="5638800" cy="4267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4131385"/>
              </p:ext>
            </p:extLst>
          </p:nvPr>
        </p:nvGraphicFramePr>
        <p:xfrm>
          <a:off x="2714297" y="1981200"/>
          <a:ext cx="6201103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211115"/>
              </p:ext>
            </p:extLst>
          </p:nvPr>
        </p:nvGraphicFramePr>
        <p:xfrm>
          <a:off x="2722179" y="2057400"/>
          <a:ext cx="6269421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679954"/>
              </p:ext>
            </p:extLst>
          </p:nvPr>
        </p:nvGraphicFramePr>
        <p:xfrm>
          <a:off x="2743201" y="2057401"/>
          <a:ext cx="6172199" cy="3581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598733"/>
              </p:ext>
            </p:extLst>
          </p:nvPr>
        </p:nvGraphicFramePr>
        <p:xfrm>
          <a:off x="2667000" y="2057400"/>
          <a:ext cx="62484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5194733"/>
              </p:ext>
            </p:extLst>
          </p:nvPr>
        </p:nvGraphicFramePr>
        <p:xfrm>
          <a:off x="2717006" y="2057400"/>
          <a:ext cx="6248400" cy="342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038681"/>
              </p:ext>
            </p:extLst>
          </p:nvPr>
        </p:nvGraphicFramePr>
        <p:xfrm>
          <a:off x="2831306" y="2057400"/>
          <a:ext cx="6160294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197028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0980635"/>
              </p:ext>
            </p:extLst>
          </p:nvPr>
        </p:nvGraphicFramePr>
        <p:xfrm>
          <a:off x="2755106" y="1905000"/>
          <a:ext cx="6172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209800"/>
            <a:ext cx="6261135" cy="33713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563937"/>
              </p:ext>
            </p:extLst>
          </p:nvPr>
        </p:nvGraphicFramePr>
        <p:xfrm>
          <a:off x="2667000" y="1981200"/>
          <a:ext cx="6324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1900564"/>
              </p:ext>
            </p:extLst>
          </p:nvPr>
        </p:nvGraphicFramePr>
        <p:xfrm>
          <a:off x="2743201" y="1828800"/>
          <a:ext cx="61722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5630881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3375803"/>
              </p:ext>
            </p:extLst>
          </p:nvPr>
        </p:nvGraphicFramePr>
        <p:xfrm>
          <a:off x="2793206" y="2057400"/>
          <a:ext cx="6096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9707450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547263"/>
              </p:ext>
            </p:extLst>
          </p:nvPr>
        </p:nvGraphicFramePr>
        <p:xfrm>
          <a:off x="2743201" y="1905000"/>
          <a:ext cx="6172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0572466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5283700"/>
              </p:ext>
            </p:extLst>
          </p:nvPr>
        </p:nvGraphicFramePr>
        <p:xfrm>
          <a:off x="2743200" y="2057400"/>
          <a:ext cx="6248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913366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362772"/>
              </p:ext>
            </p:extLst>
          </p:nvPr>
        </p:nvGraphicFramePr>
        <p:xfrm>
          <a:off x="2743200" y="2133600"/>
          <a:ext cx="6248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84220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7907086"/>
              </p:ext>
            </p:extLst>
          </p:nvPr>
        </p:nvGraphicFramePr>
        <p:xfrm>
          <a:off x="2667001" y="1905000"/>
          <a:ext cx="6248399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727790"/>
              </p:ext>
            </p:extLst>
          </p:nvPr>
        </p:nvGraphicFramePr>
        <p:xfrm>
          <a:off x="2743201" y="1905000"/>
          <a:ext cx="62484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350191"/>
              </p:ext>
            </p:extLst>
          </p:nvPr>
        </p:nvGraphicFramePr>
        <p:xfrm>
          <a:off x="2743201" y="1905001"/>
          <a:ext cx="6248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4459130"/>
              </p:ext>
            </p:extLst>
          </p:nvPr>
        </p:nvGraphicFramePr>
        <p:xfrm>
          <a:off x="2590800" y="1905001"/>
          <a:ext cx="64008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828800"/>
            <a:ext cx="6246309" cy="3505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4788038"/>
              </p:ext>
            </p:extLst>
          </p:nvPr>
        </p:nvGraphicFramePr>
        <p:xfrm>
          <a:off x="2667000" y="2057400"/>
          <a:ext cx="62484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639265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430465"/>
              </p:ext>
            </p:extLst>
          </p:nvPr>
        </p:nvGraphicFramePr>
        <p:xfrm>
          <a:off x="2514600" y="1981200"/>
          <a:ext cx="6477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6722726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August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1933447"/>
              </p:ext>
            </p:extLst>
          </p:nvPr>
        </p:nvGraphicFramePr>
        <p:xfrm>
          <a:off x="2514600" y="1981201"/>
          <a:ext cx="6477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August 2017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734902"/>
              </p:ext>
            </p:extLst>
          </p:nvPr>
        </p:nvGraphicFramePr>
        <p:xfrm>
          <a:off x="2772103" y="2133600"/>
          <a:ext cx="6174828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August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3993789"/>
              </p:ext>
            </p:extLst>
          </p:nvPr>
        </p:nvGraphicFramePr>
        <p:xfrm>
          <a:off x="2862263" y="19050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092639"/>
              </p:ext>
            </p:extLst>
          </p:nvPr>
        </p:nvGraphicFramePr>
        <p:xfrm>
          <a:off x="3018533" y="2438400"/>
          <a:ext cx="5731329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4863460"/>
              </p:ext>
            </p:extLst>
          </p:nvPr>
        </p:nvGraphicFramePr>
        <p:xfrm>
          <a:off x="2949878" y="2057400"/>
          <a:ext cx="5813122" cy="394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192943"/>
              </p:ext>
            </p:extLst>
          </p:nvPr>
        </p:nvGraphicFramePr>
        <p:xfrm>
          <a:off x="2742638" y="2286000"/>
          <a:ext cx="6248962" cy="3510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842849"/>
              </p:ext>
            </p:extLst>
          </p:nvPr>
        </p:nvGraphicFramePr>
        <p:xfrm>
          <a:off x="2819400" y="2209800"/>
          <a:ext cx="6017172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63384</TotalTime>
  <Words>459</Words>
  <Application>Microsoft Office PowerPoint</Application>
  <PresentationFormat>On-screen Show (4:3)</PresentationFormat>
  <Paragraphs>160</Paragraphs>
  <Slides>44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August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August 2017</vt:lpstr>
      <vt:lpstr>PowerPoint Presentation</vt:lpstr>
      <vt:lpstr>USCAUXILIARYSERVICESIT Website Reports August 2017 </vt:lpstr>
      <vt:lpstr>USCAUXILIARYSERVICESIT Website Reports August 2017 </vt:lpstr>
      <vt:lpstr>USCAUXILIARYSERVICESIT Website Reports August 2017 </vt:lpstr>
      <vt:lpstr>USCAUXILIARYSERVICESIT Website Reports August 2017  </vt:lpstr>
      <vt:lpstr>USCAUXILIARYSERVICESIT Website Reports August 2017 </vt:lpstr>
      <vt:lpstr>USCAUXILIARYSERVICESIT Website Reports August 2017 </vt:lpstr>
      <vt:lpstr>USCAUXILIARYSERVICESIT Email Campaign Reports August 2017 </vt:lpstr>
      <vt:lpstr>USCAUXILIARYSERVICESIT Email Campaign Reports August 2017  </vt:lpstr>
      <vt:lpstr>USCAUXILIARYSERVICESIT Email Campaign Reports August 2017 </vt:lpstr>
      <vt:lpstr>USCAUXILIARYSERVICESIT Email Campaign Reports August 2017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August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Michael R Groessl</cp:lastModifiedBy>
  <cp:revision>1994</cp:revision>
  <dcterms:created xsi:type="dcterms:W3CDTF">2005-12-19T17:55:46Z</dcterms:created>
  <dcterms:modified xsi:type="dcterms:W3CDTF">2017-09-11T19:55:15Z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