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3.xml" ContentType="application/vnd.openxmlformats-officedocument.drawingml.chartshapes+xml"/>
  <Override PartName="/ppt/charts/chart15.xml" ContentType="application/vnd.openxmlformats-officedocument.drawingml.chart+xml"/>
  <Override PartName="/ppt/notesSlides/notesSlide15.xml" ContentType="application/vnd.openxmlformats-officedocument.presentationml.notesSlide+xml"/>
  <Override PartName="/ppt/charts/chart16.xml" ContentType="application/vnd.openxmlformats-officedocument.drawingml.chart+xml"/>
  <Override PartName="/ppt/notesSlides/notesSlide16.xml" ContentType="application/vnd.openxmlformats-officedocument.presentationml.notesSlide+xml"/>
  <Override PartName="/ppt/charts/chart17.xml" ContentType="application/vnd.openxmlformats-officedocument.drawingml.chart+xml"/>
  <Override PartName="/ppt/notesSlides/notesSlide17.xml" ContentType="application/vnd.openxmlformats-officedocument.presentationml.notesSlide+xml"/>
  <Override PartName="/ppt/charts/chart18.xml" ContentType="application/vnd.openxmlformats-officedocument.drawingml.chart+xml"/>
  <Override PartName="/ppt/notesSlides/notesSlide18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3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4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4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4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4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4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4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46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47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48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49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50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51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52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53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54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55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56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57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58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59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60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61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62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63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64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65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66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67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68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69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70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71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72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73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74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75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76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77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7"/>
  </p:notesMasterIdLst>
  <p:handoutMasterIdLst>
    <p:handoutMasterId r:id="rId88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73" r:id="rId20"/>
    <p:sldId id="372" r:id="rId21"/>
    <p:sldId id="336" r:id="rId22"/>
    <p:sldId id="408" r:id="rId23"/>
    <p:sldId id="409" r:id="rId24"/>
    <p:sldId id="411" r:id="rId25"/>
    <p:sldId id="410" r:id="rId26"/>
    <p:sldId id="444" r:id="rId27"/>
    <p:sldId id="445" r:id="rId28"/>
    <p:sldId id="446" r:id="rId29"/>
    <p:sldId id="447" r:id="rId30"/>
    <p:sldId id="448" r:id="rId31"/>
    <p:sldId id="449" r:id="rId32"/>
    <p:sldId id="450" r:id="rId33"/>
    <p:sldId id="453" r:id="rId34"/>
    <p:sldId id="454" r:id="rId35"/>
    <p:sldId id="455" r:id="rId36"/>
    <p:sldId id="463" r:id="rId37"/>
    <p:sldId id="474" r:id="rId38"/>
    <p:sldId id="473" r:id="rId39"/>
    <p:sldId id="471" r:id="rId40"/>
    <p:sldId id="478" r:id="rId41"/>
    <p:sldId id="479" r:id="rId42"/>
    <p:sldId id="480" r:id="rId43"/>
    <p:sldId id="481" r:id="rId44"/>
    <p:sldId id="482" r:id="rId45"/>
    <p:sldId id="483" r:id="rId46"/>
    <p:sldId id="484" r:id="rId47"/>
    <p:sldId id="485" r:id="rId48"/>
    <p:sldId id="486" r:id="rId49"/>
    <p:sldId id="487" r:id="rId50"/>
    <p:sldId id="488" r:id="rId51"/>
    <p:sldId id="489" r:id="rId52"/>
    <p:sldId id="491" r:id="rId53"/>
    <p:sldId id="492" r:id="rId54"/>
    <p:sldId id="493" r:id="rId55"/>
    <p:sldId id="494" r:id="rId56"/>
    <p:sldId id="496" r:id="rId57"/>
    <p:sldId id="498" r:id="rId58"/>
    <p:sldId id="499" r:id="rId59"/>
    <p:sldId id="500" r:id="rId60"/>
    <p:sldId id="501" r:id="rId61"/>
    <p:sldId id="502" r:id="rId62"/>
    <p:sldId id="503" r:id="rId63"/>
    <p:sldId id="504" r:id="rId64"/>
    <p:sldId id="506" r:id="rId65"/>
    <p:sldId id="507" r:id="rId66"/>
    <p:sldId id="508" r:id="rId67"/>
    <p:sldId id="509" r:id="rId68"/>
    <p:sldId id="510" r:id="rId69"/>
    <p:sldId id="511" r:id="rId70"/>
    <p:sldId id="512" r:id="rId71"/>
    <p:sldId id="513" r:id="rId72"/>
    <p:sldId id="514" r:id="rId73"/>
    <p:sldId id="516" r:id="rId74"/>
    <p:sldId id="519" r:id="rId75"/>
    <p:sldId id="520" r:id="rId76"/>
    <p:sldId id="521" r:id="rId77"/>
    <p:sldId id="522" r:id="rId78"/>
    <p:sldId id="523" r:id="rId79"/>
    <p:sldId id="524" r:id="rId80"/>
    <p:sldId id="525" r:id="rId81"/>
    <p:sldId id="526" r:id="rId82"/>
    <p:sldId id="527" r:id="rId83"/>
    <p:sldId id="529" r:id="rId84"/>
    <p:sldId id="401" r:id="rId85"/>
    <p:sldId id="397" r:id="rId86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7" autoAdjust="0"/>
    <p:restoredTop sz="94660" autoAdjust="0"/>
  </p:normalViewPr>
  <p:slideViewPr>
    <p:cSldViewPr>
      <p:cViewPr varScale="1">
        <p:scale>
          <a:sx n="115" d="100"/>
          <a:sy n="115" d="100"/>
        </p:scale>
        <p:origin x="174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Service%20Desk%20Report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September%202017%20Monthly%20Ops%20Report\September_2017_Exact%20Target.xlsx" TargetMode="External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7\September%202017%20Monthly%20Ops%20Report\September_2017_Website%20Reports_I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'[September_2017_Service Desk Report.xlsx]BU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'[September_2017_Service Desk Report.xlsx]BU Systems'!$B$59:$F$59</c:f>
              <c:strCache>
                <c:ptCount val="5"/>
                <c:pt idx="0">
                  <c:v>EMS</c:v>
                </c:pt>
                <c:pt idx="1">
                  <c:v>TMA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'[September_2017_Service Desk Report.xlsx]BU Systems'!$B$60:$F$60</c:f>
              <c:numCache>
                <c:formatCode>0</c:formatCode>
                <c:ptCount val="5"/>
                <c:pt idx="0">
                  <c:v>42</c:v>
                </c:pt>
                <c:pt idx="1">
                  <c:v>4</c:v>
                </c:pt>
                <c:pt idx="2">
                  <c:v>7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DD-476A-BB06-0831DE788D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1360"/>
        <c:axId val="102627240"/>
      </c:barChart>
      <c:catAx>
        <c:axId val="10262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2627240"/>
        <c:crosses val="autoZero"/>
        <c:auto val="1"/>
        <c:lblAlgn val="ctr"/>
        <c:lblOffset val="100"/>
        <c:noMultiLvlLbl val="0"/>
      </c:catAx>
      <c:valAx>
        <c:axId val="102627240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262136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September </a:t>
            </a:r>
            <a:r>
              <a:rPr lang="en-US" sz="1800" b="1" i="0" u="none" strike="noStrike" baseline="0" dirty="0">
                <a:effectLst/>
              </a:rPr>
              <a:t>2017 </a:t>
            </a:r>
            <a:r>
              <a:rPr lang="en-US" dirty="0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Sources'!$C$25:$C$29</c:f>
              <c:numCache>
                <c:formatCode>#,##0</c:formatCode>
                <c:ptCount val="5"/>
                <c:pt idx="0">
                  <c:v>58</c:v>
                </c:pt>
                <c:pt idx="1">
                  <c:v>12</c:v>
                </c:pt>
                <c:pt idx="2">
                  <c:v>0</c:v>
                </c:pt>
                <c:pt idx="3">
                  <c:v>52</c:v>
                </c:pt>
                <c:pt idx="4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5E-4244-BB7D-C1E8A246D60E}"/>
            </c:ext>
          </c:extLst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Sources'!$D$25:$D$29</c:f>
              <c:numCache>
                <c:formatCode>#,##0</c:formatCode>
                <c:ptCount val="5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5E-4244-BB7D-C1E8A246D60E}"/>
            </c:ext>
          </c:extLst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Sources'!$E$25:$E$29</c:f>
              <c:numCache>
                <c:formatCode>#,##0</c:formatCode>
                <c:ptCount val="5"/>
                <c:pt idx="0">
                  <c:v>38</c:v>
                </c:pt>
                <c:pt idx="1">
                  <c:v>2</c:v>
                </c:pt>
                <c:pt idx="2">
                  <c:v>0</c:v>
                </c:pt>
                <c:pt idx="3">
                  <c:v>12</c:v>
                </c:pt>
                <c:pt idx="4">
                  <c:v>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5E-4244-BB7D-C1E8A246D60E}"/>
            </c:ext>
          </c:extLst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Sources'!$F$25:$F$29</c:f>
              <c:numCache>
                <c:formatCode>#,##0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65E-4244-BB7D-C1E8A246D6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582192"/>
        <c:axId val="324578664"/>
      </c:barChart>
      <c:catAx>
        <c:axId val="32458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8664"/>
        <c:crosses val="autoZero"/>
        <c:auto val="1"/>
        <c:lblAlgn val="ctr"/>
        <c:lblOffset val="100"/>
        <c:noMultiLvlLbl val="0"/>
      </c:catAx>
      <c:valAx>
        <c:axId val="32457866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821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Apr-17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3.0555555555555555E-2</c:v>
                </c:pt>
                <c:pt idx="1">
                  <c:v>0.17916666666666667</c:v>
                </c:pt>
                <c:pt idx="2">
                  <c:v>0.18888888888888888</c:v>
                </c:pt>
                <c:pt idx="3">
                  <c:v>4.5833333333333337E-2</c:v>
                </c:pt>
                <c:pt idx="4">
                  <c:v>8.0555555555555561E-2</c:v>
                </c:pt>
                <c:pt idx="5">
                  <c:v>0</c:v>
                </c:pt>
                <c:pt idx="6">
                  <c:v>6.5277777777777782E-2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3D-4406-B82E-D0905F544183}"/>
            </c:ext>
          </c:extLst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May-17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1.7361111111111112E-2</c:v>
                </c:pt>
                <c:pt idx="1">
                  <c:v>0.1986111111111111</c:v>
                </c:pt>
                <c:pt idx="2">
                  <c:v>0.16458333333333333</c:v>
                </c:pt>
                <c:pt idx="3">
                  <c:v>5.2777777777777778E-2</c:v>
                </c:pt>
                <c:pt idx="4">
                  <c:v>8.6111111111111124E-2</c:v>
                </c:pt>
                <c:pt idx="5">
                  <c:v>0</c:v>
                </c:pt>
                <c:pt idx="6">
                  <c:v>6.7361111111111108E-2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3D-4406-B82E-D0905F544183}"/>
            </c:ext>
          </c:extLst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Jun-17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2.9166666666666664E-2</c:v>
                </c:pt>
                <c:pt idx="1">
                  <c:v>0.17569444444444446</c:v>
                </c:pt>
                <c:pt idx="2">
                  <c:v>0.16597222222222222</c:v>
                </c:pt>
                <c:pt idx="3">
                  <c:v>6.805555555555555E-2</c:v>
                </c:pt>
                <c:pt idx="4">
                  <c:v>9.375E-2</c:v>
                </c:pt>
                <c:pt idx="5">
                  <c:v>0</c:v>
                </c:pt>
                <c:pt idx="6">
                  <c:v>5.7638888888888885E-2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3D-4406-B82E-D0905F544183}"/>
            </c:ext>
          </c:extLst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Jul-17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3.7499999999999999E-2</c:v>
                </c:pt>
                <c:pt idx="1">
                  <c:v>0.17083333333333331</c:v>
                </c:pt>
                <c:pt idx="2">
                  <c:v>0.1451388888888889</c:v>
                </c:pt>
                <c:pt idx="3">
                  <c:v>7.2916666666666671E-2</c:v>
                </c:pt>
                <c:pt idx="4">
                  <c:v>9.4444444444444442E-2</c:v>
                </c:pt>
                <c:pt idx="5">
                  <c:v>0</c:v>
                </c:pt>
                <c:pt idx="6">
                  <c:v>5.486111111111111E-2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3D-4406-B82E-D0905F544183}"/>
            </c:ext>
          </c:extLst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Aug-17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1.5972222222222224E-2</c:v>
                </c:pt>
                <c:pt idx="1">
                  <c:v>0.16527777777777777</c:v>
                </c:pt>
                <c:pt idx="2">
                  <c:v>9.930555555555555E-2</c:v>
                </c:pt>
                <c:pt idx="3">
                  <c:v>7.1527777777777787E-2</c:v>
                </c:pt>
                <c:pt idx="4">
                  <c:v>8.7500000000000008E-2</c:v>
                </c:pt>
                <c:pt idx="5">
                  <c:v>0</c:v>
                </c:pt>
                <c:pt idx="6">
                  <c:v>6.8749999999999992E-2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3D-4406-B82E-D0905F544183}"/>
            </c:ext>
          </c:extLst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Sep-17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5.7638888888888885E-2</c:v>
                </c:pt>
                <c:pt idx="1">
                  <c:v>0.15555555555555556</c:v>
                </c:pt>
                <c:pt idx="2">
                  <c:v>0.10208333333333335</c:v>
                </c:pt>
                <c:pt idx="3">
                  <c:v>5.4166666666666669E-2</c:v>
                </c:pt>
                <c:pt idx="4">
                  <c:v>8.0555555555555561E-2</c:v>
                </c:pt>
                <c:pt idx="5">
                  <c:v>0</c:v>
                </c:pt>
                <c:pt idx="6">
                  <c:v>6.9444444444444434E-2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3D-4406-B82E-D0905F544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82576"/>
        <c:axId val="325277480"/>
      </c:barChart>
      <c:catAx>
        <c:axId val="32528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7480"/>
        <c:crosses val="autoZero"/>
        <c:auto val="1"/>
        <c:lblAlgn val="ctr"/>
        <c:lblOffset val="100"/>
        <c:noMultiLvlLbl val="0"/>
      </c:catAx>
      <c:valAx>
        <c:axId val="3252774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8257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Apr-17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6.1805555555555558E-2</c:v>
                </c:pt>
                <c:pt idx="1">
                  <c:v>7.2916666666666671E-2</c:v>
                </c:pt>
                <c:pt idx="2">
                  <c:v>0</c:v>
                </c:pt>
                <c:pt idx="3">
                  <c:v>4.7222222222222221E-2</c:v>
                </c:pt>
                <c:pt idx="4">
                  <c:v>7.6388888888888895E-2</c:v>
                </c:pt>
                <c:pt idx="5">
                  <c:v>5.2083333333333336E-2</c:v>
                </c:pt>
                <c:pt idx="6">
                  <c:v>3.8194444444444441E-2</c:v>
                </c:pt>
                <c:pt idx="7">
                  <c:v>3.888888888888889E-2</c:v>
                </c:pt>
                <c:pt idx="8">
                  <c:v>5.2777777777777778E-2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65-4DFE-B2FD-213EBB748CE6}"/>
            </c:ext>
          </c:extLst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May-17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4.5138888888888888E-2</c:v>
                </c:pt>
                <c:pt idx="1">
                  <c:v>7.3611111111111113E-2</c:v>
                </c:pt>
                <c:pt idx="2">
                  <c:v>0</c:v>
                </c:pt>
                <c:pt idx="3">
                  <c:v>3.4722222222222224E-2</c:v>
                </c:pt>
                <c:pt idx="4">
                  <c:v>4.3055555555555562E-2</c:v>
                </c:pt>
                <c:pt idx="5">
                  <c:v>4.0972222222222222E-2</c:v>
                </c:pt>
                <c:pt idx="6">
                  <c:v>2.4999999999999998E-2</c:v>
                </c:pt>
                <c:pt idx="7" formatCode="mm:ss.0">
                  <c:v>5.4976851851851855E-4</c:v>
                </c:pt>
                <c:pt idx="8">
                  <c:v>5.4166666666666669E-2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65-4DFE-B2FD-213EBB748CE6}"/>
            </c:ext>
          </c:extLst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Jun-17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2.7777777777777776E-2</c:v>
                </c:pt>
                <c:pt idx="1">
                  <c:v>7.5694444444444439E-2</c:v>
                </c:pt>
                <c:pt idx="2">
                  <c:v>0</c:v>
                </c:pt>
                <c:pt idx="3">
                  <c:v>5.4166666666666669E-2</c:v>
                </c:pt>
                <c:pt idx="4">
                  <c:v>5.0694444444444452E-2</c:v>
                </c:pt>
                <c:pt idx="5">
                  <c:v>6.6666666666666666E-2</c:v>
                </c:pt>
                <c:pt idx="6">
                  <c:v>4.4444444444444446E-2</c:v>
                </c:pt>
                <c:pt idx="7">
                  <c:v>4.6527777777777779E-2</c:v>
                </c:pt>
                <c:pt idx="8">
                  <c:v>6.1111111111111116E-2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65-4DFE-B2FD-213EBB748CE6}"/>
            </c:ext>
          </c:extLst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Jul-17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5.0694444444444452E-2</c:v>
                </c:pt>
                <c:pt idx="1">
                  <c:v>8.0555555555555561E-2</c:v>
                </c:pt>
                <c:pt idx="2">
                  <c:v>0</c:v>
                </c:pt>
                <c:pt idx="3">
                  <c:v>4.9999999999999996E-2</c:v>
                </c:pt>
                <c:pt idx="4">
                  <c:v>5.7638888888888885E-2</c:v>
                </c:pt>
                <c:pt idx="5">
                  <c:v>5.1388888888888894E-2</c:v>
                </c:pt>
                <c:pt idx="6">
                  <c:v>6.3888888888888884E-2</c:v>
                </c:pt>
                <c:pt idx="7">
                  <c:v>4.2361111111111106E-2</c:v>
                </c:pt>
                <c:pt idx="8">
                  <c:v>4.0972222222222222E-2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C65-4DFE-B2FD-213EBB748CE6}"/>
            </c:ext>
          </c:extLst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Aug-17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9.5833333333333326E-2</c:v>
                </c:pt>
                <c:pt idx="1">
                  <c:v>8.0555555555555561E-2</c:v>
                </c:pt>
                <c:pt idx="2">
                  <c:v>0</c:v>
                </c:pt>
                <c:pt idx="3">
                  <c:v>9.1666666666666674E-2</c:v>
                </c:pt>
                <c:pt idx="4">
                  <c:v>8.9583333333333334E-2</c:v>
                </c:pt>
                <c:pt idx="5">
                  <c:v>4.9305555555555554E-2</c:v>
                </c:pt>
                <c:pt idx="6">
                  <c:v>5.8333333333333327E-2</c:v>
                </c:pt>
                <c:pt idx="7">
                  <c:v>3.4027777777777775E-2</c:v>
                </c:pt>
                <c:pt idx="8">
                  <c:v>4.6527777777777779E-2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65-4DFE-B2FD-213EBB748CE6}"/>
            </c:ext>
          </c:extLst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Sep-17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0.11319444444444444</c:v>
                </c:pt>
                <c:pt idx="1">
                  <c:v>7.0833333333333331E-2</c:v>
                </c:pt>
                <c:pt idx="2">
                  <c:v>0</c:v>
                </c:pt>
                <c:pt idx="3">
                  <c:v>4.5833333333333337E-2</c:v>
                </c:pt>
                <c:pt idx="4">
                  <c:v>0.10347222222222223</c:v>
                </c:pt>
                <c:pt idx="5">
                  <c:v>6.8749999999999992E-2</c:v>
                </c:pt>
                <c:pt idx="6">
                  <c:v>0</c:v>
                </c:pt>
                <c:pt idx="7">
                  <c:v>6.7361111111111108E-2</c:v>
                </c:pt>
                <c:pt idx="8">
                  <c:v>7.4305555555555555E-2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C65-4DFE-B2FD-213EBB748C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29720"/>
        <c:axId val="334830112"/>
      </c:barChart>
      <c:catAx>
        <c:axId val="334829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30112"/>
        <c:crosses val="autoZero"/>
        <c:auto val="1"/>
        <c:lblAlgn val="ctr"/>
        <c:lblOffset val="100"/>
        <c:noMultiLvlLbl val="0"/>
      </c:catAx>
      <c:valAx>
        <c:axId val="3348301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297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19042259391160912"/>
          <c:y val="2.1462558895900784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Site'!$C$30:$C$31</c:f>
              <c:strCache>
                <c:ptCount val="2"/>
                <c:pt idx="0">
                  <c:v>Apr-17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Site'!$C$32:$C$36</c:f>
              <c:numCache>
                <c:formatCode>h:mm</c:formatCode>
                <c:ptCount val="5"/>
                <c:pt idx="0">
                  <c:v>5.486111111111111E-2</c:v>
                </c:pt>
                <c:pt idx="1">
                  <c:v>0.12083333333333333</c:v>
                </c:pt>
                <c:pt idx="2">
                  <c:v>4.7222222222222221E-2</c:v>
                </c:pt>
                <c:pt idx="3">
                  <c:v>0</c:v>
                </c:pt>
                <c:pt idx="4">
                  <c:v>0.18541666666666667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80-4F97-8571-3787414B2472}"/>
            </c:ext>
          </c:extLst>
        </c:ser>
        <c:ser>
          <c:idx val="1"/>
          <c:order val="1"/>
          <c:tx>
            <c:strRef>
              <c:f>'Average Time on Site'!$D$30:$D$31</c:f>
              <c:strCache>
                <c:ptCount val="2"/>
                <c:pt idx="0">
                  <c:v>May-17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Site'!$D$32:$D$36</c:f>
              <c:numCache>
                <c:formatCode>h:mm</c:formatCode>
                <c:ptCount val="5"/>
                <c:pt idx="0">
                  <c:v>4.0972222222222222E-2</c:v>
                </c:pt>
                <c:pt idx="1">
                  <c:v>1.8055555555555557E-2</c:v>
                </c:pt>
                <c:pt idx="2">
                  <c:v>3.4722222222222224E-2</c:v>
                </c:pt>
                <c:pt idx="3">
                  <c:v>0</c:v>
                </c:pt>
                <c:pt idx="4">
                  <c:v>0.25486111111111109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80-4F97-8571-3787414B2472}"/>
            </c:ext>
          </c:extLst>
        </c:ser>
        <c:ser>
          <c:idx val="2"/>
          <c:order val="2"/>
          <c:tx>
            <c:strRef>
              <c:f>'Average Time on Site'!$E$30:$E$31</c:f>
              <c:strCache>
                <c:ptCount val="2"/>
                <c:pt idx="0">
                  <c:v>Jun-17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Site'!$E$32:$E$36</c:f>
              <c:numCache>
                <c:formatCode>h:mm</c:formatCode>
                <c:ptCount val="5"/>
                <c:pt idx="0">
                  <c:v>2.5694444444444447E-2</c:v>
                </c:pt>
                <c:pt idx="1">
                  <c:v>1.1111111111111112E-2</c:v>
                </c:pt>
                <c:pt idx="2">
                  <c:v>5.4166666666666669E-2</c:v>
                </c:pt>
                <c:pt idx="3">
                  <c:v>0</c:v>
                </c:pt>
                <c:pt idx="4">
                  <c:v>5.5555555555555552E-2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80-4F97-8571-3787414B2472}"/>
            </c:ext>
          </c:extLst>
        </c:ser>
        <c:ser>
          <c:idx val="3"/>
          <c:order val="3"/>
          <c:tx>
            <c:strRef>
              <c:f>'Average Time on Site'!$F$30:$F$31</c:f>
              <c:strCache>
                <c:ptCount val="2"/>
                <c:pt idx="0">
                  <c:v>Jul-17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Site'!$F$32:$F$36</c:f>
              <c:numCache>
                <c:formatCode>h:mm</c:formatCode>
                <c:ptCount val="5"/>
                <c:pt idx="0">
                  <c:v>3.6805555555555557E-2</c:v>
                </c:pt>
                <c:pt idx="1">
                  <c:v>1.8055555555555557E-2</c:v>
                </c:pt>
                <c:pt idx="2">
                  <c:v>4.9999999999999996E-2</c:v>
                </c:pt>
                <c:pt idx="3">
                  <c:v>0</c:v>
                </c:pt>
                <c:pt idx="4">
                  <c:v>0.16944444444444443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80-4F97-8571-3787414B2472}"/>
            </c:ext>
          </c:extLst>
        </c:ser>
        <c:ser>
          <c:idx val="4"/>
          <c:order val="4"/>
          <c:tx>
            <c:strRef>
              <c:f>'Average Time on Site'!$G$30:$G$31</c:f>
              <c:strCache>
                <c:ptCount val="2"/>
                <c:pt idx="0">
                  <c:v>Aug-17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Site'!$G$32:$G$36</c:f>
              <c:numCache>
                <c:formatCode>h:mm</c:formatCode>
                <c:ptCount val="5"/>
                <c:pt idx="0">
                  <c:v>3.9583333333333331E-2</c:v>
                </c:pt>
                <c:pt idx="1">
                  <c:v>1.7361111111111112E-2</c:v>
                </c:pt>
                <c:pt idx="2">
                  <c:v>9.1666666666666674E-2</c:v>
                </c:pt>
                <c:pt idx="3">
                  <c:v>0</c:v>
                </c:pt>
                <c:pt idx="4">
                  <c:v>0.22152777777777777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80-4F97-8571-3787414B2472}"/>
            </c:ext>
          </c:extLst>
        </c:ser>
        <c:ser>
          <c:idx val="5"/>
          <c:order val="5"/>
          <c:tx>
            <c:strRef>
              <c:f>'Average Time on Site'!$H$30:$H$31</c:f>
              <c:strCache>
                <c:ptCount val="2"/>
                <c:pt idx="0">
                  <c:v>Sep-17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Site'!$H$32:$H$36</c:f>
              <c:numCache>
                <c:formatCode>h:mm</c:formatCode>
                <c:ptCount val="5"/>
                <c:pt idx="0">
                  <c:v>0.12083333333333333</c:v>
                </c:pt>
                <c:pt idx="1">
                  <c:v>1.0416666666666666E-2</c:v>
                </c:pt>
                <c:pt idx="2">
                  <c:v>4.5833333333333337E-2</c:v>
                </c:pt>
                <c:pt idx="3">
                  <c:v>0</c:v>
                </c:pt>
                <c:pt idx="4">
                  <c:v>0.14930555555555555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480-4F97-8571-3787414B24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77088"/>
        <c:axId val="325279440"/>
      </c:barChart>
      <c:catAx>
        <c:axId val="32527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9440"/>
        <c:crosses val="autoZero"/>
        <c:auto val="1"/>
        <c:lblAlgn val="ctr"/>
        <c:lblOffset val="100"/>
        <c:noMultiLvlLbl val="0"/>
      </c:catAx>
      <c:valAx>
        <c:axId val="3252794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527708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Details'!$B$34:$B$43</c:f>
              <c:strCache>
                <c:ptCount val="10"/>
                <c:pt idx="0">
                  <c:v>Tops &amp; T-Shirts</c:v>
                </c:pt>
                <c:pt idx="1">
                  <c:v>Hoodies &amp; Pullovers</c:v>
                </c:pt>
                <c:pt idx="2">
                  <c:v>Search results for "nike"</c:v>
                </c:pt>
                <c:pt idx="3">
                  <c:v>Shopping Cart</c:v>
                </c:pt>
                <c:pt idx="4">
                  <c:v>Search results for "sheer gear"</c:v>
                </c:pt>
                <c:pt idx="5">
                  <c:v>Log in | Register</c:v>
                </c:pt>
                <c:pt idx="6">
                  <c:v>Outerwear</c:v>
                </c:pt>
                <c:pt idx="7">
                  <c:v>Hats, Visors &amp; Headbands</c:v>
                </c:pt>
                <c:pt idx="8">
                  <c:v>Other</c:v>
                </c:pt>
                <c:pt idx="9">
                  <c:v>Shorts &amp; Pants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6107</c:v>
                </c:pt>
                <c:pt idx="1">
                  <c:v>2862</c:v>
                </c:pt>
                <c:pt idx="2">
                  <c:v>2647</c:v>
                </c:pt>
                <c:pt idx="3">
                  <c:v>1509</c:v>
                </c:pt>
                <c:pt idx="4">
                  <c:v>1349</c:v>
                </c:pt>
                <c:pt idx="5">
                  <c:v>1288</c:v>
                </c:pt>
                <c:pt idx="6">
                  <c:v>1202</c:v>
                </c:pt>
                <c:pt idx="7">
                  <c:v>1186</c:v>
                </c:pt>
                <c:pt idx="8">
                  <c:v>1126</c:v>
                </c:pt>
                <c:pt idx="9">
                  <c:v>1015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30-4719-A5D7-4F59D9BFC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0504"/>
        <c:axId val="334833640"/>
      </c:barChart>
      <c:catAx>
        <c:axId val="334830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4833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483364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05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10 Most Purchased Products </a:t>
            </a:r>
            <a:r>
              <a:rPr lang="en-US" dirty="0" smtClean="0"/>
              <a:t>September </a:t>
            </a:r>
            <a:r>
              <a:rPr lang="en-US" sz="1075" b="1" i="0" u="none" strike="noStrike" baseline="0" dirty="0">
                <a:effectLst/>
              </a:rPr>
              <a:t>2017</a:t>
            </a:r>
            <a:endParaRPr lang="en-US" baseline="0" dirty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ARCH 2.25" BUTTON BY THE U GIFT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24-4224-9598-4303294EBB0F}"/>
            </c:ext>
          </c:extLst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VINYL SPARKLE POM POM Cardinal and Gold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24-4224-9598-4303294EBB0F}"/>
            </c:ext>
          </c:extLst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SC INTERLOCK VIVIANA SIDE BAG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24-4224-9598-4303294EBB0F}"/>
            </c:ext>
          </c:extLst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Shield ALUMNI LICENSE PLATE FRAME HEAVY CHROME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024-4224-9598-4303294EBB0F}"/>
            </c:ext>
          </c:extLst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SC INTERLOCK POPPY TASSEL BAG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24-4224-9598-4303294EBB0F}"/>
            </c:ext>
          </c:extLst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Shield ALUMNI LICENSE PLATE FRAME Solid Brass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024-4224-9598-4303294EBB0F}"/>
            </c:ext>
          </c:extLst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SC INTERLOCK EVIE CHAIN BAG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024-4224-9598-4303294EBB0F}"/>
            </c:ext>
          </c:extLst>
        </c:ser>
        <c:ser>
          <c:idx val="8"/>
          <c:order val="7"/>
          <c:tx>
            <c:strRef>
              <c:f>'BKS Details'!$B$76</c:f>
              <c:strCache>
                <c:ptCount val="1"/>
                <c:pt idx="0">
                  <c:v>Trojans Over SC 4PK Small Glitter Tattoos Cardinal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024-4224-9598-4303294EBB0F}"/>
            </c:ext>
          </c:extLst>
        </c:ser>
        <c:ser>
          <c:idx val="9"/>
          <c:order val="8"/>
          <c:tx>
            <c:strRef>
              <c:f>'BKS Details'!$B$75</c:f>
              <c:strCache>
                <c:ptCount val="1"/>
                <c:pt idx="0">
                  <c:v>SC Interlock Small Inside Decal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024-4224-9598-4303294EBB0F}"/>
            </c:ext>
          </c:extLst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Block Holiday Gift Label Sheet 10PC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024-4224-9598-4303294EB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31680"/>
        <c:axId val="334835208"/>
      </c:barChart>
      <c:catAx>
        <c:axId val="3348316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34835208"/>
        <c:crosses val="autoZero"/>
        <c:auto val="1"/>
        <c:lblAlgn val="ctr"/>
        <c:lblOffset val="100"/>
        <c:noMultiLvlLbl val="0"/>
      </c:catAx>
      <c:valAx>
        <c:axId val="3348352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483168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90326797995565"/>
          <c:h val="0.7731326713801933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</c:f>
          <c:strCache>
            <c:ptCount val="1"/>
            <c:pt idx="0">
              <c:v>Heritage exclusively for USC!  - 09/30/2017</c:v>
            </c:pt>
          </c:strCache>
        </c:strRef>
      </c:tx>
      <c:layout>
        <c:manualLayout>
          <c:xMode val="edge"/>
          <c:yMode val="edge"/>
          <c:x val="0.28314912108198814"/>
          <c:y val="5.841570855387859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09999766962288"/>
          <c:y val="0.14757497013118848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General</c:formatCode>
                <c:ptCount val="5"/>
                <c:pt idx="0">
                  <c:v>69488</c:v>
                </c:pt>
                <c:pt idx="1">
                  <c:v>69431</c:v>
                </c:pt>
                <c:pt idx="2">
                  <c:v>20351</c:v>
                </c:pt>
                <c:pt idx="3">
                  <c:v>1349</c:v>
                </c:pt>
                <c:pt idx="4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21-477F-BDC6-26F2A9B51C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5775336"/>
        <c:axId val="465777296"/>
      </c:barChart>
      <c:catAx>
        <c:axId val="465775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5777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57772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5775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</c:f>
          <c:strCache>
            <c:ptCount val="1"/>
            <c:pt idx="0">
              <c:v>USC Nike Elite for a Winning Season! - 09/23/2017</c:v>
            </c:pt>
          </c:strCache>
        </c:strRef>
      </c:tx>
      <c:layout>
        <c:manualLayout>
          <c:xMode val="edge"/>
          <c:yMode val="edge"/>
          <c:x val="0.26964011531244886"/>
          <c:y val="4.430296727286355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59052681990312"/>
          <c:y val="0.17279170614634964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General</c:formatCode>
                <c:ptCount val="5"/>
                <c:pt idx="0">
                  <c:v>69590</c:v>
                </c:pt>
                <c:pt idx="1">
                  <c:v>69542</c:v>
                </c:pt>
                <c:pt idx="2">
                  <c:v>20756</c:v>
                </c:pt>
                <c:pt idx="3">
                  <c:v>1128</c:v>
                </c:pt>
                <c:pt idx="4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2F-4324-803C-42EA2C25A5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4752904"/>
        <c:axId val="614752512"/>
      </c:barChart>
      <c:catAx>
        <c:axId val="614752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7525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</c:f>
          <c:strCache>
            <c:ptCount val="1"/>
            <c:pt idx="0">
              <c:v>Exclusive Trojans Pins - Only at USC Bookstores! - 09/19/2017</c:v>
            </c:pt>
          </c:strCache>
        </c:strRef>
      </c:tx>
      <c:layout>
        <c:manualLayout>
          <c:xMode val="edge"/>
          <c:yMode val="edge"/>
          <c:x val="0.28341106633003171"/>
          <c:y val="7.051433654335580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64303089877785"/>
          <c:y val="0.1776046387825460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General</c:formatCode>
                <c:ptCount val="5"/>
                <c:pt idx="0">
                  <c:v>69679</c:v>
                </c:pt>
                <c:pt idx="1">
                  <c:v>69633</c:v>
                </c:pt>
                <c:pt idx="2">
                  <c:v>23222</c:v>
                </c:pt>
                <c:pt idx="3">
                  <c:v>1572</c:v>
                </c:pt>
                <c:pt idx="4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B2-45FD-A0A8-BD7BBC4D5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4752120"/>
        <c:axId val="614753688"/>
      </c:barChart>
      <c:catAx>
        <c:axId val="61475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3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7536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14752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reports'!$L$14</c:f>
          <c:strCache>
            <c:ptCount val="1"/>
            <c:pt idx="0">
              <c:v>USC Custom Craft Collections Special Event - 09/18/2017</c:v>
            </c:pt>
          </c:strCache>
        </c:strRef>
      </c:tx>
      <c:layout>
        <c:manualLayout>
          <c:xMode val="edge"/>
          <c:yMode val="edge"/>
          <c:x val="0.29317471331967571"/>
          <c:y val="6.482011626832950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General</c:formatCode>
                <c:ptCount val="5"/>
                <c:pt idx="0">
                  <c:v>140</c:v>
                </c:pt>
                <c:pt idx="1">
                  <c:v>139</c:v>
                </c:pt>
                <c:pt idx="2">
                  <c:v>49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53-4A40-B120-1D5B8185F4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728936"/>
        <c:axId val="462727368"/>
      </c:barChart>
      <c:catAx>
        <c:axId val="462728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7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7273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89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'[September_2017_Web Req Unit And Status.xlsx]IssueList'!$J$21:$J$27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'[September_2017_Web Req Unit And Status.xlsx]IssueList'!$K$21:$K$27</c:f>
              <c:numCache>
                <c:formatCode>General</c:formatCode>
                <c:ptCount val="7"/>
                <c:pt idx="0">
                  <c:v>0</c:v>
                </c:pt>
                <c:pt idx="1">
                  <c:v>83</c:v>
                </c:pt>
                <c:pt idx="2">
                  <c:v>2</c:v>
                </c:pt>
                <c:pt idx="3">
                  <c:v>4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22-4178-B3F7-25714BA47B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031608"/>
        <c:axId val="551031216"/>
      </c:barChart>
      <c:catAx>
        <c:axId val="551031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51031216"/>
        <c:crosses val="autoZero"/>
        <c:auto val="1"/>
        <c:lblAlgn val="ctr"/>
        <c:lblOffset val="100"/>
        <c:noMultiLvlLbl val="0"/>
      </c:catAx>
      <c:valAx>
        <c:axId val="5510312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55103160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reports'!$L$17</c:f>
          <c:strCache>
            <c:ptCount val="1"/>
            <c:pt idx="0">
              <c:v>Trojan Tees for the Family! - 09/15/2017</c:v>
            </c:pt>
          </c:strCache>
        </c:strRef>
      </c:tx>
      <c:layout>
        <c:manualLayout>
          <c:xMode val="edge"/>
          <c:yMode val="edge"/>
          <c:x val="0.30049481205530365"/>
          <c:y val="5.7980550844429414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19209918152197"/>
          <c:y val="0.175453020001979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General</c:formatCode>
                <c:ptCount val="5"/>
                <c:pt idx="0">
                  <c:v>69795</c:v>
                </c:pt>
                <c:pt idx="1">
                  <c:v>69695</c:v>
                </c:pt>
                <c:pt idx="2">
                  <c:v>22923</c:v>
                </c:pt>
                <c:pt idx="3">
                  <c:v>1462</c:v>
                </c:pt>
                <c:pt idx="4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C1-4F6E-8215-4D05BB5DF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38048"/>
        <c:axId val="412838440"/>
      </c:barChart>
      <c:catAx>
        <c:axId val="41283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8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28384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3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reports'!$L$20</c:f>
          <c:strCache>
            <c:ptCount val="1"/>
            <c:pt idx="0">
              <c:v>USC Trojans Don't Hold Back! - 09/09/2017</c:v>
            </c:pt>
          </c:strCache>
        </c:strRef>
      </c:tx>
      <c:layout>
        <c:manualLayout>
          <c:xMode val="edge"/>
          <c:yMode val="edge"/>
          <c:x val="0.24682111074122645"/>
          <c:y val="7.0000089703297852E-2"/>
        </c:manualLayout>
      </c:layout>
      <c:overlay val="1"/>
      <c:txPr>
        <a:bodyPr/>
        <a:lstStyle/>
        <a:p>
          <a:pPr>
            <a:defRPr b="1" i="0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29512370445193"/>
          <c:y val="0.1813216898298173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General</c:formatCode>
                <c:ptCount val="5"/>
                <c:pt idx="0">
                  <c:v>69861</c:v>
                </c:pt>
                <c:pt idx="1">
                  <c:v>69761</c:v>
                </c:pt>
                <c:pt idx="2">
                  <c:v>22618</c:v>
                </c:pt>
                <c:pt idx="3">
                  <c:v>1600</c:v>
                </c:pt>
                <c:pt idx="4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CA-4782-AB6C-7752151B18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41184"/>
        <c:axId val="464751040"/>
      </c:barChart>
      <c:catAx>
        <c:axId val="41284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1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10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41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reports'!$L$23</c:f>
          <c:strCache>
            <c:ptCount val="1"/>
            <c:pt idx="0">
              <c:v>Clear for the Coliseum! - 09/02/2017</c:v>
            </c:pt>
          </c:strCache>
        </c:strRef>
      </c:tx>
      <c:layout>
        <c:manualLayout>
          <c:xMode val="edge"/>
          <c:yMode val="edge"/>
          <c:x val="0.26539278686878304"/>
          <c:y val="5.9129104050587418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833758988979365"/>
          <c:y val="0.16931974798950009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reports'!$E$23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reports'!$F$22:$J$22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reports'!$F$23:$J$23</c:f>
              <c:numCache>
                <c:formatCode>General</c:formatCode>
                <c:ptCount val="5"/>
                <c:pt idx="0">
                  <c:v>69950</c:v>
                </c:pt>
                <c:pt idx="1">
                  <c:v>69857</c:v>
                </c:pt>
                <c:pt idx="2">
                  <c:v>24557</c:v>
                </c:pt>
                <c:pt idx="3">
                  <c:v>2040</c:v>
                </c:pt>
                <c:pt idx="4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FC-4F6B-B759-124608AE5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349904"/>
        <c:axId val="469182536"/>
      </c:barChart>
      <c:catAx>
        <c:axId val="46934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2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1825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349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reports'!$L$26</c:f>
          <c:strCache>
            <c:ptCount val="1"/>
            <c:pt idx="0">
              <c:v>Invitation to USC Fisher Museum Tour and Reception - October 9th - 09/28/2017</c:v>
            </c:pt>
          </c:strCache>
        </c:strRef>
      </c:tx>
      <c:layout>
        <c:manualLayout>
          <c:xMode val="edge"/>
          <c:yMode val="edge"/>
          <c:x val="0.29198808376320889"/>
          <c:y val="7.3186686238268947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9783656844082"/>
          <c:y val="0.1864681415140381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reports'!$F$25:$J$25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General</c:formatCode>
                <c:ptCount val="5"/>
                <c:pt idx="0">
                  <c:v>1618</c:v>
                </c:pt>
                <c:pt idx="1">
                  <c:v>1613</c:v>
                </c:pt>
                <c:pt idx="2">
                  <c:v>483</c:v>
                </c:pt>
                <c:pt idx="3">
                  <c:v>14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87-40BC-B106-CEDFF68C3A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70000"/>
        <c:axId val="414056992"/>
      </c:barChart>
      <c:catAx>
        <c:axId val="46467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056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40569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70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reports'!$L$29</c:f>
          <c:strCache>
            <c:ptCount val="1"/>
            <c:pt idx="0">
              <c:v>This Week- September 25, 2017 - 09/25/2017</c:v>
            </c:pt>
          </c:strCache>
        </c:strRef>
      </c:tx>
      <c:layout>
        <c:manualLayout>
          <c:xMode val="edge"/>
          <c:yMode val="edge"/>
          <c:x val="0.24635418227946324"/>
          <c:y val="5.11702045585534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62982354513565"/>
          <c:y val="0.1641961462214166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reports'!$F$28:$J$28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reports'!$F$29:$J$29</c:f>
              <c:numCache>
                <c:formatCode>General</c:formatCode>
                <c:ptCount val="5"/>
                <c:pt idx="0">
                  <c:v>1618</c:v>
                </c:pt>
                <c:pt idx="1">
                  <c:v>1615</c:v>
                </c:pt>
                <c:pt idx="2">
                  <c:v>432</c:v>
                </c:pt>
                <c:pt idx="3">
                  <c:v>44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D6-49DD-AE5C-1144C0D37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725408"/>
        <c:axId val="462726584"/>
      </c:barChart>
      <c:catAx>
        <c:axId val="46272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6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7265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7254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reports'!$L$32</c:f>
          <c:strCache>
            <c:ptCount val="1"/>
            <c:pt idx="0">
              <c:v>Reminder: Lunchtime Panel - USC's Cultural Commitment: Cultural Centers-Havens, Help(er)s, and Underutilized Research and Teaching Resources - 09/20/2017</c:v>
            </c:pt>
          </c:strCache>
        </c:strRef>
      </c:tx>
      <c:layout>
        <c:manualLayout>
          <c:xMode val="edge"/>
          <c:yMode val="edge"/>
          <c:x val="0.31009123573587394"/>
          <c:y val="2.182082607563056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261042640766752"/>
          <c:y val="0.152590405983567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reports'!$E$32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reports'!$F$31:$J$31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reports'!$F$32:$J$32</c:f>
              <c:numCache>
                <c:formatCode>General</c:formatCode>
                <c:ptCount val="5"/>
                <c:pt idx="0">
                  <c:v>1607</c:v>
                </c:pt>
                <c:pt idx="1">
                  <c:v>1603</c:v>
                </c:pt>
                <c:pt idx="2">
                  <c:v>472</c:v>
                </c:pt>
                <c:pt idx="3">
                  <c:v>13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4A-4B7F-AFE2-D85CF3F3B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9247040"/>
        <c:axId val="459245864"/>
      </c:barChart>
      <c:catAx>
        <c:axId val="45924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245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592458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247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reports'!$L$35</c:f>
          <c:strCache>
            <c:ptCount val="1"/>
            <c:pt idx="0">
              <c:v>This Week- September 18, 2017 - 09/18/2017</c:v>
            </c:pt>
          </c:strCache>
        </c:strRef>
      </c:tx>
      <c:layout>
        <c:manualLayout>
          <c:xMode val="edge"/>
          <c:yMode val="edge"/>
          <c:x val="0.2471006860233276"/>
          <c:y val="3.723602679502937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34175019922794"/>
          <c:y val="0.1865862663056854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reports'!$F$34:$J$34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reports'!$F$35:$J$35</c:f>
              <c:numCache>
                <c:formatCode>General</c:formatCode>
                <c:ptCount val="5"/>
                <c:pt idx="0">
                  <c:v>1606</c:v>
                </c:pt>
                <c:pt idx="1">
                  <c:v>1602</c:v>
                </c:pt>
                <c:pt idx="2">
                  <c:v>483</c:v>
                </c:pt>
                <c:pt idx="3">
                  <c:v>51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AA-4B74-BCD8-0DA18FA345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064912"/>
        <c:axId val="471065304"/>
      </c:barChart>
      <c:catAx>
        <c:axId val="47106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5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10653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4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reports'!$L$44</c:f>
          <c:strCache>
            <c:ptCount val="1"/>
            <c:pt idx="0">
              <c:v>Football Buffet this Saturday at the University Club - 09/15/2017</c:v>
            </c:pt>
          </c:strCache>
        </c:strRef>
      </c:tx>
      <c:layout>
        <c:manualLayout>
          <c:xMode val="edge"/>
          <c:yMode val="edge"/>
          <c:x val="0.16885839895013124"/>
          <c:y val="3.83083075733873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61944797171987"/>
          <c:y val="0.1781289556216178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reports'!$F$43:$J$43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reports'!$F$44:$J$44</c:f>
              <c:numCache>
                <c:formatCode>General</c:formatCode>
                <c:ptCount val="5"/>
                <c:pt idx="0">
                  <c:v>1606</c:v>
                </c:pt>
                <c:pt idx="1">
                  <c:v>1603</c:v>
                </c:pt>
                <c:pt idx="2">
                  <c:v>411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CF-4741-B13B-B09CBA8802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752216"/>
        <c:axId val="464752608"/>
      </c:barChart>
      <c:catAx>
        <c:axId val="464752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2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26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2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reports'!$L$47</c:f>
          <c:strCache>
            <c:ptCount val="1"/>
            <c:pt idx="0">
              <c:v>Game Day Dining - Beat Texas! - 09/15/2017</c:v>
            </c:pt>
          </c:strCache>
        </c:strRef>
      </c:tx>
      <c:layout>
        <c:manualLayout>
          <c:xMode val="edge"/>
          <c:yMode val="edge"/>
          <c:x val="0.15641691454200982"/>
          <c:y val="3.9380851622713632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12570279551324"/>
          <c:y val="0.19486574238067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reports'!$E$47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reports'!$F$47:$J$47</c:f>
              <c:numCache>
                <c:formatCode>General</c:formatCode>
                <c:ptCount val="5"/>
                <c:pt idx="0">
                  <c:v>2213</c:v>
                </c:pt>
                <c:pt idx="1">
                  <c:v>2159</c:v>
                </c:pt>
                <c:pt idx="2">
                  <c:v>351</c:v>
                </c:pt>
                <c:pt idx="3">
                  <c:v>28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C-4BC5-9B35-9B2397D51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184104"/>
        <c:axId val="469184496"/>
      </c:barChart>
      <c:catAx>
        <c:axId val="469184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4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91844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9184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reports'!$L$50</c:f>
          <c:strCache>
            <c:ptCount val="1"/>
            <c:pt idx="0">
              <c:v>Member Monday Invitation  - 09/13/2017</c:v>
            </c:pt>
          </c:strCache>
        </c:strRef>
      </c:tx>
      <c:layout>
        <c:manualLayout>
          <c:xMode val="edge"/>
          <c:yMode val="edge"/>
          <c:x val="0.15404882686728147"/>
          <c:y val="2.8374998784039169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962051429980119"/>
          <c:y val="0.1499633068434007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reports'!$F$49:$J$49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reports'!$F$50:$J$50</c:f>
              <c:numCache>
                <c:formatCode>General</c:formatCode>
                <c:ptCount val="5"/>
                <c:pt idx="0">
                  <c:v>1607</c:v>
                </c:pt>
                <c:pt idx="1">
                  <c:v>1606</c:v>
                </c:pt>
                <c:pt idx="2">
                  <c:v>656</c:v>
                </c:pt>
                <c:pt idx="3">
                  <c:v>0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17-48DC-B400-4C8AC40E0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66864"/>
        <c:axId val="464667256"/>
      </c:barChart>
      <c:catAx>
        <c:axId val="46466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7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6672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'[September_2017_Web Req Unit And Status.xlsx]IssueList'!$K$1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'[September_2017_Web Req Unit And Status.xlsx]IssueList'!$J$2:$J$18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'[September_2017_Web Req Unit And Status.xlsx]IssueList'!$K$2:$K$18</c:f>
              <c:numCache>
                <c:formatCode>General</c:formatCode>
                <c:ptCount val="17"/>
                <c:pt idx="0">
                  <c:v>29</c:v>
                </c:pt>
                <c:pt idx="1">
                  <c:v>1</c:v>
                </c:pt>
                <c:pt idx="2">
                  <c:v>8</c:v>
                </c:pt>
                <c:pt idx="3">
                  <c:v>6</c:v>
                </c:pt>
                <c:pt idx="4">
                  <c:v>0</c:v>
                </c:pt>
                <c:pt idx="5">
                  <c:v>2</c:v>
                </c:pt>
                <c:pt idx="6">
                  <c:v>19</c:v>
                </c:pt>
                <c:pt idx="7">
                  <c:v>12</c:v>
                </c:pt>
                <c:pt idx="8">
                  <c:v>0</c:v>
                </c:pt>
                <c:pt idx="9">
                  <c:v>8</c:v>
                </c:pt>
                <c:pt idx="10">
                  <c:v>0</c:v>
                </c:pt>
                <c:pt idx="11">
                  <c:v>0</c:v>
                </c:pt>
                <c:pt idx="12">
                  <c:v>7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B7-442B-8BCE-BC209401C9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1035920"/>
        <c:axId val="551040624"/>
      </c:barChart>
      <c:catAx>
        <c:axId val="55103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51040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5104062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510359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reports'!$L$53</c:f>
          <c:strCache>
            <c:ptCount val="1"/>
            <c:pt idx="0">
              <c:v>Invitation: Lunchtime Panel - USC's Cultural Commitment: Cultural Centers-Havens, Help(er)s, and Underutilized Research and Teaching Resources - 09/12/2017</c:v>
            </c:pt>
          </c:strCache>
        </c:strRef>
      </c:tx>
      <c:layout>
        <c:manualLayout>
          <c:xMode val="edge"/>
          <c:yMode val="edge"/>
          <c:x val="0.158239542199335"/>
          <c:y val="4.555590289188191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11765009512097"/>
          <c:y val="0.185416148284529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reports'!$F$52:$J$52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reports'!$F$53:$J$53</c:f>
              <c:numCache>
                <c:formatCode>General</c:formatCode>
                <c:ptCount val="5"/>
                <c:pt idx="0">
                  <c:v>1609</c:v>
                </c:pt>
                <c:pt idx="1">
                  <c:v>1607</c:v>
                </c:pt>
                <c:pt idx="2">
                  <c:v>580</c:v>
                </c:pt>
                <c:pt idx="3">
                  <c:v>20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0C-40AA-AC4A-98AFFA2CEA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068048"/>
        <c:axId val="464040104"/>
      </c:barChart>
      <c:catAx>
        <c:axId val="47106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0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01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06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reports'!$L$56</c:f>
          <c:strCache>
            <c:ptCount val="1"/>
            <c:pt idx="0">
              <c:v>This Week- September 11, 2017 - 09/11/2017</c:v>
            </c:pt>
          </c:strCache>
        </c:strRef>
      </c:tx>
      <c:layout>
        <c:manualLayout>
          <c:xMode val="edge"/>
          <c:yMode val="edge"/>
          <c:x val="0.15475407886521825"/>
          <c:y val="2.7678303079580528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9500056171686"/>
          <c:y val="0.169988414894556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reports'!$F$55:$J$55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reports'!$F$56:$J$56</c:f>
              <c:numCache>
                <c:formatCode>General</c:formatCode>
                <c:ptCount val="5"/>
                <c:pt idx="0">
                  <c:v>1610</c:v>
                </c:pt>
                <c:pt idx="1">
                  <c:v>1607</c:v>
                </c:pt>
                <c:pt idx="2">
                  <c:v>477</c:v>
                </c:pt>
                <c:pt idx="3">
                  <c:v>95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5B-4D26-8B9B-E3B99E32D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041280"/>
        <c:axId val="464041672"/>
      </c:barChart>
      <c:catAx>
        <c:axId val="464041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1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16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1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reports'!$L$59</c:f>
          <c:strCache>
            <c:ptCount val="1"/>
            <c:pt idx="0">
              <c:v>University Club - Football Pre-Game Buffet this Saturday - 09/07/2017</c:v>
            </c:pt>
          </c:strCache>
        </c:strRef>
      </c:tx>
      <c:layout>
        <c:manualLayout>
          <c:xMode val="edge"/>
          <c:yMode val="edge"/>
          <c:x val="0.23439784090195859"/>
          <c:y val="4.3487370699397496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29920942967016"/>
          <c:y val="0.1692208822162058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reports'!$F$58:$J$58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reports'!$F$59:$J$59</c:f>
              <c:numCache>
                <c:formatCode>General</c:formatCode>
                <c:ptCount val="5"/>
                <c:pt idx="0">
                  <c:v>1614</c:v>
                </c:pt>
                <c:pt idx="1">
                  <c:v>1603</c:v>
                </c:pt>
                <c:pt idx="2">
                  <c:v>473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5E-4AE9-8442-3B73FB7299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042848"/>
        <c:axId val="464043240"/>
      </c:barChart>
      <c:catAx>
        <c:axId val="46404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3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0432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2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reports'!$L$62</c:f>
          <c:strCache>
            <c:ptCount val="1"/>
            <c:pt idx="0">
              <c:v>Game Day Dining - Beat Stanford! - 09/07/2017</c:v>
            </c:pt>
          </c:strCache>
        </c:strRef>
      </c:tx>
      <c:layout>
        <c:manualLayout>
          <c:xMode val="edge"/>
          <c:yMode val="edge"/>
          <c:x val="0.30004190200452907"/>
          <c:y val="5.5074066072782576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98963761376095"/>
          <c:y val="0.177572526371859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reports'!$E$62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reports'!$F$61:$J$61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reports'!$F$62:$J$62</c:f>
              <c:numCache>
                <c:formatCode>General</c:formatCode>
                <c:ptCount val="5"/>
                <c:pt idx="0">
                  <c:v>2213</c:v>
                </c:pt>
                <c:pt idx="1">
                  <c:v>2158</c:v>
                </c:pt>
                <c:pt idx="2">
                  <c:v>395</c:v>
                </c:pt>
                <c:pt idx="3">
                  <c:v>22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53-49D5-9BB4-0055AA8856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753784"/>
        <c:axId val="464754176"/>
      </c:barChart>
      <c:catAx>
        <c:axId val="464753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4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41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3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reports'!$L$74</c:f>
          <c:strCache>
            <c:ptCount val="1"/>
            <c:pt idx="0">
              <c:v>Sambazon &amp; Popovich Cafe want your feedback! - 09/05/2017</c:v>
            </c:pt>
          </c:strCache>
        </c:strRef>
      </c:tx>
      <c:layout>
        <c:manualLayout>
          <c:xMode val="edge"/>
          <c:yMode val="edge"/>
          <c:x val="0.33449317568041609"/>
          <c:y val="5.0692250804678499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943542705497083"/>
          <c:y val="0.13593129573800314"/>
          <c:w val="0.72359649779013535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reports'!$F$73:$J$73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reports'!$F$74:$J$74</c:f>
              <c:numCache>
                <c:formatCode>General</c:formatCode>
                <c:ptCount val="5"/>
                <c:pt idx="0">
                  <c:v>734</c:v>
                </c:pt>
                <c:pt idx="1">
                  <c:v>727</c:v>
                </c:pt>
                <c:pt idx="2">
                  <c:v>368</c:v>
                </c:pt>
                <c:pt idx="3">
                  <c:v>0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D1-4568-A057-F9A02F8120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668432"/>
        <c:axId val="464668824"/>
      </c:barChart>
      <c:catAx>
        <c:axId val="46466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8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6688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66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reports'!$L$77</c:f>
          <c:strCache>
            <c:ptCount val="1"/>
            <c:pt idx="0">
              <c:v>This Week at HSC - 09/06/2017</c:v>
            </c:pt>
          </c:strCache>
        </c:strRef>
      </c:tx>
      <c:layout>
        <c:manualLayout>
          <c:xMode val="edge"/>
          <c:yMode val="edge"/>
          <c:x val="0.12752643631351895"/>
          <c:y val="2.88182912274747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58092738407698"/>
          <c:y val="0.18560185185185185"/>
          <c:w val="0.84876982598704453"/>
          <c:h val="0.649970913278367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reports'!$E$77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chemeClr val="tx2">
                  <a:lumMod val="75000"/>
                </a:schemeClr>
              </a:solidFill>
            </a:ln>
            <a:effectLst/>
          </c:spPr>
          <c:invertIfNegative val="0"/>
          <c:cat>
            <c:strRef>
              <c:f>'E-Mail Blast reports'!$F$76:$J$76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reports'!$F$77:$J$77</c:f>
              <c:numCache>
                <c:formatCode>General</c:formatCode>
                <c:ptCount val="5"/>
                <c:pt idx="0">
                  <c:v>279</c:v>
                </c:pt>
                <c:pt idx="1">
                  <c:v>270</c:v>
                </c:pt>
                <c:pt idx="2">
                  <c:v>70</c:v>
                </c:pt>
                <c:pt idx="3">
                  <c:v>11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15-43FC-9FF2-474F332BD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4058168"/>
        <c:axId val="414058560"/>
      </c:barChart>
      <c:catAx>
        <c:axId val="414058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8560"/>
        <c:crosses val="autoZero"/>
        <c:auto val="1"/>
        <c:lblAlgn val="ctr"/>
        <c:lblOffset val="100"/>
        <c:noMultiLvlLbl val="0"/>
      </c:catAx>
      <c:valAx>
        <c:axId val="414058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8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reports'!$L$80</c:f>
          <c:strCache>
            <c:ptCount val="1"/>
            <c:pt idx="0">
              <c:v>USC University Club September Newsletter - 2017 - 09/01/2017</c:v>
            </c:pt>
          </c:strCache>
        </c:strRef>
      </c:tx>
      <c:layout>
        <c:manualLayout>
          <c:xMode val="edge"/>
          <c:yMode val="edge"/>
          <c:x val="0.14817503344720129"/>
          <c:y val="2.35670657193162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reports'!$F$79:$J$79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reports'!$F$80:$J$80</c:f>
              <c:numCache>
                <c:formatCode>General</c:formatCode>
                <c:ptCount val="5"/>
                <c:pt idx="0">
                  <c:v>1621</c:v>
                </c:pt>
                <c:pt idx="1">
                  <c:v>1599</c:v>
                </c:pt>
                <c:pt idx="2">
                  <c:v>528</c:v>
                </c:pt>
                <c:pt idx="3">
                  <c:v>165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6C-40DA-9E52-088C2ADB9F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4059736"/>
        <c:axId val="414060128"/>
      </c:barChart>
      <c:catAx>
        <c:axId val="414059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60128"/>
        <c:crosses val="autoZero"/>
        <c:auto val="1"/>
        <c:lblAlgn val="ctr"/>
        <c:lblOffset val="100"/>
        <c:noMultiLvlLbl val="0"/>
      </c:catAx>
      <c:valAx>
        <c:axId val="414060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4059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reports'!$L$83</c:f>
          <c:strCache>
            <c:ptCount val="1"/>
            <c:pt idx="0">
              <c:v>University Club - Football Pre-Game Buffet this Saturday - 09/01/2017</c:v>
            </c:pt>
          </c:strCache>
        </c:strRef>
      </c:tx>
      <c:layout>
        <c:manualLayout>
          <c:xMode val="edge"/>
          <c:yMode val="edge"/>
          <c:x val="0.25902126923742008"/>
          <c:y val="2.86105480024768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711980888434853"/>
          <c:y val="0.14605139315198623"/>
          <c:w val="0.65882296650987826"/>
          <c:h val="0.718020214865568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reports'!$F$82:$J$82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reports'!$F$83:$J$83</c:f>
              <c:numCache>
                <c:formatCode>General</c:formatCode>
                <c:ptCount val="5"/>
                <c:pt idx="0">
                  <c:v>1603</c:v>
                </c:pt>
                <c:pt idx="1">
                  <c:v>1580</c:v>
                </c:pt>
                <c:pt idx="2">
                  <c:v>445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FA-4BBF-A3DF-200D581BB0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6864"/>
        <c:axId val="104127256"/>
      </c:barChart>
      <c:catAx>
        <c:axId val="10412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7256"/>
        <c:crosses val="autoZero"/>
        <c:auto val="1"/>
        <c:lblAlgn val="ctr"/>
        <c:lblOffset val="100"/>
        <c:noMultiLvlLbl val="0"/>
      </c:catAx>
      <c:valAx>
        <c:axId val="104127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reports'!$L$86</c:f>
          <c:strCache>
            <c:ptCount val="1"/>
            <c:pt idx="0">
              <c:v>Flash Sale on MMA Tickets - 09/23/2017</c:v>
            </c:pt>
          </c:strCache>
        </c:strRef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reports'!$E$86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reports'!$F$85:$J$85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reports'!$F$86:$J$86</c:f>
              <c:numCache>
                <c:formatCode>General</c:formatCode>
                <c:ptCount val="5"/>
                <c:pt idx="0">
                  <c:v>5783</c:v>
                </c:pt>
                <c:pt idx="1">
                  <c:v>5753</c:v>
                </c:pt>
                <c:pt idx="2">
                  <c:v>221</c:v>
                </c:pt>
                <c:pt idx="3">
                  <c:v>0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C1-4153-8495-C08AD02F4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reports'!$L$89</c:f>
          <c:strCache>
            <c:ptCount val="1"/>
            <c:pt idx="0">
              <c:v>Flash Sale on MMA Tickets - 09/23/2017</c:v>
            </c:pt>
          </c:strCache>
        </c:strRef>
      </c:tx>
      <c:layout>
        <c:manualLayout>
          <c:xMode val="edge"/>
          <c:yMode val="edge"/>
          <c:x val="0.28382096238136223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reports'!$F$88:$J$88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reports'!$F$89:$J$89</c:f>
              <c:numCache>
                <c:formatCode>General</c:formatCode>
                <c:ptCount val="5"/>
                <c:pt idx="0">
                  <c:v>5809</c:v>
                </c:pt>
                <c:pt idx="1">
                  <c:v>5765</c:v>
                </c:pt>
                <c:pt idx="2">
                  <c:v>164</c:v>
                </c:pt>
                <c:pt idx="3">
                  <c:v>2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12-4597-B0CF-849D0E208F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'[September_2017_Closed Web Tickets.xlsx]closed Web'!$J$4:$J$20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Athletics</c:v>
                </c:pt>
                <c:pt idx="11">
                  <c:v>Information Technology</c:v>
                </c:pt>
                <c:pt idx="12">
                  <c:v>Auxiliary Services</c:v>
                </c:pt>
                <c:pt idx="13">
                  <c:v>Flower Shop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'[September_2017_Closed Web Tickets.xlsx]closed Web'!$K$4:$K$20</c:f>
              <c:numCache>
                <c:formatCode>General</c:formatCode>
                <c:ptCount val="17"/>
                <c:pt idx="0">
                  <c:v>35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0</c:v>
                </c:pt>
                <c:pt idx="5">
                  <c:v>2</c:v>
                </c:pt>
                <c:pt idx="6">
                  <c:v>16</c:v>
                </c:pt>
                <c:pt idx="7">
                  <c:v>13</c:v>
                </c:pt>
                <c:pt idx="8">
                  <c:v>0</c:v>
                </c:pt>
                <c:pt idx="9">
                  <c:v>8</c:v>
                </c:pt>
                <c:pt idx="10">
                  <c:v>0</c:v>
                </c:pt>
                <c:pt idx="11">
                  <c:v>13</c:v>
                </c:pt>
                <c:pt idx="12">
                  <c:v>3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03-4E46-842F-A16A947067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0698288"/>
        <c:axId val="370399848"/>
      </c:barChart>
      <c:catAx>
        <c:axId val="320698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0399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03998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06982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reports'!$L$92</c:f>
          <c:strCache>
            <c:ptCount val="1"/>
            <c:pt idx="0">
              <c:v>Flash Sale on MMA Tickets - 09/23/2017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reports'!$E$92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reports'!$F$91:$J$91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reports'!$F$92:$J$92</c:f>
              <c:numCache>
                <c:formatCode>General</c:formatCode>
                <c:ptCount val="5"/>
                <c:pt idx="0" formatCode="0">
                  <c:v>17434</c:v>
                </c:pt>
                <c:pt idx="1">
                  <c:v>17348</c:v>
                </c:pt>
                <c:pt idx="2">
                  <c:v>650</c:v>
                </c:pt>
                <c:pt idx="3">
                  <c:v>4</c:v>
                </c:pt>
                <c:pt idx="4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75-4F7F-A754-737B842D5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reports'!$L$95</c:f>
          <c:strCache>
            <c:ptCount val="1"/>
            <c:pt idx="0">
              <c:v>Flash Sale on MMA Tickets - 09/23/2017</c:v>
            </c:pt>
          </c:strCache>
        </c:strRef>
      </c:tx>
      <c:layout>
        <c:manualLayout>
          <c:xMode val="edge"/>
          <c:yMode val="edge"/>
          <c:x val="0.27823674794925257"/>
          <c:y val="1.837818841406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reports'!$E$95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reports'!$F$94:$J$94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reports'!$F$95:$J$95</c:f>
              <c:numCache>
                <c:formatCode>General</c:formatCode>
                <c:ptCount val="5"/>
                <c:pt idx="0" formatCode="0">
                  <c:v>17428</c:v>
                </c:pt>
                <c:pt idx="1">
                  <c:v>17338</c:v>
                </c:pt>
                <c:pt idx="2">
                  <c:v>647</c:v>
                </c:pt>
                <c:pt idx="3">
                  <c:v>7</c:v>
                </c:pt>
                <c:pt idx="4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F7-4302-8227-1558745A16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reports'!$L$98</c:f>
          <c:strCache>
            <c:ptCount val="1"/>
            <c:pt idx="0">
              <c:v>MMA Tickets - BLACK FRIDAY SALE - 09/22/2017</c:v>
            </c:pt>
          </c:strCache>
        </c:strRef>
      </c:tx>
      <c:layout>
        <c:manualLayout>
          <c:xMode val="edge"/>
          <c:yMode val="edge"/>
          <c:x val="0.25770367488115337"/>
          <c:y val="1.837818841406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reports'!$E$98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reports'!$F$98:$J$98</c:f>
              <c:numCache>
                <c:formatCode>General</c:formatCode>
                <c:ptCount val="5"/>
                <c:pt idx="0">
                  <c:v>5801</c:v>
                </c:pt>
                <c:pt idx="1">
                  <c:v>5749</c:v>
                </c:pt>
                <c:pt idx="2">
                  <c:v>294</c:v>
                </c:pt>
                <c:pt idx="3">
                  <c:v>3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0D-45B9-B270-1DCCABD127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reports'!$L$101</c:f>
          <c:strCache>
            <c:ptCount val="1"/>
            <c:pt idx="0">
              <c:v>MMA Tickets - BLACK FRIDAY SALE - 09/22/2017</c:v>
            </c:pt>
          </c:strCache>
        </c:strRef>
      </c:tx>
      <c:layout>
        <c:manualLayout>
          <c:xMode val="edge"/>
          <c:yMode val="edge"/>
          <c:x val="0.14477177300660776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reports'!$E$101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reports'!$F$100:$J$100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reports'!$F$101:$J$101</c:f>
              <c:numCache>
                <c:formatCode>General</c:formatCode>
                <c:ptCount val="5"/>
                <c:pt idx="0">
                  <c:v>5824</c:v>
                </c:pt>
                <c:pt idx="1">
                  <c:v>5755</c:v>
                </c:pt>
                <c:pt idx="2">
                  <c:v>133</c:v>
                </c:pt>
                <c:pt idx="3">
                  <c:v>1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82-4F6C-8CB8-8D026B6C6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reports'!$L$104</c:f>
          <c:strCache>
            <c:ptCount val="1"/>
            <c:pt idx="0">
              <c:v>MMA Tickets - BLACK FRIDAY SALE - 09/22/2017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reports'!$E$104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reports'!$F$103:$J$103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reports'!$F$104:$J$104</c:f>
              <c:numCache>
                <c:formatCode>General</c:formatCode>
                <c:ptCount val="5"/>
                <c:pt idx="0">
                  <c:v>17467</c:v>
                </c:pt>
                <c:pt idx="1">
                  <c:v>17356</c:v>
                </c:pt>
                <c:pt idx="2">
                  <c:v>923</c:v>
                </c:pt>
                <c:pt idx="3">
                  <c:v>12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D4-479A-960D-855400538C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reports'!$L$107</c:f>
          <c:strCache>
            <c:ptCount val="1"/>
            <c:pt idx="0">
              <c:v>MMA Tickets - BLACK FRIDAY SALE - 09/22/2017</c:v>
            </c:pt>
          </c:strCache>
        </c:strRef>
      </c:tx>
      <c:layout>
        <c:manualLayout>
          <c:xMode val="edge"/>
          <c:yMode val="edge"/>
          <c:x val="0.29534764217266851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reports'!$E$107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reports'!$F$106:$J$106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reports'!$F$107:$J$107</c:f>
              <c:numCache>
                <c:formatCode>General</c:formatCode>
                <c:ptCount val="5"/>
                <c:pt idx="0">
                  <c:v>17470</c:v>
                </c:pt>
                <c:pt idx="1">
                  <c:v>17358</c:v>
                </c:pt>
                <c:pt idx="2">
                  <c:v>857</c:v>
                </c:pt>
                <c:pt idx="3">
                  <c:v>11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22-4ABF-9959-177021A73E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reports'!$L$113</c:f>
          <c:strCache>
            <c:ptCount val="1"/>
            <c:pt idx="0">
              <c:v>THE MMA BATTLE IS ON 👊💥💥 Will you be there &lt;&lt; Test First Name &gt;&gt;? - 09/22/2017</c:v>
            </c:pt>
          </c:strCache>
        </c:strRef>
      </c:tx>
      <c:layout>
        <c:manualLayout>
          <c:xMode val="edge"/>
          <c:yMode val="edge"/>
          <c:x val="0.11034872808658297"/>
          <c:y val="3.41035894699247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reports'!$F$113:$J$113</c:f>
              <c:numCache>
                <c:formatCode>General</c:formatCode>
                <c:ptCount val="5"/>
                <c:pt idx="0">
                  <c:v>5825</c:v>
                </c:pt>
                <c:pt idx="1">
                  <c:v>5779</c:v>
                </c:pt>
                <c:pt idx="2">
                  <c:v>264</c:v>
                </c:pt>
                <c:pt idx="3">
                  <c:v>1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43-4C65-BF92-50BFADBCE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reports'!$L$116</c:f>
          <c:strCache>
            <c:ptCount val="1"/>
            <c:pt idx="0">
              <c:v>THE MMA BATTLE IS ON 👊💥💥 Will you be there &lt;&lt; Test First Name &gt;&gt;? - 09/22/2017</c:v>
            </c:pt>
          </c:strCache>
        </c:strRef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reports'!$E$116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reports'!$F$116:$J$116</c:f>
              <c:numCache>
                <c:formatCode>General</c:formatCode>
                <c:ptCount val="5"/>
                <c:pt idx="0">
                  <c:v>5854</c:v>
                </c:pt>
                <c:pt idx="1">
                  <c:v>5793</c:v>
                </c:pt>
                <c:pt idx="2">
                  <c:v>315</c:v>
                </c:pt>
                <c:pt idx="3">
                  <c:v>4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17-4048-A65F-8766906D28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reports'!$L$119</c:f>
          <c:strCache>
            <c:ptCount val="1"/>
            <c:pt idx="0">
              <c:v>THE MMA BATTLE IS ON 👊💥💥 Will you be there &lt;&lt; Test First Name &gt;&gt;? - 09/22/2017</c:v>
            </c:pt>
          </c:strCache>
        </c:strRef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reports'!$F$119:$J$119</c:f>
              <c:numCache>
                <c:formatCode>General</c:formatCode>
                <c:ptCount val="5"/>
                <c:pt idx="0">
                  <c:v>17531</c:v>
                </c:pt>
                <c:pt idx="1">
                  <c:v>17405</c:v>
                </c:pt>
                <c:pt idx="2">
                  <c:v>1020</c:v>
                </c:pt>
                <c:pt idx="3">
                  <c:v>23</c:v>
                </c:pt>
                <c:pt idx="4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BC-474E-B0B0-D6F825033A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reports'!$L$122</c:f>
          <c:strCache>
            <c:ptCount val="1"/>
            <c:pt idx="0">
              <c:v>THE MMA BATTLE IS ON 👊💥💥 Will you be there &lt;&lt; Test First Name &gt;&gt;? - 09/22/2017</c:v>
            </c:pt>
          </c:strCache>
        </c:strRef>
      </c:tx>
      <c:layout>
        <c:manualLayout>
          <c:xMode val="edge"/>
          <c:yMode val="edge"/>
          <c:x val="0.11034872808658297"/>
          <c:y val="9.119224162258044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reports'!$E$122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reports'!$F$122:$J$122</c:f>
              <c:numCache>
                <c:formatCode>General</c:formatCode>
                <c:ptCount val="5"/>
                <c:pt idx="0">
                  <c:v>17556</c:v>
                </c:pt>
                <c:pt idx="1">
                  <c:v>17416</c:v>
                </c:pt>
                <c:pt idx="2">
                  <c:v>1273</c:v>
                </c:pt>
                <c:pt idx="3">
                  <c:v>25</c:v>
                </c:pt>
                <c:pt idx="4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37-44E0-BB68-F45D2D210E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Web Visits Per Month - BU Main Sites</a:t>
            </a:r>
          </a:p>
        </c:rich>
      </c:tx>
      <c:layout>
        <c:manualLayout>
          <c:xMode val="edge"/>
          <c:yMode val="edge"/>
          <c:x val="0.19068697062007339"/>
          <c:y val="2.630332973084248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'Web Visits'!$C$1</c:f>
              <c:strCache>
                <c:ptCount val="1"/>
                <c:pt idx="0">
                  <c:v>Apr-17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534</c:v>
                </c:pt>
                <c:pt idx="1">
                  <c:v>32820</c:v>
                </c:pt>
                <c:pt idx="2">
                  <c:v>64135</c:v>
                </c:pt>
                <c:pt idx="3">
                  <c:v>51246</c:v>
                </c:pt>
                <c:pt idx="4">
                  <c:v>43829</c:v>
                </c:pt>
                <c:pt idx="5">
                  <c:v>0</c:v>
                </c:pt>
                <c:pt idx="6">
                  <c:v>32339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50-4327-8633-7D3B5B466C6F}"/>
            </c:ext>
          </c:extLst>
        </c:ser>
        <c:ser>
          <c:idx val="0"/>
          <c:order val="1"/>
          <c:tx>
            <c:strRef>
              <c:f>'Web Visits'!$D$1</c:f>
              <c:strCache>
                <c:ptCount val="1"/>
                <c:pt idx="0">
                  <c:v>May-17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487</c:v>
                </c:pt>
                <c:pt idx="1">
                  <c:v>38527</c:v>
                </c:pt>
                <c:pt idx="2">
                  <c:v>62023</c:v>
                </c:pt>
                <c:pt idx="3">
                  <c:v>27818</c:v>
                </c:pt>
                <c:pt idx="4">
                  <c:v>46705</c:v>
                </c:pt>
                <c:pt idx="5">
                  <c:v>0</c:v>
                </c:pt>
                <c:pt idx="6">
                  <c:v>49463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50-4327-8633-7D3B5B466C6F}"/>
            </c:ext>
          </c:extLst>
        </c:ser>
        <c:ser>
          <c:idx val="3"/>
          <c:order val="2"/>
          <c:tx>
            <c:strRef>
              <c:f>'Web Visits'!$E$1</c:f>
              <c:strCache>
                <c:ptCount val="1"/>
                <c:pt idx="0">
                  <c:v>Jun-17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524</c:v>
                </c:pt>
                <c:pt idx="1">
                  <c:v>21290</c:v>
                </c:pt>
                <c:pt idx="2">
                  <c:v>41480</c:v>
                </c:pt>
                <c:pt idx="3">
                  <c:v>12128</c:v>
                </c:pt>
                <c:pt idx="4">
                  <c:v>36099</c:v>
                </c:pt>
                <c:pt idx="5">
                  <c:v>0</c:v>
                </c:pt>
                <c:pt idx="6">
                  <c:v>32809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50-4327-8633-7D3B5B466C6F}"/>
            </c:ext>
          </c:extLst>
        </c:ser>
        <c:ser>
          <c:idx val="4"/>
          <c:order val="3"/>
          <c:tx>
            <c:strRef>
              <c:f>'Web Visits'!$F$1</c:f>
              <c:strCache>
                <c:ptCount val="1"/>
                <c:pt idx="0">
                  <c:v>Jul-17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522</c:v>
                </c:pt>
                <c:pt idx="1">
                  <c:v>20669</c:v>
                </c:pt>
                <c:pt idx="2">
                  <c:v>43083</c:v>
                </c:pt>
                <c:pt idx="3">
                  <c:v>13653</c:v>
                </c:pt>
                <c:pt idx="4">
                  <c:v>37323</c:v>
                </c:pt>
                <c:pt idx="5">
                  <c:v>0</c:v>
                </c:pt>
                <c:pt idx="6">
                  <c:v>131522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50-4327-8633-7D3B5B466C6F}"/>
            </c:ext>
          </c:extLst>
        </c:ser>
        <c:ser>
          <c:idx val="5"/>
          <c:order val="4"/>
          <c:tx>
            <c:strRef>
              <c:f>'Web Visits'!$G$1</c:f>
              <c:strCache>
                <c:ptCount val="1"/>
                <c:pt idx="0">
                  <c:v>Aug-17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563</c:v>
                </c:pt>
                <c:pt idx="1">
                  <c:v>18468</c:v>
                </c:pt>
                <c:pt idx="2">
                  <c:v>60073</c:v>
                </c:pt>
                <c:pt idx="3">
                  <c:v>35616</c:v>
                </c:pt>
                <c:pt idx="4">
                  <c:v>75774</c:v>
                </c:pt>
                <c:pt idx="5">
                  <c:v>0</c:v>
                </c:pt>
                <c:pt idx="6">
                  <c:v>65018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50-4327-8633-7D3B5B466C6F}"/>
            </c:ext>
          </c:extLst>
        </c:ser>
        <c:ser>
          <c:idx val="6"/>
          <c:order val="5"/>
          <c:tx>
            <c:strRef>
              <c:f>'Web Visits'!$H$1</c:f>
              <c:strCache>
                <c:ptCount val="1"/>
                <c:pt idx="0">
                  <c:v>Sep-17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512</c:v>
                </c:pt>
                <c:pt idx="1">
                  <c:v>14004</c:v>
                </c:pt>
                <c:pt idx="2">
                  <c:v>27107</c:v>
                </c:pt>
                <c:pt idx="3">
                  <c:v>51210</c:v>
                </c:pt>
                <c:pt idx="4">
                  <c:v>49694</c:v>
                </c:pt>
                <c:pt idx="5">
                  <c:v>0</c:v>
                </c:pt>
                <c:pt idx="6">
                  <c:v>83538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450-4327-8633-7D3B5B466C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2381136"/>
        <c:axId val="322381920"/>
      </c:barChart>
      <c:catAx>
        <c:axId val="3223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1920"/>
        <c:crosses val="autoZero"/>
        <c:auto val="1"/>
        <c:lblAlgn val="ctr"/>
        <c:lblOffset val="100"/>
        <c:noMultiLvlLbl val="0"/>
      </c:catAx>
      <c:valAx>
        <c:axId val="3223819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1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reports'!$L$128</c:f>
          <c:strCache>
            <c:ptCount val="1"/>
            <c:pt idx="0">
              <c:v>Don't Miss the MMA Championship Finals - 09/20/2017</c:v>
            </c:pt>
          </c:strCache>
        </c:strRef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reports'!$E$128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reports'!$F$128:$J$128</c:f>
              <c:numCache>
                <c:formatCode>General</c:formatCode>
                <c:ptCount val="5"/>
                <c:pt idx="0">
                  <c:v>683</c:v>
                </c:pt>
                <c:pt idx="1">
                  <c:v>683</c:v>
                </c:pt>
                <c:pt idx="2">
                  <c:v>233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D6-48B0-B828-17710F420A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reports'!$L$134</c:f>
          <c:strCache>
            <c:ptCount val="1"/>
            <c:pt idx="0">
              <c:v>Don't Miss the MMA Championship Finals - 09/20/2017</c:v>
            </c:pt>
          </c:strCache>
        </c:strRef>
      </c:tx>
      <c:layout>
        <c:manualLayout>
          <c:xMode val="edge"/>
          <c:yMode val="edge"/>
          <c:x val="0.31962112977171642"/>
          <c:y val="2.15117301843451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reports'!$E$134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reports'!$F$134:$J$134</c:f>
              <c:numCache>
                <c:formatCode>General</c:formatCode>
                <c:ptCount val="5"/>
                <c:pt idx="0">
                  <c:v>705</c:v>
                </c:pt>
                <c:pt idx="1">
                  <c:v>705</c:v>
                </c:pt>
                <c:pt idx="2">
                  <c:v>136</c:v>
                </c:pt>
                <c:pt idx="3">
                  <c:v>1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49-4D03-95F5-8897E862DD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reports'!$L$137</c:f>
          <c:strCache>
            <c:ptCount val="1"/>
            <c:pt idx="0">
              <c:v>Don't Miss the MMA Championship Finals - 09/20/2017</c:v>
            </c:pt>
          </c:strCache>
        </c:strRef>
      </c:tx>
      <c:layout>
        <c:manualLayout>
          <c:xMode val="edge"/>
          <c:yMode val="edge"/>
          <c:x val="0.31962112977171642"/>
          <c:y val="2.15117301843451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reports'!$E$137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reports'!$F$137:$J$137</c:f>
              <c:numCache>
                <c:formatCode>General</c:formatCode>
                <c:ptCount val="5"/>
                <c:pt idx="0">
                  <c:v>819</c:v>
                </c:pt>
                <c:pt idx="1">
                  <c:v>818</c:v>
                </c:pt>
                <c:pt idx="2">
                  <c:v>314</c:v>
                </c:pt>
                <c:pt idx="3">
                  <c:v>3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CB-45C0-BFB3-42566CFA7D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reports'!$L$140</c:f>
          <c:strCache>
            <c:ptCount val="1"/>
            <c:pt idx="0">
              <c:v>Don't Miss the MMA Championship Finals - 09/20/2017</c:v>
            </c:pt>
          </c:strCache>
        </c:strRef>
      </c:tx>
      <c:layout>
        <c:manualLayout>
          <c:xMode val="edge"/>
          <c:yMode val="edge"/>
          <c:x val="0.14168422147703416"/>
          <c:y val="2.76134703303954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reports'!$F$140:$J$140</c:f>
              <c:numCache>
                <c:formatCode>General</c:formatCode>
                <c:ptCount val="5"/>
                <c:pt idx="0">
                  <c:v>67</c:v>
                </c:pt>
                <c:pt idx="1">
                  <c:v>67</c:v>
                </c:pt>
                <c:pt idx="2">
                  <c:v>15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AC-4066-87A7-0FF12891FE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reports'!$L$143</c:f>
          <c:strCache>
            <c:ptCount val="1"/>
            <c:pt idx="0">
              <c:v>Don't Miss the MMA Championship Finals - 09/20/2017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reports'!$F$143:$J$143</c:f>
              <c:numCache>
                <c:formatCode>General</c:formatCode>
                <c:ptCount val="5"/>
                <c:pt idx="0">
                  <c:v>632</c:v>
                </c:pt>
                <c:pt idx="1">
                  <c:v>632</c:v>
                </c:pt>
                <c:pt idx="2">
                  <c:v>217</c:v>
                </c:pt>
                <c:pt idx="3">
                  <c:v>0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61-470D-AD67-B502B9501A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reports'!$L$146</c:f>
          <c:strCache>
            <c:ptCount val="1"/>
            <c:pt idx="0">
              <c:v>Don't Miss the MMA Championship Finals - 09/20/2017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reports'!$E$146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reports'!$F$146:$J$146</c:f>
              <c:numCache>
                <c:formatCode>General</c:formatCode>
                <c:ptCount val="5"/>
                <c:pt idx="0">
                  <c:v>499</c:v>
                </c:pt>
                <c:pt idx="1">
                  <c:v>499</c:v>
                </c:pt>
                <c:pt idx="2">
                  <c:v>151</c:v>
                </c:pt>
                <c:pt idx="3">
                  <c:v>1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1D-43F4-A75A-00ED99BE42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reports'!$L$149</c:f>
          <c:strCache>
            <c:ptCount val="1"/>
            <c:pt idx="0">
              <c:v>Don't Miss the MMA Championship Finals - 09/20/2017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reports'!$F$149:$J$149</c:f>
              <c:numCache>
                <c:formatCode>General</c:formatCode>
                <c:ptCount val="5"/>
                <c:pt idx="0">
                  <c:v>1795</c:v>
                </c:pt>
                <c:pt idx="1">
                  <c:v>1795</c:v>
                </c:pt>
                <c:pt idx="2">
                  <c:v>517</c:v>
                </c:pt>
                <c:pt idx="3">
                  <c:v>10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42-4303-A8AE-A98084AB4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reports'!$L$152</c:f>
          <c:strCache>
            <c:ptCount val="1"/>
            <c:pt idx="0">
              <c:v>Don't miss the MMA Championship Finals - 09/20/2017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reports'!$E$152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reports'!$F$152:$J$152</c:f>
              <c:numCache>
                <c:formatCode>General</c:formatCode>
                <c:ptCount val="5"/>
                <c:pt idx="0">
                  <c:v>1527</c:v>
                </c:pt>
                <c:pt idx="1">
                  <c:v>1527</c:v>
                </c:pt>
                <c:pt idx="2">
                  <c:v>468</c:v>
                </c:pt>
                <c:pt idx="3">
                  <c:v>3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3D-448A-8BD1-A914496568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reports'!$L$158</c:f>
          <c:strCache>
            <c:ptCount val="1"/>
            <c:pt idx="0">
              <c:v>MMA FANS - Special Coliseum Event - 09/19/2017</c:v>
            </c:pt>
          </c:strCache>
        </c:strRef>
      </c:tx>
      <c:layout>
        <c:manualLayout>
          <c:xMode val="edge"/>
          <c:yMode val="edge"/>
          <c:x val="0.35384291821854841"/>
          <c:y val="3.07310431204930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reports'!$E$158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reports'!$F$158:$J$158</c:f>
              <c:numCache>
                <c:formatCode>General</c:formatCode>
                <c:ptCount val="5"/>
                <c:pt idx="0">
                  <c:v>5347</c:v>
                </c:pt>
                <c:pt idx="1">
                  <c:v>5330</c:v>
                </c:pt>
                <c:pt idx="2">
                  <c:v>339</c:v>
                </c:pt>
                <c:pt idx="3">
                  <c:v>5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32-41AB-8BDD-389E4B1FB8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reports'!$L$161</c:f>
          <c:strCache>
            <c:ptCount val="1"/>
            <c:pt idx="0">
              <c:v>MMA FANS - Special Coliseum Event - 09/19/2017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reports'!$E$161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reports'!$F$161:$J$161</c:f>
              <c:numCache>
                <c:formatCode>General</c:formatCode>
                <c:ptCount val="5"/>
                <c:pt idx="0">
                  <c:v>383</c:v>
                </c:pt>
                <c:pt idx="1">
                  <c:v>354</c:v>
                </c:pt>
                <c:pt idx="2">
                  <c:v>26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8F-42C3-ADE7-133A597B07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42842</c:v>
                </c:pt>
                <c:pt idx="1">
                  <c:v>42872</c:v>
                </c:pt>
                <c:pt idx="2">
                  <c:v>42903</c:v>
                </c:pt>
                <c:pt idx="3">
                  <c:v>42933</c:v>
                </c:pt>
                <c:pt idx="4">
                  <c:v>42964</c:v>
                </c:pt>
                <c:pt idx="5">
                  <c:v>42995</c:v>
                </c:pt>
              </c:numCache>
            </c:numRef>
          </c:cat>
          <c:val>
            <c:numRef>
              <c:f>'Web Visits'!$C$13:$H$13</c:f>
              <c:numCache>
                <c:formatCode>_(* #,##0_);_(* \(#,##0\);_(* "-"??_);_(@_)</c:formatCode>
                <c:ptCount val="6"/>
                <c:pt idx="0">
                  <c:v>899</c:v>
                </c:pt>
                <c:pt idx="1">
                  <c:v>1206</c:v>
                </c:pt>
                <c:pt idx="2">
                  <c:v>1342</c:v>
                </c:pt>
                <c:pt idx="3">
                  <c:v>1016</c:v>
                </c:pt>
                <c:pt idx="4">
                  <c:v>1182</c:v>
                </c:pt>
                <c:pt idx="5">
                  <c:v>1240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55-4CE8-A318-CC3E7192A635}"/>
            </c:ext>
          </c:extLst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42842</c:v>
                </c:pt>
                <c:pt idx="1">
                  <c:v>42872</c:v>
                </c:pt>
                <c:pt idx="2">
                  <c:v>42903</c:v>
                </c:pt>
                <c:pt idx="3">
                  <c:v>42933</c:v>
                </c:pt>
                <c:pt idx="4">
                  <c:v>42964</c:v>
                </c:pt>
                <c:pt idx="5">
                  <c:v>42995</c:v>
                </c:pt>
              </c:numCache>
            </c:numRef>
          </c:cat>
          <c:val>
            <c:numRef>
              <c:f>'Web Visits'!$C$14:$H$14</c:f>
              <c:numCache>
                <c:formatCode>#,##0</c:formatCode>
                <c:ptCount val="6"/>
                <c:pt idx="0">
                  <c:v>1776</c:v>
                </c:pt>
                <c:pt idx="1">
                  <c:v>1482</c:v>
                </c:pt>
                <c:pt idx="2">
                  <c:v>1348</c:v>
                </c:pt>
                <c:pt idx="3">
                  <c:v>1603</c:v>
                </c:pt>
                <c:pt idx="4">
                  <c:v>2065</c:v>
                </c:pt>
                <c:pt idx="5">
                  <c:v>1899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55-4CE8-A318-CC3E7192A635}"/>
            </c:ext>
          </c:extLst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42842</c:v>
                </c:pt>
                <c:pt idx="1">
                  <c:v>42872</c:v>
                </c:pt>
                <c:pt idx="2">
                  <c:v>42903</c:v>
                </c:pt>
                <c:pt idx="3">
                  <c:v>42933</c:v>
                </c:pt>
                <c:pt idx="4">
                  <c:v>42964</c:v>
                </c:pt>
                <c:pt idx="5">
                  <c:v>42995</c:v>
                </c:pt>
              </c:numCache>
            </c:numRef>
          </c:cat>
          <c:val>
            <c:numRef>
              <c:f>'Web Visits'!$C$15:$H$15</c:f>
              <c:numCache>
                <c:formatCode>_(* #,##0_);_(* \(#,##0\);_(* "-"??_);_(@_)</c:formatCode>
                <c:ptCount val="6"/>
                <c:pt idx="0">
                  <c:v>2181</c:v>
                </c:pt>
                <c:pt idx="1">
                  <c:v>1276</c:v>
                </c:pt>
                <c:pt idx="2">
                  <c:v>887</c:v>
                </c:pt>
                <c:pt idx="3">
                  <c:v>882</c:v>
                </c:pt>
                <c:pt idx="4">
                  <c:v>1569</c:v>
                </c:pt>
                <c:pt idx="5">
                  <c:v>1569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55-4CE8-A318-CC3E7192A635}"/>
            </c:ext>
          </c:extLst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42842</c:v>
                </c:pt>
                <c:pt idx="1">
                  <c:v>42872</c:v>
                </c:pt>
                <c:pt idx="2">
                  <c:v>42903</c:v>
                </c:pt>
                <c:pt idx="3">
                  <c:v>42933</c:v>
                </c:pt>
                <c:pt idx="4">
                  <c:v>42964</c:v>
                </c:pt>
                <c:pt idx="5">
                  <c:v>42995</c:v>
                </c:pt>
              </c:numCache>
            </c:numRef>
          </c:cat>
          <c:val>
            <c:numRef>
              <c:f>'Web Visits'!$C$16:$H$16</c:f>
              <c:numCache>
                <c:formatCode>_(* #,##0_);_(* \(#,##0\);_(* "-"??_);_(@_)</c:formatCode>
                <c:ptCount val="6"/>
                <c:pt idx="0">
                  <c:v>393</c:v>
                </c:pt>
                <c:pt idx="1">
                  <c:v>312</c:v>
                </c:pt>
                <c:pt idx="2">
                  <c:v>267</c:v>
                </c:pt>
                <c:pt idx="3">
                  <c:v>281</c:v>
                </c:pt>
                <c:pt idx="4">
                  <c:v>360</c:v>
                </c:pt>
                <c:pt idx="5">
                  <c:v>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55-4CE8-A318-CC3E7192A635}"/>
            </c:ext>
          </c:extLst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42842</c:v>
                </c:pt>
                <c:pt idx="1">
                  <c:v>42872</c:v>
                </c:pt>
                <c:pt idx="2">
                  <c:v>42903</c:v>
                </c:pt>
                <c:pt idx="3">
                  <c:v>42933</c:v>
                </c:pt>
                <c:pt idx="4">
                  <c:v>42964</c:v>
                </c:pt>
                <c:pt idx="5">
                  <c:v>42995</c:v>
                </c:pt>
              </c:numCache>
            </c:numRef>
          </c:cat>
          <c:val>
            <c:numRef>
              <c:f>'Web Visits'!$C$17:$H$17</c:f>
              <c:numCache>
                <c:formatCode>_(* #,##0_);_(* \(#,##0\);_(* "-"??_);_(@_)</c:formatCode>
                <c:ptCount val="6"/>
                <c:pt idx="0">
                  <c:v>923</c:v>
                </c:pt>
                <c:pt idx="1">
                  <c:v>677</c:v>
                </c:pt>
                <c:pt idx="2">
                  <c:v>505</c:v>
                </c:pt>
                <c:pt idx="3">
                  <c:v>472</c:v>
                </c:pt>
                <c:pt idx="4">
                  <c:v>612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55-4CE8-A318-CC3E7192A635}"/>
            </c:ext>
          </c:extLst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42842</c:v>
                </c:pt>
                <c:pt idx="1">
                  <c:v>42872</c:v>
                </c:pt>
                <c:pt idx="2">
                  <c:v>42903</c:v>
                </c:pt>
                <c:pt idx="3">
                  <c:v>42933</c:v>
                </c:pt>
                <c:pt idx="4">
                  <c:v>42964</c:v>
                </c:pt>
                <c:pt idx="5">
                  <c:v>42995</c:v>
                </c:pt>
              </c:numCache>
            </c:numRef>
          </c:cat>
          <c:val>
            <c:numRef>
              <c:f>'Web Visits'!$C$18:$H$18</c:f>
              <c:numCache>
                <c:formatCode>_(* #,##0_);_(* \(#,##0\);_(* "-"??_);_(@_)</c:formatCode>
                <c:ptCount val="6"/>
                <c:pt idx="0">
                  <c:v>912</c:v>
                </c:pt>
                <c:pt idx="1">
                  <c:v>529</c:v>
                </c:pt>
                <c:pt idx="2">
                  <c:v>429</c:v>
                </c:pt>
                <c:pt idx="3">
                  <c:v>432</c:v>
                </c:pt>
                <c:pt idx="4">
                  <c:v>1002</c:v>
                </c:pt>
                <c:pt idx="5">
                  <c:v>1525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755-4CE8-A318-CC3E7192A635}"/>
            </c:ext>
          </c:extLst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numRef>
              <c:f>'Web Visits'!$C$12:$H$12</c:f>
              <c:numCache>
                <c:formatCode>mmm\-yy</c:formatCode>
                <c:ptCount val="6"/>
                <c:pt idx="0">
                  <c:v>42842</c:v>
                </c:pt>
                <c:pt idx="1">
                  <c:v>42872</c:v>
                </c:pt>
                <c:pt idx="2">
                  <c:v>42903</c:v>
                </c:pt>
                <c:pt idx="3">
                  <c:v>42933</c:v>
                </c:pt>
                <c:pt idx="4">
                  <c:v>42964</c:v>
                </c:pt>
                <c:pt idx="5">
                  <c:v>42995</c:v>
                </c:pt>
              </c:numCache>
            </c:numRef>
          </c:cat>
          <c:val>
            <c:numRef>
              <c:f>'Web Visits'!$C$19:$H$19</c:f>
              <c:numCache>
                <c:formatCode>_(* #,##0_);_(* \(#,##0\);_(* "-"??_);_(@_)</c:formatCode>
                <c:ptCount val="6"/>
                <c:pt idx="0">
                  <c:v>143</c:v>
                </c:pt>
                <c:pt idx="1">
                  <c:v>115</c:v>
                </c:pt>
                <c:pt idx="2">
                  <c:v>88</c:v>
                </c:pt>
                <c:pt idx="3">
                  <c:v>85</c:v>
                </c:pt>
                <c:pt idx="4">
                  <c:v>123</c:v>
                </c:pt>
                <c:pt idx="5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755-4CE8-A318-CC3E7192A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2386232"/>
        <c:axId val="322387016"/>
      </c:barChart>
      <c:dateAx>
        <c:axId val="322386232"/>
        <c:scaling>
          <c:orientation val="minMax"/>
        </c:scaling>
        <c:delete val="1"/>
        <c:axPos val="b"/>
        <c:numFmt formatCode="mmm\-yy" sourceLinked="0"/>
        <c:majorTickMark val="none"/>
        <c:minorTickMark val="none"/>
        <c:tickLblPos val="nextTo"/>
        <c:crossAx val="32238701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223870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_(* #,##0_);_(* \(#,##0\);_(* &quot;-&quot;??_);_(@_)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6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reports'!$L$164</c:f>
          <c:strCache>
            <c:ptCount val="1"/>
            <c:pt idx="0">
              <c:v>MMA FANS - Special Coliseum Event - 09/19/2017</c:v>
            </c:pt>
          </c:strCache>
        </c:strRef>
      </c:tx>
      <c:layout>
        <c:manualLayout>
          <c:xMode val="edge"/>
          <c:yMode val="edge"/>
          <c:x val="0.37095381244196451"/>
          <c:y val="3.68772517445916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reports'!$E$164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reports'!$F$164:$J$164</c:f>
              <c:numCache>
                <c:formatCode>General</c:formatCode>
                <c:ptCount val="5"/>
                <c:pt idx="0">
                  <c:v>5366</c:v>
                </c:pt>
                <c:pt idx="1">
                  <c:v>5360</c:v>
                </c:pt>
                <c:pt idx="2">
                  <c:v>358</c:v>
                </c:pt>
                <c:pt idx="3">
                  <c:v>6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34-4F53-A683-06E3508144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reports'!$L$167</c:f>
          <c:strCache>
            <c:ptCount val="1"/>
            <c:pt idx="0">
              <c:v>MMA FANS - Special Coliseum Event - 09/19/2017</c:v>
            </c:pt>
          </c:strCache>
        </c:strRef>
      </c:tx>
      <c:layout>
        <c:manualLayout>
          <c:xMode val="edge"/>
          <c:yMode val="edge"/>
          <c:x val="0.26073700997149157"/>
          <c:y val="4.2934556474329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reports'!$E$167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reports'!$F$167:$J$167</c:f>
              <c:numCache>
                <c:formatCode>General</c:formatCode>
                <c:ptCount val="5"/>
                <c:pt idx="0">
                  <c:v>7000</c:v>
                </c:pt>
                <c:pt idx="1">
                  <c:v>6975</c:v>
                </c:pt>
                <c:pt idx="2">
                  <c:v>492</c:v>
                </c:pt>
                <c:pt idx="3">
                  <c:v>12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92-49DE-95D8-B1BF62F429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reports'!$L$170</c:f>
          <c:strCache>
            <c:ptCount val="1"/>
            <c:pt idx="0">
              <c:v>MMA FANS - Special Coliseum Event - 09/19/2017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reports'!$F$170:$J$170</c:f>
              <c:numCache>
                <c:formatCode>General</c:formatCode>
                <c:ptCount val="5"/>
                <c:pt idx="0">
                  <c:v>240</c:v>
                </c:pt>
                <c:pt idx="1">
                  <c:v>233</c:v>
                </c:pt>
                <c:pt idx="2">
                  <c:v>7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E7-4687-9523-D2CFB8F1D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reports'!$L$173</c:f>
          <c:strCache>
            <c:ptCount val="1"/>
            <c:pt idx="0">
              <c:v>MMA FANS - Special Coliseum Event - 09/19/2017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reports'!$F$173:$J$173</c:f>
              <c:numCache>
                <c:formatCode>General</c:formatCode>
                <c:ptCount val="5"/>
                <c:pt idx="0">
                  <c:v>5379</c:v>
                </c:pt>
                <c:pt idx="1">
                  <c:v>5322</c:v>
                </c:pt>
                <c:pt idx="2">
                  <c:v>202</c:v>
                </c:pt>
                <c:pt idx="3">
                  <c:v>1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D0-477D-86BA-6CD477C3F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reports'!$L$176</c:f>
          <c:strCache>
            <c:ptCount val="1"/>
            <c:pt idx="0">
              <c:v>MMA FANS - Special Coliseum Event - 09/19/2017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reports'!$E$176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reports'!$F$176:$J$176</c:f>
              <c:numCache>
                <c:formatCode>General</c:formatCode>
                <c:ptCount val="5"/>
                <c:pt idx="0">
                  <c:v>5506</c:v>
                </c:pt>
                <c:pt idx="1">
                  <c:v>5424</c:v>
                </c:pt>
                <c:pt idx="2">
                  <c:v>153</c:v>
                </c:pt>
                <c:pt idx="3">
                  <c:v>4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B5-43E6-983F-2D2A362067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reports'!$L$179</c:f>
          <c:strCache>
            <c:ptCount val="1"/>
            <c:pt idx="0">
              <c:v>MMA FANS - Special Coliseum Event - 09/19/2017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reports'!$F$179:$J$179</c:f>
              <c:numCache>
                <c:formatCode>General</c:formatCode>
                <c:ptCount val="5"/>
                <c:pt idx="0">
                  <c:v>16151</c:v>
                </c:pt>
                <c:pt idx="1">
                  <c:v>15996</c:v>
                </c:pt>
                <c:pt idx="2">
                  <c:v>435</c:v>
                </c:pt>
                <c:pt idx="3">
                  <c:v>14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FC-45EF-8DD9-90097C5BE9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reports'!$L$182</c:f>
          <c:strCache>
            <c:ptCount val="1"/>
            <c:pt idx="0">
              <c:v>MMA FANS - Special Coliseum Event - 09/19/2017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reports'!$E$182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reports'!$F$182:$J$182</c:f>
              <c:numCache>
                <c:formatCode>General</c:formatCode>
                <c:ptCount val="5"/>
                <c:pt idx="0">
                  <c:v>16409</c:v>
                </c:pt>
                <c:pt idx="1">
                  <c:v>16286</c:v>
                </c:pt>
                <c:pt idx="2">
                  <c:v>406</c:v>
                </c:pt>
                <c:pt idx="3">
                  <c:v>9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B4-4D25-A93E-7298D26E8E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reports'!$L$188</c:f>
          <c:strCache>
            <c:ptCount val="1"/>
            <c:pt idx="0">
              <c:v>On This Day in History at the Los Angeles Memorial Coliseum - 09/15/2017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reports'!$E$188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reports'!$F$188:$J$188</c:f>
              <c:numCache>
                <c:formatCode>General</c:formatCode>
                <c:ptCount val="5"/>
                <c:pt idx="0">
                  <c:v>183</c:v>
                </c:pt>
                <c:pt idx="1">
                  <c:v>181</c:v>
                </c:pt>
                <c:pt idx="2">
                  <c:v>64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68-40BC-92CC-A70E589BEF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reports'!$L$197</c:f>
          <c:strCache>
            <c:ptCount val="1"/>
            <c:pt idx="0">
              <c:v>MMA Championship - Live @ LA Coliseum - 09/14/2017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reports'!$E$197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reports'!$F$197:$J$197</c:f>
              <c:numCache>
                <c:formatCode>General</c:formatCode>
                <c:ptCount val="5"/>
                <c:pt idx="0">
                  <c:v>5783</c:v>
                </c:pt>
                <c:pt idx="1">
                  <c:v>5768</c:v>
                </c:pt>
                <c:pt idx="2">
                  <c:v>454</c:v>
                </c:pt>
                <c:pt idx="3">
                  <c:v>11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FA-48DF-8BBD-D2546A8D47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reports'!$L$200</c:f>
          <c:strCache>
            <c:ptCount val="1"/>
            <c:pt idx="0">
              <c:v>MMA Championship - Live @ LA Coliseum - 09/14/2017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reports'!$F$200:$J$200</c:f>
              <c:numCache>
                <c:formatCode>General</c:formatCode>
                <c:ptCount val="5"/>
                <c:pt idx="0">
                  <c:v>418</c:v>
                </c:pt>
                <c:pt idx="1">
                  <c:v>389</c:v>
                </c:pt>
                <c:pt idx="2">
                  <c:v>32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A3-4591-B423-3ECF3633B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Visits'!$C$23:$H$24</c:f>
              <c:strCache>
                <c:ptCount val="6"/>
                <c:pt idx="0">
                  <c:v>Apr-17</c:v>
                </c:pt>
                <c:pt idx="1">
                  <c:v>May-17</c:v>
                </c:pt>
                <c:pt idx="2">
                  <c:v>Jun-17</c:v>
                </c:pt>
                <c:pt idx="3">
                  <c:v>Jul-17</c:v>
                </c:pt>
                <c:pt idx="4">
                  <c:v>Aug-17</c:v>
                </c:pt>
                <c:pt idx="5">
                  <c:v>Sep-17</c:v>
                </c:pt>
              </c:strCache>
            </c:strRef>
          </c:cat>
          <c:val>
            <c:numRef>
              <c:f>'Web Visits'!$C$25:$H$25</c:f>
              <c:numCache>
                <c:formatCode>#,##0</c:formatCode>
                <c:ptCount val="6"/>
                <c:pt idx="0">
                  <c:v>124</c:v>
                </c:pt>
                <c:pt idx="1">
                  <c:v>106</c:v>
                </c:pt>
                <c:pt idx="2">
                  <c:v>80</c:v>
                </c:pt>
                <c:pt idx="3">
                  <c:v>103</c:v>
                </c:pt>
                <c:pt idx="4">
                  <c:v>127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2D-4445-BAEF-3FCCC6253201}"/>
            </c:ext>
          </c:extLst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Visits'!$C$23:$H$24</c:f>
              <c:strCache>
                <c:ptCount val="6"/>
                <c:pt idx="0">
                  <c:v>Apr-17</c:v>
                </c:pt>
                <c:pt idx="1">
                  <c:v>May-17</c:v>
                </c:pt>
                <c:pt idx="2">
                  <c:v>Jun-17</c:v>
                </c:pt>
                <c:pt idx="3">
                  <c:v>Jul-17</c:v>
                </c:pt>
                <c:pt idx="4">
                  <c:v>Aug-17</c:v>
                </c:pt>
                <c:pt idx="5">
                  <c:v>Sep-17</c:v>
                </c:pt>
              </c:strCache>
            </c:strRef>
          </c:cat>
          <c:val>
            <c:numRef>
              <c:f>'Web Visits'!$C$26:$H$26</c:f>
              <c:numCache>
                <c:formatCode>#,##0</c:formatCode>
                <c:ptCount val="6"/>
                <c:pt idx="0">
                  <c:v>37</c:v>
                </c:pt>
                <c:pt idx="1">
                  <c:v>31</c:v>
                </c:pt>
                <c:pt idx="2">
                  <c:v>30</c:v>
                </c:pt>
                <c:pt idx="3">
                  <c:v>35</c:v>
                </c:pt>
                <c:pt idx="4">
                  <c:v>30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2D-4445-BAEF-3FCCC6253201}"/>
            </c:ext>
          </c:extLst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Visits'!$C$23:$H$24</c:f>
              <c:strCache>
                <c:ptCount val="6"/>
                <c:pt idx="0">
                  <c:v>Apr-17</c:v>
                </c:pt>
                <c:pt idx="1">
                  <c:v>May-17</c:v>
                </c:pt>
                <c:pt idx="2">
                  <c:v>Jun-17</c:v>
                </c:pt>
                <c:pt idx="3">
                  <c:v>Jul-17</c:v>
                </c:pt>
                <c:pt idx="4">
                  <c:v>Aug-17</c:v>
                </c:pt>
                <c:pt idx="5">
                  <c:v>Sep-17</c:v>
                </c:pt>
              </c:strCache>
            </c:strRef>
          </c:cat>
          <c:val>
            <c:numRef>
              <c:f>'Web Visits'!$C$27:$H$27</c:f>
              <c:numCache>
                <c:formatCode>#,##0</c:formatCode>
                <c:ptCount val="6"/>
                <c:pt idx="0">
                  <c:v>113</c:v>
                </c:pt>
                <c:pt idx="1">
                  <c:v>108</c:v>
                </c:pt>
                <c:pt idx="2">
                  <c:v>91</c:v>
                </c:pt>
                <c:pt idx="3">
                  <c:v>83</c:v>
                </c:pt>
                <c:pt idx="4">
                  <c:v>82</c:v>
                </c:pt>
                <c:pt idx="5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2D-4445-BAEF-3FCCC6253201}"/>
            </c:ext>
          </c:extLst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Visits'!$C$23:$H$24</c:f>
              <c:strCache>
                <c:ptCount val="6"/>
                <c:pt idx="0">
                  <c:v>Apr-17</c:v>
                </c:pt>
                <c:pt idx="1">
                  <c:v>May-17</c:v>
                </c:pt>
                <c:pt idx="2">
                  <c:v>Jun-17</c:v>
                </c:pt>
                <c:pt idx="3">
                  <c:v>Jul-17</c:v>
                </c:pt>
                <c:pt idx="4">
                  <c:v>Aug-17</c:v>
                </c:pt>
                <c:pt idx="5">
                  <c:v>Sep-17</c:v>
                </c:pt>
              </c:strCache>
            </c:strRef>
          </c:cat>
          <c:val>
            <c:numRef>
              <c:f>'Web Visits'!$C$28:$H$28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2D-4445-BAEF-3FCCC6253201}"/>
            </c:ext>
          </c:extLst>
        </c:ser>
        <c:ser>
          <c:idx val="5"/>
          <c:order val="4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Visits'!$C$23:$H$24</c:f>
              <c:strCache>
                <c:ptCount val="6"/>
                <c:pt idx="0">
                  <c:v>Apr-17</c:v>
                </c:pt>
                <c:pt idx="1">
                  <c:v>May-17</c:v>
                </c:pt>
                <c:pt idx="2">
                  <c:v>Jun-17</c:v>
                </c:pt>
                <c:pt idx="3">
                  <c:v>Jul-17</c:v>
                </c:pt>
                <c:pt idx="4">
                  <c:v>Aug-17</c:v>
                </c:pt>
                <c:pt idx="5">
                  <c:v>Sep-17</c:v>
                </c:pt>
              </c:strCache>
            </c:strRef>
          </c:cat>
          <c:val>
            <c:numRef>
              <c:f>'Web Visits'!$C$29:$H$29</c:f>
              <c:numCache>
                <c:formatCode>#,##0</c:formatCode>
                <c:ptCount val="6"/>
                <c:pt idx="0">
                  <c:v>418</c:v>
                </c:pt>
                <c:pt idx="1">
                  <c:v>749</c:v>
                </c:pt>
                <c:pt idx="2">
                  <c:v>245</c:v>
                </c:pt>
                <c:pt idx="3">
                  <c:v>488</c:v>
                </c:pt>
                <c:pt idx="4">
                  <c:v>2219</c:v>
                </c:pt>
                <c:pt idx="5">
                  <c:v>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2D-4445-BAEF-3FCCC6253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2383880"/>
        <c:axId val="322384272"/>
      </c:barChart>
      <c:catAx>
        <c:axId val="3223838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22384272"/>
        <c:crosses val="autoZero"/>
        <c:auto val="1"/>
        <c:lblAlgn val="ctr"/>
        <c:lblOffset val="100"/>
        <c:noMultiLvlLbl val="1"/>
      </c:catAx>
      <c:valAx>
        <c:axId val="3223842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7.6410960340860729E-2"/>
              <c:y val="0.31384069990770996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2383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reports'!$L$203</c:f>
          <c:strCache>
            <c:ptCount val="1"/>
            <c:pt idx="0">
              <c:v>MMA Championship - Live @ LA Coliseum - 09/14/2017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reports'!$F$203:$J$203</c:f>
              <c:numCache>
                <c:formatCode>General</c:formatCode>
                <c:ptCount val="5"/>
                <c:pt idx="0">
                  <c:v>5792</c:v>
                </c:pt>
                <c:pt idx="1">
                  <c:v>5782</c:v>
                </c:pt>
                <c:pt idx="2">
                  <c:v>436</c:v>
                </c:pt>
                <c:pt idx="3">
                  <c:v>14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1C-4323-9194-BA767120C2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reports'!$L$206</c:f>
          <c:strCache>
            <c:ptCount val="1"/>
            <c:pt idx="0">
              <c:v>MMA Championship - Live @ LA Coliseum - 09/14/2017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reports'!$E$206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reports'!$F$206:$J$206</c:f>
              <c:numCache>
                <c:formatCode>General</c:formatCode>
                <c:ptCount val="5"/>
                <c:pt idx="0">
                  <c:v>7423</c:v>
                </c:pt>
                <c:pt idx="1">
                  <c:v>7405</c:v>
                </c:pt>
                <c:pt idx="2">
                  <c:v>438</c:v>
                </c:pt>
                <c:pt idx="3">
                  <c:v>14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09-4700-8977-FB1A817167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reports'!$L$209</c:f>
          <c:strCache>
            <c:ptCount val="1"/>
            <c:pt idx="0">
              <c:v>MMA Championship - Live @ LA Coliseum - 09/14/2017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reports'!$F$209:$J$209</c:f>
              <c:numCache>
                <c:formatCode>General</c:formatCode>
                <c:ptCount val="5"/>
                <c:pt idx="0">
                  <c:v>285</c:v>
                </c:pt>
                <c:pt idx="1">
                  <c:v>258</c:v>
                </c:pt>
                <c:pt idx="2">
                  <c:v>24</c:v>
                </c:pt>
                <c:pt idx="3">
                  <c:v>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9E-40FD-A08B-E0750AFB64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reports'!$L$212</c:f>
          <c:strCache>
            <c:ptCount val="1"/>
            <c:pt idx="0">
              <c:v>MMA Championship - Live @ LA Coliseum - 09/14/2017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reports'!$E$212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reports'!$F$212:$J$212</c:f>
              <c:numCache>
                <c:formatCode>General</c:formatCode>
                <c:ptCount val="5"/>
                <c:pt idx="0">
                  <c:v>6248</c:v>
                </c:pt>
                <c:pt idx="1">
                  <c:v>5870</c:v>
                </c:pt>
                <c:pt idx="2">
                  <c:v>531</c:v>
                </c:pt>
                <c:pt idx="3">
                  <c:v>4</c:v>
                </c:pt>
                <c:pt idx="4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2C-4848-B7F7-B3F9743B04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reports'!$L$215</c:f>
          <c:strCache>
            <c:ptCount val="1"/>
            <c:pt idx="0">
              <c:v>MMA Championship - Live @ LA Coliseum - 09/14/2017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reports'!$E$215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reports'!$F$215:$J$215</c:f>
              <c:numCache>
                <c:formatCode>General</c:formatCode>
                <c:ptCount val="5"/>
                <c:pt idx="0">
                  <c:v>6250</c:v>
                </c:pt>
                <c:pt idx="1">
                  <c:v>5878</c:v>
                </c:pt>
                <c:pt idx="2">
                  <c:v>415</c:v>
                </c:pt>
                <c:pt idx="3">
                  <c:v>10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64-4C54-95FA-0151E2B07D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reports'!$L$218</c:f>
          <c:strCache>
            <c:ptCount val="1"/>
            <c:pt idx="0">
              <c:v>MMA Championship - Live @ LA Coliseum - 09/14/2017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reports'!$E$218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reports'!$F$218:$J$218</c:f>
              <c:numCache>
                <c:formatCode>General</c:formatCode>
                <c:ptCount val="5"/>
                <c:pt idx="0">
                  <c:v>18751</c:v>
                </c:pt>
                <c:pt idx="1">
                  <c:v>17629</c:v>
                </c:pt>
                <c:pt idx="2">
                  <c:v>1592</c:v>
                </c:pt>
                <c:pt idx="3">
                  <c:v>20</c:v>
                </c:pt>
                <c:pt idx="4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ED-4A7D-81EA-00D9204A48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reports'!$L$221</c:f>
          <c:strCache>
            <c:ptCount val="1"/>
            <c:pt idx="0">
              <c:v>MMA Championship - Live @ LA Coliseum - 09/14/2017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reports'!$E$221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reports'!$F$221:$J$221</c:f>
              <c:numCache>
                <c:formatCode>General</c:formatCode>
                <c:ptCount val="5"/>
                <c:pt idx="0">
                  <c:v>18747</c:v>
                </c:pt>
                <c:pt idx="1">
                  <c:v>17619</c:v>
                </c:pt>
                <c:pt idx="2">
                  <c:v>1314</c:v>
                </c:pt>
                <c:pt idx="3">
                  <c:v>35</c:v>
                </c:pt>
                <c:pt idx="4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B3-48EE-B91E-083E92B46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reports'!$L$227</c:f>
          <c:strCache>
            <c:ptCount val="1"/>
            <c:pt idx="0">
              <c:v>On This Day in History at the Los Angeles Memorial Coliseum - 09/13/2017</c:v>
            </c:pt>
          </c:strCache>
        </c:strRef>
      </c:tx>
      <c:layout>
        <c:manualLayout>
          <c:xMode val="edge"/>
          <c:yMode val="edge"/>
          <c:x val="0.17387753881208901"/>
          <c:y val="2.4584834496394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reports'!$E$227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reports'!$F$97:$J$97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reports'!$F$227:$J$227</c:f>
              <c:numCache>
                <c:formatCode>General</c:formatCode>
                <c:ptCount val="5"/>
                <c:pt idx="0">
                  <c:v>187</c:v>
                </c:pt>
                <c:pt idx="1">
                  <c:v>181</c:v>
                </c:pt>
                <c:pt idx="2">
                  <c:v>74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70-41B4-8514-111F96FC7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128432"/>
        <c:axId val="104128824"/>
      </c:barChart>
      <c:catAx>
        <c:axId val="10412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824"/>
        <c:crosses val="autoZero"/>
        <c:auto val="1"/>
        <c:lblAlgn val="ctr"/>
        <c:lblOffset val="100"/>
        <c:noMultiLvlLbl val="0"/>
      </c:catAx>
      <c:valAx>
        <c:axId val="104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28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September </a:t>
            </a:r>
            <a:r>
              <a:rPr lang="en-US" sz="1800" b="1" i="0" u="none" strike="noStrike" baseline="0" dirty="0">
                <a:effectLst/>
              </a:rPr>
              <a:t>2017 </a:t>
            </a:r>
            <a:r>
              <a:rPr lang="en-US" dirty="0"/>
              <a:t>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294</c:v>
                </c:pt>
                <c:pt idx="1">
                  <c:v>7220</c:v>
                </c:pt>
                <c:pt idx="2" formatCode="_(* #,##0_);_(* \(#,##0\);_(* &quot;-&quot;??_);_(@_)">
                  <c:v>22111</c:v>
                </c:pt>
                <c:pt idx="3">
                  <c:v>44521</c:v>
                </c:pt>
                <c:pt idx="4">
                  <c:v>38225</c:v>
                </c:pt>
                <c:pt idx="5">
                  <c:v>0</c:v>
                </c:pt>
                <c:pt idx="6">
                  <c:v>68312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3F-44C6-B2DB-EB4A639678C6}"/>
            </c:ext>
          </c:extLst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83</c:v>
                </c:pt>
                <c:pt idx="1">
                  <c:v>680</c:v>
                </c:pt>
                <c:pt idx="2">
                  <c:v>1649</c:v>
                </c:pt>
                <c:pt idx="3">
                  <c:v>1497</c:v>
                </c:pt>
                <c:pt idx="4">
                  <c:v>2174</c:v>
                </c:pt>
                <c:pt idx="5">
                  <c:v>0</c:v>
                </c:pt>
                <c:pt idx="6">
                  <c:v>3391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3F-44C6-B2DB-EB4A639678C6}"/>
            </c:ext>
          </c:extLst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133</c:v>
                </c:pt>
                <c:pt idx="1">
                  <c:v>2232</c:v>
                </c:pt>
                <c:pt idx="2">
                  <c:v>3277</c:v>
                </c:pt>
                <c:pt idx="3">
                  <c:v>5051</c:v>
                </c:pt>
                <c:pt idx="4">
                  <c:v>9085</c:v>
                </c:pt>
                <c:pt idx="5">
                  <c:v>0</c:v>
                </c:pt>
                <c:pt idx="6">
                  <c:v>11418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3F-44C6-B2DB-EB4A639678C6}"/>
            </c:ext>
          </c:extLst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3758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3F-44C6-B2DB-EB4A639678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3696"/>
        <c:axId val="324164872"/>
      </c:barChart>
      <c:catAx>
        <c:axId val="32416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164872"/>
        <c:crosses val="autoZero"/>
        <c:auto val="1"/>
        <c:lblAlgn val="ctr"/>
        <c:lblOffset val="100"/>
        <c:noMultiLvlLbl val="0"/>
      </c:catAx>
      <c:valAx>
        <c:axId val="32416487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1636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September </a:t>
            </a:r>
            <a:r>
              <a:rPr lang="en-US" sz="1800" b="1" i="0" u="none" strike="noStrike" baseline="0" dirty="0">
                <a:effectLst/>
              </a:rPr>
              <a:t>2017 </a:t>
            </a:r>
            <a:r>
              <a:rPr lang="en-US" dirty="0"/>
              <a:t>Traffic Sources - HSP Micro Sites </a:t>
            </a:r>
          </a:p>
        </c:rich>
      </c:tx>
      <c:layout>
        <c:manualLayout>
          <c:xMode val="edge"/>
          <c:yMode val="edge"/>
          <c:x val="0.1633724130018229"/>
          <c:y val="5.330203215438585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410</c:v>
                </c:pt>
                <c:pt idx="1">
                  <c:v>972</c:v>
                </c:pt>
                <c:pt idx="2">
                  <c:v>889</c:v>
                </c:pt>
                <c:pt idx="3">
                  <c:v>0</c:v>
                </c:pt>
                <c:pt idx="4">
                  <c:v>250</c:v>
                </c:pt>
                <c:pt idx="5">
                  <c:v>1</c:v>
                </c:pt>
                <c:pt idx="6">
                  <c:v>471</c:v>
                </c:pt>
                <c:pt idx="7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7D-4E37-9B1A-F5603B30BA27}"/>
            </c:ext>
          </c:extLst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173</c:v>
                </c:pt>
                <c:pt idx="1">
                  <c:v>122</c:v>
                </c:pt>
                <c:pt idx="2">
                  <c:v>158</c:v>
                </c:pt>
                <c:pt idx="3">
                  <c:v>0</c:v>
                </c:pt>
                <c:pt idx="4">
                  <c:v>21</c:v>
                </c:pt>
                <c:pt idx="5">
                  <c:v>0</c:v>
                </c:pt>
                <c:pt idx="6">
                  <c:v>152</c:v>
                </c:pt>
                <c:pt idx="7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7D-4E37-9B1A-F5603B30BA27}"/>
            </c:ext>
          </c:extLst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162</c:v>
                </c:pt>
                <c:pt idx="1">
                  <c:v>824</c:v>
                </c:pt>
                <c:pt idx="2">
                  <c:v>229</c:v>
                </c:pt>
                <c:pt idx="3">
                  <c:v>0</c:v>
                </c:pt>
                <c:pt idx="4">
                  <c:v>117</c:v>
                </c:pt>
                <c:pt idx="5">
                  <c:v>0</c:v>
                </c:pt>
                <c:pt idx="6">
                  <c:v>93</c:v>
                </c:pt>
                <c:pt idx="7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7D-4E37-9B1A-F5603B30BA27}"/>
            </c:ext>
          </c:extLst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7D-4E37-9B1A-F5603B30BA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578272"/>
        <c:axId val="324579448"/>
      </c:barChart>
      <c:catAx>
        <c:axId val="32457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9448"/>
        <c:crosses val="autoZero"/>
        <c:auto val="1"/>
        <c:lblAlgn val="ctr"/>
        <c:lblOffset val="100"/>
        <c:noMultiLvlLbl val="0"/>
      </c:catAx>
      <c:valAx>
        <c:axId val="32457944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457827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</a:t>
          </a:r>
          <a:r>
            <a:rPr lang="en-US" sz="1100" b="1" i="0" baseline="0" dirty="0"/>
            <a:t> </a:t>
          </a:r>
          <a:r>
            <a:rPr lang="en-US" sz="1100" b="1" i="0" baseline="0" dirty="0" smtClean="0"/>
            <a:t>September </a:t>
          </a:r>
          <a:r>
            <a:rPr lang="en-US" sz="1100" b="1" i="0" baseline="0" dirty="0"/>
            <a:t>2017</a:t>
          </a:r>
          <a:endParaRPr lang="en-US" b="1" dirty="0">
            <a:effectLst/>
          </a:endParaRP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5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7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September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3644137"/>
              </p:ext>
            </p:extLst>
          </p:nvPr>
        </p:nvGraphicFramePr>
        <p:xfrm>
          <a:off x="2753711" y="1752600"/>
          <a:ext cx="616169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057848"/>
              </p:ext>
            </p:extLst>
          </p:nvPr>
        </p:nvGraphicFramePr>
        <p:xfrm>
          <a:off x="2737945" y="1676400"/>
          <a:ext cx="6324600" cy="4871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360936"/>
              </p:ext>
            </p:extLst>
          </p:nvPr>
        </p:nvGraphicFramePr>
        <p:xfrm>
          <a:off x="2743200" y="1524001"/>
          <a:ext cx="6095999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2233531"/>
              </p:ext>
            </p:extLst>
          </p:nvPr>
        </p:nvGraphicFramePr>
        <p:xfrm>
          <a:off x="2590801" y="16764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7420767"/>
              </p:ext>
            </p:extLst>
          </p:nvPr>
        </p:nvGraphicFramePr>
        <p:xfrm>
          <a:off x="2590800" y="1676400"/>
          <a:ext cx="6324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3038268"/>
              </p:ext>
            </p:extLst>
          </p:nvPr>
        </p:nvGraphicFramePr>
        <p:xfrm>
          <a:off x="2590801" y="2087653"/>
          <a:ext cx="6400800" cy="4236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1454902"/>
              </p:ext>
            </p:extLst>
          </p:nvPr>
        </p:nvGraphicFramePr>
        <p:xfrm>
          <a:off x="2743200" y="1752600"/>
          <a:ext cx="60960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September</a:t>
            </a:r>
            <a:r>
              <a:rPr lang="en-US" sz="2800" dirty="0" smtClean="0"/>
              <a:t> 2017</a:t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4249158"/>
              </p:ext>
            </p:extLst>
          </p:nvPr>
        </p:nvGraphicFramePr>
        <p:xfrm>
          <a:off x="2743200" y="1828800"/>
          <a:ext cx="6172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0161637"/>
              </p:ext>
            </p:extLst>
          </p:nvPr>
        </p:nvGraphicFramePr>
        <p:xfrm>
          <a:off x="2540876" y="1905000"/>
          <a:ext cx="6603124" cy="4380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/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5284422"/>
              </p:ext>
            </p:extLst>
          </p:nvPr>
        </p:nvGraphicFramePr>
        <p:xfrm>
          <a:off x="2781300" y="1524000"/>
          <a:ext cx="5943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717066"/>
              </p:ext>
            </p:extLst>
          </p:nvPr>
        </p:nvGraphicFramePr>
        <p:xfrm>
          <a:off x="2706414" y="2057400"/>
          <a:ext cx="6285186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775" y="2089030"/>
            <a:ext cx="4997450" cy="416750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9821743"/>
              </p:ext>
            </p:extLst>
          </p:nvPr>
        </p:nvGraphicFramePr>
        <p:xfrm>
          <a:off x="2743201" y="2057400"/>
          <a:ext cx="60960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092462"/>
              </p:ext>
            </p:extLst>
          </p:nvPr>
        </p:nvGraphicFramePr>
        <p:xfrm>
          <a:off x="2756338" y="1889234"/>
          <a:ext cx="6159062" cy="3673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8506141"/>
              </p:ext>
            </p:extLst>
          </p:nvPr>
        </p:nvGraphicFramePr>
        <p:xfrm>
          <a:off x="2779986" y="1970690"/>
          <a:ext cx="6135414" cy="3515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5689727"/>
              </p:ext>
            </p:extLst>
          </p:nvPr>
        </p:nvGraphicFramePr>
        <p:xfrm>
          <a:off x="2743201" y="2133600"/>
          <a:ext cx="6172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September</a:t>
            </a:r>
            <a:r>
              <a:rPr lang="en-US" sz="2800" dirty="0" smtClean="0">
                <a:latin typeface="+mj-lt"/>
              </a:rPr>
              <a:t>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5315703"/>
              </p:ext>
            </p:extLst>
          </p:nvPr>
        </p:nvGraphicFramePr>
        <p:xfrm>
          <a:off x="2743201" y="1828800"/>
          <a:ext cx="6172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September</a:t>
            </a:r>
            <a:r>
              <a:rPr lang="en-US" sz="2800" dirty="0" smtClean="0">
                <a:latin typeface="+mj-lt"/>
              </a:rPr>
              <a:t>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1212822"/>
              </p:ext>
            </p:extLst>
          </p:nvPr>
        </p:nvGraphicFramePr>
        <p:xfrm>
          <a:off x="2743201" y="1828801"/>
          <a:ext cx="61722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1970283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Impact" pitchFamily="34" charset="0"/>
              </a:rPr>
              <a:t>September</a:t>
            </a:r>
            <a:r>
              <a:rPr lang="en-US" sz="2800" dirty="0" smtClean="0">
                <a:latin typeface="+mj-lt"/>
              </a:rPr>
              <a:t>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1839429"/>
              </p:ext>
            </p:extLst>
          </p:nvPr>
        </p:nvGraphicFramePr>
        <p:xfrm>
          <a:off x="2717006" y="1981200"/>
          <a:ext cx="62484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952405"/>
              </p:ext>
            </p:extLst>
          </p:nvPr>
        </p:nvGraphicFramePr>
        <p:xfrm>
          <a:off x="2667000" y="1828801"/>
          <a:ext cx="63246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807" y="1752600"/>
            <a:ext cx="6261135" cy="336528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0747522"/>
              </p:ext>
            </p:extLst>
          </p:nvPr>
        </p:nvGraphicFramePr>
        <p:xfrm>
          <a:off x="2667000" y="1905000"/>
          <a:ext cx="6324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5630881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4943106"/>
              </p:ext>
            </p:extLst>
          </p:nvPr>
        </p:nvGraphicFramePr>
        <p:xfrm>
          <a:off x="2819400" y="1828801"/>
          <a:ext cx="5943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9707450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7282987"/>
              </p:ext>
            </p:extLst>
          </p:nvPr>
        </p:nvGraphicFramePr>
        <p:xfrm>
          <a:off x="2743200" y="1905000"/>
          <a:ext cx="6037668" cy="4187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0572466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3334358"/>
              </p:ext>
            </p:extLst>
          </p:nvPr>
        </p:nvGraphicFramePr>
        <p:xfrm>
          <a:off x="2667000" y="1828800"/>
          <a:ext cx="6172200" cy="4216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6386817"/>
              </p:ext>
            </p:extLst>
          </p:nvPr>
        </p:nvGraphicFramePr>
        <p:xfrm>
          <a:off x="2667001" y="1828800"/>
          <a:ext cx="6324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813794"/>
              </p:ext>
            </p:extLst>
          </p:nvPr>
        </p:nvGraphicFramePr>
        <p:xfrm>
          <a:off x="2748213" y="1905000"/>
          <a:ext cx="6185986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4198954"/>
              </p:ext>
            </p:extLst>
          </p:nvPr>
        </p:nvGraphicFramePr>
        <p:xfrm>
          <a:off x="2728080" y="1905000"/>
          <a:ext cx="6226251" cy="4254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9461937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7025050"/>
              </p:ext>
            </p:extLst>
          </p:nvPr>
        </p:nvGraphicFramePr>
        <p:xfrm>
          <a:off x="2955990" y="1981200"/>
          <a:ext cx="5770432" cy="3888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639265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5131799"/>
              </p:ext>
            </p:extLst>
          </p:nvPr>
        </p:nvGraphicFramePr>
        <p:xfrm>
          <a:off x="2819400" y="1752600"/>
          <a:ext cx="6019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6722726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6418491"/>
              </p:ext>
            </p:extLst>
          </p:nvPr>
        </p:nvGraphicFramePr>
        <p:xfrm>
          <a:off x="2734117" y="1905000"/>
          <a:ext cx="6214178" cy="4567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661097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828801"/>
            <a:ext cx="6246309" cy="3505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5643435"/>
              </p:ext>
            </p:extLst>
          </p:nvPr>
        </p:nvGraphicFramePr>
        <p:xfrm>
          <a:off x="2698216" y="1981200"/>
          <a:ext cx="6285980" cy="4340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7991550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4899290"/>
              </p:ext>
            </p:extLst>
          </p:nvPr>
        </p:nvGraphicFramePr>
        <p:xfrm>
          <a:off x="2819400" y="2057400"/>
          <a:ext cx="5914430" cy="4101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5704430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5716930"/>
              </p:ext>
            </p:extLst>
          </p:nvPr>
        </p:nvGraphicFramePr>
        <p:xfrm>
          <a:off x="2721092" y="1981200"/>
          <a:ext cx="6240227" cy="3837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7983120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971849"/>
              </p:ext>
            </p:extLst>
          </p:nvPr>
        </p:nvGraphicFramePr>
        <p:xfrm>
          <a:off x="2743200" y="2057400"/>
          <a:ext cx="62484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87889346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5496515"/>
              </p:ext>
            </p:extLst>
          </p:nvPr>
        </p:nvGraphicFramePr>
        <p:xfrm>
          <a:off x="2743201" y="1981201"/>
          <a:ext cx="61722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153711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8140381"/>
              </p:ext>
            </p:extLst>
          </p:nvPr>
        </p:nvGraphicFramePr>
        <p:xfrm>
          <a:off x="2678906" y="1828800"/>
          <a:ext cx="6324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5488570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0839448"/>
              </p:ext>
            </p:extLst>
          </p:nvPr>
        </p:nvGraphicFramePr>
        <p:xfrm>
          <a:off x="2667000" y="1981201"/>
          <a:ext cx="6324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8241327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126400"/>
              </p:ext>
            </p:extLst>
          </p:nvPr>
        </p:nvGraphicFramePr>
        <p:xfrm>
          <a:off x="2514600" y="1828801"/>
          <a:ext cx="6400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8266982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895905"/>
              </p:ext>
            </p:extLst>
          </p:nvPr>
        </p:nvGraphicFramePr>
        <p:xfrm>
          <a:off x="2590800" y="2057401"/>
          <a:ext cx="6400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0398260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6608140"/>
              </p:ext>
            </p:extLst>
          </p:nvPr>
        </p:nvGraphicFramePr>
        <p:xfrm>
          <a:off x="2590801" y="1905000"/>
          <a:ext cx="6324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287864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1455810"/>
              </p:ext>
            </p:extLst>
          </p:nvPr>
        </p:nvGraphicFramePr>
        <p:xfrm>
          <a:off x="2880656" y="1926021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488437"/>
              </p:ext>
            </p:extLst>
          </p:nvPr>
        </p:nvGraphicFramePr>
        <p:xfrm>
          <a:off x="2590801" y="1905000"/>
          <a:ext cx="6324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3533509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367075"/>
              </p:ext>
            </p:extLst>
          </p:nvPr>
        </p:nvGraphicFramePr>
        <p:xfrm>
          <a:off x="2590800" y="19050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3180467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1217172"/>
              </p:ext>
            </p:extLst>
          </p:nvPr>
        </p:nvGraphicFramePr>
        <p:xfrm>
          <a:off x="2590800" y="1752601"/>
          <a:ext cx="6400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7281164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1019212"/>
              </p:ext>
            </p:extLst>
          </p:nvPr>
        </p:nvGraphicFramePr>
        <p:xfrm>
          <a:off x="2438400" y="1828801"/>
          <a:ext cx="65532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0848228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0758589"/>
              </p:ext>
            </p:extLst>
          </p:nvPr>
        </p:nvGraphicFramePr>
        <p:xfrm>
          <a:off x="2514600" y="1828800"/>
          <a:ext cx="6477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5519679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3565098"/>
              </p:ext>
            </p:extLst>
          </p:nvPr>
        </p:nvGraphicFramePr>
        <p:xfrm>
          <a:off x="2590800" y="1828800"/>
          <a:ext cx="6324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7435604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5965936"/>
              </p:ext>
            </p:extLst>
          </p:nvPr>
        </p:nvGraphicFramePr>
        <p:xfrm>
          <a:off x="2514601" y="1752600"/>
          <a:ext cx="64008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7024020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9957689"/>
              </p:ext>
            </p:extLst>
          </p:nvPr>
        </p:nvGraphicFramePr>
        <p:xfrm>
          <a:off x="2438401" y="1828800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9039917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7584626"/>
              </p:ext>
            </p:extLst>
          </p:nvPr>
        </p:nvGraphicFramePr>
        <p:xfrm>
          <a:off x="2514600" y="1905000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6791768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7184858"/>
              </p:ext>
            </p:extLst>
          </p:nvPr>
        </p:nvGraphicFramePr>
        <p:xfrm>
          <a:off x="2438400" y="1752600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454523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000" y="2362200"/>
            <a:ext cx="5444200" cy="334089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172179"/>
              </p:ext>
            </p:extLst>
          </p:nvPr>
        </p:nvGraphicFramePr>
        <p:xfrm>
          <a:off x="2514601" y="1981201"/>
          <a:ext cx="6400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1767871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866923"/>
              </p:ext>
            </p:extLst>
          </p:nvPr>
        </p:nvGraphicFramePr>
        <p:xfrm>
          <a:off x="2514601" y="1828800"/>
          <a:ext cx="64008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8190226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1245941"/>
              </p:ext>
            </p:extLst>
          </p:nvPr>
        </p:nvGraphicFramePr>
        <p:xfrm>
          <a:off x="2590800" y="1981200"/>
          <a:ext cx="6324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4326136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740473"/>
              </p:ext>
            </p:extLst>
          </p:nvPr>
        </p:nvGraphicFramePr>
        <p:xfrm>
          <a:off x="2514600" y="1905000"/>
          <a:ext cx="6477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253331"/>
      </p:ext>
    </p:extLst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458020"/>
              </p:ext>
            </p:extLst>
          </p:nvPr>
        </p:nvGraphicFramePr>
        <p:xfrm>
          <a:off x="2438400" y="1828800"/>
          <a:ext cx="6477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0994952"/>
      </p:ext>
    </p:extLst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435145"/>
              </p:ext>
            </p:extLst>
          </p:nvPr>
        </p:nvGraphicFramePr>
        <p:xfrm>
          <a:off x="2514600" y="18288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4510086"/>
      </p:ext>
    </p:extLst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600512"/>
              </p:ext>
            </p:extLst>
          </p:nvPr>
        </p:nvGraphicFramePr>
        <p:xfrm>
          <a:off x="2514600" y="1981200"/>
          <a:ext cx="6400800" cy="392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0532316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54794"/>
              </p:ext>
            </p:extLst>
          </p:nvPr>
        </p:nvGraphicFramePr>
        <p:xfrm>
          <a:off x="2514600" y="1981201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1948179"/>
      </p:ext>
    </p:extLst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8674079"/>
              </p:ext>
            </p:extLst>
          </p:nvPr>
        </p:nvGraphicFramePr>
        <p:xfrm>
          <a:off x="2514600" y="1981200"/>
          <a:ext cx="6477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5150003"/>
      </p:ext>
    </p:extLst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1107395"/>
              </p:ext>
            </p:extLst>
          </p:nvPr>
        </p:nvGraphicFramePr>
        <p:xfrm>
          <a:off x="2514601" y="19050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058357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September 2017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551983"/>
              </p:ext>
            </p:extLst>
          </p:nvPr>
        </p:nvGraphicFramePr>
        <p:xfrm>
          <a:off x="3008709" y="2286000"/>
          <a:ext cx="5488781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8154906"/>
              </p:ext>
            </p:extLst>
          </p:nvPr>
        </p:nvGraphicFramePr>
        <p:xfrm>
          <a:off x="2590801" y="1905000"/>
          <a:ext cx="6324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9170409"/>
      </p:ext>
    </p:extLst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6327728"/>
              </p:ext>
            </p:extLst>
          </p:nvPr>
        </p:nvGraphicFramePr>
        <p:xfrm>
          <a:off x="2514601" y="19812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8390515"/>
      </p:ext>
    </p:extLst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2681580"/>
              </p:ext>
            </p:extLst>
          </p:nvPr>
        </p:nvGraphicFramePr>
        <p:xfrm>
          <a:off x="2514601" y="1828800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6732477"/>
      </p:ext>
    </p:extLst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2430198"/>
              </p:ext>
            </p:extLst>
          </p:nvPr>
        </p:nvGraphicFramePr>
        <p:xfrm>
          <a:off x="2514601" y="1828800"/>
          <a:ext cx="6400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2707543"/>
      </p:ext>
    </p:extLst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461493"/>
              </p:ext>
            </p:extLst>
          </p:nvPr>
        </p:nvGraphicFramePr>
        <p:xfrm>
          <a:off x="2514601" y="20574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2877061"/>
      </p:ext>
    </p:extLst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001738"/>
              </p:ext>
            </p:extLst>
          </p:nvPr>
        </p:nvGraphicFramePr>
        <p:xfrm>
          <a:off x="2438400" y="1905000"/>
          <a:ext cx="6553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409995"/>
      </p:ext>
    </p:extLst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3355706"/>
              </p:ext>
            </p:extLst>
          </p:nvPr>
        </p:nvGraphicFramePr>
        <p:xfrm>
          <a:off x="2514601" y="19050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8549972"/>
      </p:ext>
    </p:extLst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961956"/>
              </p:ext>
            </p:extLst>
          </p:nvPr>
        </p:nvGraphicFramePr>
        <p:xfrm>
          <a:off x="2514601" y="1828800"/>
          <a:ext cx="6477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2801388"/>
      </p:ext>
    </p:extLst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4348252"/>
              </p:ext>
            </p:extLst>
          </p:nvPr>
        </p:nvGraphicFramePr>
        <p:xfrm>
          <a:off x="2438401" y="1828800"/>
          <a:ext cx="6477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3831909"/>
      </p:ext>
    </p:extLst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3307859"/>
              </p:ext>
            </p:extLst>
          </p:nvPr>
        </p:nvGraphicFramePr>
        <p:xfrm>
          <a:off x="2438401" y="1981200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477257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66129"/>
              </p:ext>
            </p:extLst>
          </p:nvPr>
        </p:nvGraphicFramePr>
        <p:xfrm>
          <a:off x="2617787" y="2286000"/>
          <a:ext cx="6270626" cy="340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2371605"/>
              </p:ext>
            </p:extLst>
          </p:nvPr>
        </p:nvGraphicFramePr>
        <p:xfrm>
          <a:off x="2590801" y="2057400"/>
          <a:ext cx="6400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5214216"/>
      </p:ext>
    </p:extLst>
  </p:cSld>
  <p:clrMapOvr>
    <a:masterClrMapping/>
  </p:clrMapOvr>
  <p:transition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8744880"/>
              </p:ext>
            </p:extLst>
          </p:nvPr>
        </p:nvGraphicFramePr>
        <p:xfrm>
          <a:off x="2514601" y="1828800"/>
          <a:ext cx="6477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3736370"/>
      </p:ext>
    </p:extLst>
  </p:cSld>
  <p:clrMapOvr>
    <a:masterClrMapping/>
  </p:clrMapOvr>
  <p:transition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612494"/>
              </p:ext>
            </p:extLst>
          </p:nvPr>
        </p:nvGraphicFramePr>
        <p:xfrm>
          <a:off x="2514601" y="1981200"/>
          <a:ext cx="6400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1517559"/>
      </p:ext>
    </p:extLst>
  </p:cSld>
  <p:clrMapOvr>
    <a:masterClrMapping/>
  </p:clrMapOvr>
  <p:transition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September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5209873"/>
              </p:ext>
            </p:extLst>
          </p:nvPr>
        </p:nvGraphicFramePr>
        <p:xfrm>
          <a:off x="2590800" y="1981200"/>
          <a:ext cx="6324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3803338"/>
      </p:ext>
    </p:extLst>
  </p:cSld>
  <p:clrMapOvr>
    <a:masterClrMapping/>
  </p:clrMapOvr>
  <p:transition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September 2017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481" y="2286000"/>
            <a:ext cx="5870957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0563131"/>
              </p:ext>
            </p:extLst>
          </p:nvPr>
        </p:nvGraphicFramePr>
        <p:xfrm>
          <a:off x="2667000" y="2057400"/>
          <a:ext cx="634229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63465</TotalTime>
  <Words>483</Words>
  <Application>Microsoft Office PowerPoint</Application>
  <PresentationFormat>On-screen Show (4:3)</PresentationFormat>
  <Paragraphs>194</Paragraphs>
  <Slides>85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93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September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September 2017</vt:lpstr>
      <vt:lpstr>PowerPoint Presentation</vt:lpstr>
      <vt:lpstr>USCAUXILIARYSERVICESIT Website Reports September 2017 </vt:lpstr>
      <vt:lpstr>USCAUXILIARYSERVICESIT Website Reports September 2017 </vt:lpstr>
      <vt:lpstr>USCAUXILIARYSERVICESIT Website Reports September 2017  </vt:lpstr>
      <vt:lpstr>USCAUXILIARYSERVICESIT Website Reports September 2017 </vt:lpstr>
      <vt:lpstr>USCAUXILIARYSERVICESIT Website Reports August 2017 </vt:lpstr>
      <vt:lpstr>USCAUXILIARYSERVICESIT Email Campaign Reports September 2017 </vt:lpstr>
      <vt:lpstr>USCAUXILIARYSERVICESIT Email Campaign Reports September 2017  </vt:lpstr>
      <vt:lpstr>USCAUXILIARYSERVICESIT Email Campaign Reports September 2017 </vt:lpstr>
      <vt:lpstr>USCAUXILIARYSERVICESIT Email Campaign Reports September 2017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September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Michael Groessl</cp:lastModifiedBy>
  <cp:revision>2035</cp:revision>
  <dcterms:created xsi:type="dcterms:W3CDTF">2005-12-19T17:55:46Z</dcterms:created>
  <dcterms:modified xsi:type="dcterms:W3CDTF">2017-10-11T15:44:03Z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