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26" r:id="rId28"/>
    <p:sldId id="417" r:id="rId29"/>
    <p:sldId id="431" r:id="rId30"/>
    <p:sldId id="434" r:id="rId31"/>
    <p:sldId id="442" r:id="rId32"/>
    <p:sldId id="443" r:id="rId33"/>
    <p:sldId id="444" r:id="rId34"/>
    <p:sldId id="412" r:id="rId35"/>
    <p:sldId id="433" r:id="rId36"/>
    <p:sldId id="445" r:id="rId37"/>
    <p:sldId id="446" r:id="rId38"/>
    <p:sldId id="413" r:id="rId39"/>
    <p:sldId id="435" r:id="rId40"/>
    <p:sldId id="447" r:id="rId41"/>
    <p:sldId id="414" r:id="rId42"/>
    <p:sldId id="439" r:id="rId43"/>
    <p:sldId id="448" r:id="rId44"/>
    <p:sldId id="441" r:id="rId45"/>
    <p:sldId id="449" r:id="rId46"/>
    <p:sldId id="450" r:id="rId47"/>
    <p:sldId id="451" r:id="rId48"/>
    <p:sldId id="452" r:id="rId49"/>
    <p:sldId id="453" r:id="rId50"/>
    <p:sldId id="401" r:id="rId51"/>
    <p:sldId id="397" r:id="rId52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7" autoAdjust="0"/>
    <p:restoredTop sz="94660" autoAdjust="0"/>
  </p:normalViewPr>
  <p:slideViewPr>
    <p:cSldViewPr>
      <p:cViewPr varScale="1">
        <p:scale>
          <a:sx n="116" d="100"/>
          <a:sy n="116" d="100"/>
        </p:scale>
        <p:origin x="17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y%202017%20Monthly%20Ops%20Report\May_2017_Service%20Desk%20Repor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y%202017%20Monthly%20Ops%20Report\May_2017_Aging%20Repor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y%202017%20Monthly%20Ops%20Report\May_2017_Web%20Req%20Unit%20And%20Statu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y%202017%20Monthly%20Ops%20Report\May_2017_Web%20Req%20Unit%20And%20Statu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May%202017%20Monthly%20Ops%20Report\May_2017_Closed%20Web%20Tickets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7\May%202017%20Monthly%20Ops%20Report\May_2017_Website%20Reports_NoTSP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mmm\-yy</c:formatCode>
                <c:ptCount val="6"/>
                <c:pt idx="0">
                  <c:v>42720</c:v>
                </c:pt>
                <c:pt idx="1">
                  <c:v>42752</c:v>
                </c:pt>
                <c:pt idx="2">
                  <c:v>42783</c:v>
                </c:pt>
                <c:pt idx="3">
                  <c:v>42811</c:v>
                </c:pt>
                <c:pt idx="4">
                  <c:v>42842</c:v>
                </c:pt>
                <c:pt idx="5">
                  <c:v>42872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608</c:v>
                </c:pt>
                <c:pt idx="1">
                  <c:v>765</c:v>
                </c:pt>
                <c:pt idx="2">
                  <c:v>721</c:v>
                </c:pt>
                <c:pt idx="3">
                  <c:v>875</c:v>
                </c:pt>
                <c:pt idx="4">
                  <c:v>748</c:v>
                </c:pt>
                <c:pt idx="5">
                  <c:v>710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58-4EE2-8B2B-5BFA8236EB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638648"/>
        <c:axId val="350639040"/>
      </c:barChart>
      <c:dateAx>
        <c:axId val="350638648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063904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5063904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063864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22+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28</c:v>
                </c:pt>
                <c:pt idx="1">
                  <c:v>18</c:v>
                </c:pt>
                <c:pt idx="2">
                  <c:v>22</c:v>
                </c:pt>
                <c:pt idx="3">
                  <c:v>142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DE0-4133-98B8-0645443173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639432"/>
        <c:axId val="350639824"/>
      </c:barChart>
      <c:catAx>
        <c:axId val="350639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639824"/>
        <c:crosses val="autoZero"/>
        <c:auto val="1"/>
        <c:lblAlgn val="ctr"/>
        <c:lblOffset val="100"/>
        <c:noMultiLvlLbl val="0"/>
      </c:catAx>
      <c:valAx>
        <c:axId val="3506398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639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IssueList!$J$21:$J$27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IssueList!$K$21:$K$27</c:f>
              <c:numCache>
                <c:formatCode>General</c:formatCode>
                <c:ptCount val="7"/>
                <c:pt idx="0">
                  <c:v>0</c:v>
                </c:pt>
                <c:pt idx="1">
                  <c:v>24</c:v>
                </c:pt>
                <c:pt idx="2">
                  <c:v>8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E90-40E8-8D8E-890C46AC59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641000"/>
        <c:axId val="350641392"/>
      </c:barChart>
      <c:catAx>
        <c:axId val="350641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50641392"/>
        <c:crosses val="autoZero"/>
        <c:auto val="1"/>
        <c:lblAlgn val="ctr"/>
        <c:lblOffset val="100"/>
        <c:noMultiLvlLbl val="0"/>
      </c:catAx>
      <c:valAx>
        <c:axId val="3506413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50641000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IssueList!$J$2:$J$18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IssueList!$K$2:$K$18</c:f>
              <c:numCache>
                <c:formatCode>General</c:formatCode>
                <c:ptCount val="17"/>
                <c:pt idx="0">
                  <c:v>7</c:v>
                </c:pt>
                <c:pt idx="1">
                  <c:v>0</c:v>
                </c:pt>
                <c:pt idx="2">
                  <c:v>1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6</c:v>
                </c:pt>
                <c:pt idx="8">
                  <c:v>0</c:v>
                </c:pt>
                <c:pt idx="9">
                  <c:v>8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1</c:v>
                </c:pt>
                <c:pt idx="15">
                  <c:v>4</c:v>
                </c:pt>
                <c:pt idx="1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A4-4E99-9490-D78E418D0C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079520"/>
        <c:axId val="351079912"/>
      </c:barChart>
      <c:catAx>
        <c:axId val="351079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0799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07991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10795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Web'!$J$4:$J$20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Athletics</c:v>
                </c:pt>
                <c:pt idx="11">
                  <c:v>Information Technology</c:v>
                </c:pt>
                <c:pt idx="12">
                  <c:v>Auxiliary Services</c:v>
                </c:pt>
                <c:pt idx="13">
                  <c:v>Flower Shop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'closed Web'!$K$4:$K$20</c:f>
              <c:numCache>
                <c:formatCode>General</c:formatCode>
                <c:ptCount val="17"/>
                <c:pt idx="0">
                  <c:v>11</c:v>
                </c:pt>
                <c:pt idx="1">
                  <c:v>0</c:v>
                </c:pt>
                <c:pt idx="2">
                  <c:v>1</c:v>
                </c:pt>
                <c:pt idx="3">
                  <c:v>7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5</c:v>
                </c:pt>
                <c:pt idx="8">
                  <c:v>0</c:v>
                </c:pt>
                <c:pt idx="9">
                  <c:v>11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</c:v>
                </c:pt>
                <c:pt idx="15">
                  <c:v>5</c:v>
                </c:pt>
                <c:pt idx="1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34-49A6-8793-5E1F3C2113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081088"/>
        <c:axId val="351081480"/>
      </c:barChart>
      <c:catAx>
        <c:axId val="351081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081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0814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10810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TSP Mobile App Stats</a:t>
            </a:r>
          </a:p>
        </c:rich>
      </c:tx>
      <c:layout>
        <c:manualLayout>
          <c:xMode val="edge"/>
          <c:yMode val="edge"/>
          <c:x val="0.35294117647058826"/>
          <c:y val="3.61842105263159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4775086505190347E-2"/>
          <c:y val="0.21710561187039368"/>
          <c:w val="0.65224913494809955"/>
          <c:h val="0.64802735664344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Visits'!$B$34</c:f>
              <c:strCache>
                <c:ptCount val="1"/>
                <c:pt idx="0">
                  <c:v># of downloads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'Web Visits'!$C$33:$H$33</c:f>
              <c:numCache>
                <c:formatCode>mmm\-yy</c:formatCode>
                <c:ptCount val="6"/>
                <c:pt idx="0">
                  <c:v>42705</c:v>
                </c:pt>
                <c:pt idx="1">
                  <c:v>42752</c:v>
                </c:pt>
                <c:pt idx="2">
                  <c:v>42783</c:v>
                </c:pt>
                <c:pt idx="3">
                  <c:v>42811</c:v>
                </c:pt>
                <c:pt idx="4">
                  <c:v>42842</c:v>
                </c:pt>
                <c:pt idx="5">
                  <c:v>42872</c:v>
                </c:pt>
              </c:numCache>
            </c:numRef>
          </c:cat>
          <c:val>
            <c:numRef>
              <c:f>'Web Visits'!$C$34:$H$34</c:f>
              <c:numCache>
                <c:formatCode>General</c:formatCode>
                <c:ptCount val="6"/>
                <c:pt idx="0">
                  <c:v>1041</c:v>
                </c:pt>
                <c:pt idx="1">
                  <c:v>1303</c:v>
                </c:pt>
                <c:pt idx="2">
                  <c:v>761</c:v>
                </c:pt>
                <c:pt idx="3">
                  <c:v>2663</c:v>
                </c:pt>
                <c:pt idx="4">
                  <c:v>626</c:v>
                </c:pt>
                <c:pt idx="5">
                  <c:v>305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0C0-433E-B8AE-0C0CCD28A8DB}"/>
            </c:ext>
          </c:extLst>
        </c:ser>
        <c:ser>
          <c:idx val="1"/>
          <c:order val="1"/>
          <c:tx>
            <c:strRef>
              <c:f>'Web Visits'!$B$35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'Web Visits'!$C$33:$H$33</c:f>
              <c:numCache>
                <c:formatCode>mmm\-yy</c:formatCode>
                <c:ptCount val="6"/>
                <c:pt idx="0">
                  <c:v>42705</c:v>
                </c:pt>
                <c:pt idx="1">
                  <c:v>42752</c:v>
                </c:pt>
                <c:pt idx="2">
                  <c:v>42783</c:v>
                </c:pt>
                <c:pt idx="3">
                  <c:v>42811</c:v>
                </c:pt>
                <c:pt idx="4">
                  <c:v>42842</c:v>
                </c:pt>
                <c:pt idx="5">
                  <c:v>42872</c:v>
                </c:pt>
              </c:numCache>
            </c:numRef>
          </c:cat>
          <c:val>
            <c:numRef>
              <c:f>'Web Visits'!$C$35:$H$35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0C0-433E-B8AE-0C0CCD28A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985576"/>
        <c:axId val="351985968"/>
      </c:barChart>
      <c:dateAx>
        <c:axId val="35198557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198596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519859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198557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02768166089985"/>
          <c:y val="0.12828947368421054"/>
          <c:w val="0.19896193771626358"/>
          <c:h val="0.1907894736842105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668984292907928"/>
          <c:y val="0.14301563449606966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Sheet1!$A$3:$A$12</c:f>
              <c:numCache>
                <c:formatCode>[$-409]mmm\-yy;@</c:formatCode>
                <c:ptCount val="10"/>
                <c:pt idx="0">
                  <c:v>42597</c:v>
                </c:pt>
                <c:pt idx="1">
                  <c:v>42628</c:v>
                </c:pt>
                <c:pt idx="2">
                  <c:v>42659</c:v>
                </c:pt>
                <c:pt idx="3">
                  <c:v>42690</c:v>
                </c:pt>
                <c:pt idx="4">
                  <c:v>42720</c:v>
                </c:pt>
                <c:pt idx="5">
                  <c:v>42752</c:v>
                </c:pt>
                <c:pt idx="6">
                  <c:v>42783</c:v>
                </c:pt>
                <c:pt idx="7">
                  <c:v>42811</c:v>
                </c:pt>
                <c:pt idx="8">
                  <c:v>42842</c:v>
                </c:pt>
                <c:pt idx="9">
                  <c:v>42872</c:v>
                </c:pt>
              </c:numCache>
            </c:numRef>
          </c:cat>
          <c:val>
            <c:numRef>
              <c:f>Sheet1!$B$3:$B$12</c:f>
              <c:numCache>
                <c:formatCode>General</c:formatCode>
                <c:ptCount val="10"/>
                <c:pt idx="0">
                  <c:v>99</c:v>
                </c:pt>
                <c:pt idx="1">
                  <c:v>97</c:v>
                </c:pt>
                <c:pt idx="2">
                  <c:v>96</c:v>
                </c:pt>
                <c:pt idx="3">
                  <c:v>96</c:v>
                </c:pt>
                <c:pt idx="4">
                  <c:v>97</c:v>
                </c:pt>
                <c:pt idx="5">
                  <c:v>99</c:v>
                </c:pt>
                <c:pt idx="6">
                  <c:v>93</c:v>
                </c:pt>
                <c:pt idx="7">
                  <c:v>97</c:v>
                </c:pt>
                <c:pt idx="8">
                  <c:v>99</c:v>
                </c:pt>
                <c:pt idx="9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082-45DD-88B3-A407B69C8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3611304"/>
        <c:axId val="353614048"/>
      </c:barChart>
      <c:dateAx>
        <c:axId val="3536113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361404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53614048"/>
        <c:scaling>
          <c:orientation val="minMax"/>
          <c:max val="100"/>
          <c:min val="9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36113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0.50909</cdr:x>
      <cdr:y>0.51282</cdr:y>
    </cdr:from>
    <cdr:to>
      <cdr:x>0.57862</cdr:x>
      <cdr:y>0.5665</cdr:y>
    </cdr:to>
    <cdr:sp macro="" textlink="">
      <cdr:nvSpPr>
        <cdr:cNvPr id="31744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10795" y="1492968"/>
          <a:ext cx="383446" cy="1559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0.73265</cdr:x>
      <cdr:y>0.89914</cdr:y>
    </cdr:from>
    <cdr:to>
      <cdr:x>0.98694</cdr:x>
      <cdr:y>0.97393</cdr:y>
    </cdr:to>
    <cdr:sp macro="" textlink="">
      <cdr:nvSpPr>
        <cdr:cNvPr id="31744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79531" y="3505200"/>
          <a:ext cx="1207689" cy="29155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8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Start Date: 11th Nov 2012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1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88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8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474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372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80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860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98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May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209800"/>
            <a:ext cx="6216216" cy="359092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981200"/>
            <a:ext cx="6369269" cy="425333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232" y="1828799"/>
            <a:ext cx="6209168" cy="450992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2057400"/>
            <a:ext cx="6457718" cy="342934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389" y="2209800"/>
            <a:ext cx="6304021" cy="395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May 2017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24" y="2057400"/>
            <a:ext cx="6005080" cy="45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273110"/>
            <a:ext cx="6346539" cy="383239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May 2017</a:t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414" y="1676400"/>
            <a:ext cx="6249075" cy="490778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891" y="1905000"/>
            <a:ext cx="5721109" cy="470506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362200"/>
            <a:ext cx="6297714" cy="412125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May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447800"/>
            <a:ext cx="6395305" cy="499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297" y="2286000"/>
            <a:ext cx="6305703" cy="411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1815936"/>
              </p:ext>
            </p:extLst>
          </p:nvPr>
        </p:nvGraphicFramePr>
        <p:xfrm>
          <a:off x="3530869" y="2286000"/>
          <a:ext cx="4749262" cy="3898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667000"/>
            <a:ext cx="6377152" cy="337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743200"/>
            <a:ext cx="6411807" cy="296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514600"/>
            <a:ext cx="6335185" cy="308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405" y="2819400"/>
            <a:ext cx="6431574" cy="309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434" y="2286000"/>
            <a:ext cx="6333302" cy="391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17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2819400"/>
            <a:ext cx="6450724" cy="359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98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911" y="2590800"/>
            <a:ext cx="6358832" cy="37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97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4387056"/>
              </p:ext>
            </p:extLst>
          </p:nvPr>
        </p:nvGraphicFramePr>
        <p:xfrm>
          <a:off x="2714297" y="2286000"/>
          <a:ext cx="6254259" cy="3363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2209800"/>
            <a:ext cx="6405579" cy="384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68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256" y="2971800"/>
            <a:ext cx="6347899" cy="314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97217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713" y="2362200"/>
            <a:ext cx="6434985" cy="283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18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082" y="2743200"/>
            <a:ext cx="6410703" cy="292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52865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658662"/>
            <a:ext cx="6358785" cy="313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26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362200"/>
            <a:ext cx="6196044" cy="382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3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358" y="2667000"/>
            <a:ext cx="6177695" cy="330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8436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741" y="2209800"/>
            <a:ext cx="6410929" cy="386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3091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924" y="2209800"/>
            <a:ext cx="6305938" cy="393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23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809" y="2514600"/>
            <a:ext cx="6340793" cy="313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0617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455" y="2438400"/>
            <a:ext cx="6136242" cy="344343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746326"/>
            <a:ext cx="6358785" cy="279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57881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667000"/>
            <a:ext cx="6276488" cy="287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66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447" y="2590800"/>
            <a:ext cx="6351518" cy="324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5247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654" y="2133600"/>
            <a:ext cx="6291103" cy="388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50298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46" y="2209800"/>
            <a:ext cx="6284920" cy="369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26819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876" y="2286000"/>
            <a:ext cx="6310659" cy="404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27507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306" y="2133600"/>
            <a:ext cx="6283800" cy="392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63336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066" y="2819400"/>
            <a:ext cx="6334280" cy="314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4927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592" y="2438400"/>
            <a:ext cx="6261227" cy="316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47669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May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110" y="2743200"/>
            <a:ext cx="6322192" cy="298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9116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May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367" y="2133600"/>
            <a:ext cx="5913633" cy="409686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May 2017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07392042"/>
              </p:ext>
            </p:extLst>
          </p:nvPr>
        </p:nvGraphicFramePr>
        <p:xfrm>
          <a:off x="2900680" y="2286000"/>
          <a:ext cx="5862320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153198"/>
              </p:ext>
            </p:extLst>
          </p:nvPr>
        </p:nvGraphicFramePr>
        <p:xfrm>
          <a:off x="3031671" y="23622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786672"/>
              </p:ext>
            </p:extLst>
          </p:nvPr>
        </p:nvGraphicFramePr>
        <p:xfrm>
          <a:off x="3008709" y="2362200"/>
          <a:ext cx="5488781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9005849"/>
              </p:ext>
            </p:extLst>
          </p:nvPr>
        </p:nvGraphicFramePr>
        <p:xfrm>
          <a:off x="2743200" y="2438400"/>
          <a:ext cx="6270626" cy="340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0165806"/>
              </p:ext>
            </p:extLst>
          </p:nvPr>
        </p:nvGraphicFramePr>
        <p:xfrm>
          <a:off x="2722179" y="2057400"/>
          <a:ext cx="6342289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63260</TotalTime>
  <Words>453</Words>
  <Application>Microsoft Office PowerPoint</Application>
  <PresentationFormat>On-screen Show (4:3)</PresentationFormat>
  <Paragraphs>168</Paragraphs>
  <Slides>51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May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May 2017</vt:lpstr>
      <vt:lpstr>PowerPoint Presentation</vt:lpstr>
      <vt:lpstr>USCAUXILIARYSERVICESIT Website Reports May 2017 </vt:lpstr>
      <vt:lpstr>USCAUXILIARYSERVICESIT Website Reports May 2017 </vt:lpstr>
      <vt:lpstr>USCAUXILIARYSERVICESIT Website Reports May 2017 </vt:lpstr>
      <vt:lpstr>USCAUXILIARYSERVICESIT Website Reports May 2017  </vt:lpstr>
      <vt:lpstr>USCAUXILIARYSERVICESIT Website Reports May 2017 </vt:lpstr>
      <vt:lpstr>USCAUXILIARYSERVICESIT Website Reports May 2017 </vt:lpstr>
      <vt:lpstr>USCAUXILIARYSERVICESIT Email Campaign Reports May 2017 </vt:lpstr>
      <vt:lpstr>USCAUXILIARYSERVICESIT Email Campaign Reports May 2017  </vt:lpstr>
      <vt:lpstr>USCAUXILIARYSERVICESIT Email Campaign Reports May 2017 </vt:lpstr>
      <vt:lpstr>USCAUXILIARYSERVICESIT Email Campaign Reports May 2017 </vt:lpstr>
      <vt:lpstr>USCAUXILIARYSERVICESIT Email Campaign Reports May 2017 </vt:lpstr>
      <vt:lpstr>USCAUXILIARYSERVICESIT Email Campaign Reports May 2017 </vt:lpstr>
      <vt:lpstr>USCAUXILIARYSERVICESIT Email Campaign Reports May 2017 </vt:lpstr>
      <vt:lpstr>USCAUXILIARYSERVICESIT Email Campaign Reports May 2017 </vt:lpstr>
      <vt:lpstr>PowerPoint Presentation</vt:lpstr>
      <vt:lpstr>PowerPoint Presentation</vt:lpstr>
      <vt:lpstr>PowerPoint Presentation</vt:lpstr>
      <vt:lpstr>USCAUXILIARYSERVICESIT Email Campaign Reports May 2017 </vt:lpstr>
      <vt:lpstr>USCAUXILIARYSERVICESIT Email Campaign Reports May 2017 </vt:lpstr>
      <vt:lpstr>PowerPoint Presentation</vt:lpstr>
      <vt:lpstr>PowerPoint Presentation</vt:lpstr>
      <vt:lpstr>USCAUXILIARYSERVICESIT Email Campaign Reports May 2017 </vt:lpstr>
      <vt:lpstr>PowerPoint Presentation</vt:lpstr>
      <vt:lpstr>PowerPoint Presentation</vt:lpstr>
      <vt:lpstr>USCAUXILIARYSERVICESIT Email Campaign Reports May 2017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May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Michael R Groessl</cp:lastModifiedBy>
  <cp:revision>1895</cp:revision>
  <dcterms:created xsi:type="dcterms:W3CDTF">2005-12-19T17:55:46Z</dcterms:created>
  <dcterms:modified xsi:type="dcterms:W3CDTF">2017-06-07T16:28:01Z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