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9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0.xml" ContentType="application/vnd.openxmlformats-officedocument.drawingml.chart+xml"/>
  <Override PartName="/ppt/notesSlides/notesSlide19.xml" ContentType="application/vnd.openxmlformats-officedocument.presentationml.notesSlide+xml"/>
  <Override PartName="/ppt/charts/chart11.xml" ContentType="application/vnd.openxmlformats-officedocument.drawingml.chart+xml"/>
  <Override PartName="/ppt/notesSlides/notesSlide20.xml" ContentType="application/vnd.openxmlformats-officedocument.presentationml.notesSlide+xml"/>
  <Override PartName="/ppt/charts/chart12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5.xml" ContentType="application/vnd.openxmlformats-officedocument.drawingml.chart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1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09" r:id="rId25"/>
    <p:sldId id="411" r:id="rId26"/>
    <p:sldId id="410" r:id="rId27"/>
    <p:sldId id="426" r:id="rId28"/>
    <p:sldId id="417" r:id="rId29"/>
    <p:sldId id="431" r:id="rId30"/>
    <p:sldId id="434" r:id="rId31"/>
    <p:sldId id="442" r:id="rId32"/>
    <p:sldId id="443" r:id="rId33"/>
    <p:sldId id="444" r:id="rId34"/>
    <p:sldId id="412" r:id="rId35"/>
    <p:sldId id="433" r:id="rId36"/>
    <p:sldId id="445" r:id="rId37"/>
    <p:sldId id="446" r:id="rId38"/>
    <p:sldId id="413" r:id="rId39"/>
    <p:sldId id="435" r:id="rId40"/>
    <p:sldId id="447" r:id="rId41"/>
    <p:sldId id="414" r:id="rId42"/>
    <p:sldId id="439" r:id="rId43"/>
    <p:sldId id="448" r:id="rId44"/>
    <p:sldId id="441" r:id="rId45"/>
    <p:sldId id="401" r:id="rId46"/>
    <p:sldId id="397" r:id="rId47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15"/>
    <a:srgbClr val="EE7612"/>
    <a:srgbClr val="0000FF"/>
    <a:srgbClr val="001132"/>
    <a:srgbClr val="003399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97" autoAdjust="0"/>
    <p:restoredTop sz="94660" autoAdjust="0"/>
  </p:normalViewPr>
  <p:slideViewPr>
    <p:cSldViewPr>
      <p:cViewPr varScale="1">
        <p:scale>
          <a:sx n="91" d="100"/>
          <a:sy n="91" d="100"/>
        </p:scale>
        <p:origin x="11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pril%202017%20Monthly%20Ops%20Report\April_2017_Service%20Desk%20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pril%202017%20Monthly%20Ops%20Report\April_2017_Exact%20Target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pril%202017%20Monthly%20Ops%20Report\April_2017_Exact%20Target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pril%202017%20Monthly%20Ops%20Report\April_2017_Exact%20Target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pril%202017%20Monthly%20Ops%20Report\April_2017_Exact%20Target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pril%202017%20Monthly%20Ops%20Report\April_2017_Exact%20Target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pril%202017%20Monthly%20Ops%20Report\April_2017_Exact%20Target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pril%202017%20Monthly%20Ops%20Report\April_2017_Customer%20Satisfaction%20Repor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pril%202017%20Monthly%20Ops%20Report\April_2017_Aging%20Repor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pril%202017%20Monthly%20Ops%20Report\April_2017_Web%20Req%20Unit%20And%20Statu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pril%202017%20Monthly%20Ops%20Report\April_2017_Web%20Req%20Unit%20And%20Statu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pril%202017%20Monthly%20Ops%20Report\April_2017_Website%20Reports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.usc.edu\fileshare\Central%20IT%20Home\Central%20IT%20Shared\Service%20Desk\OPS%20Report\2017\April%202017%20Monthly%20Ops%20Report\April_2017_Website%20Repor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pril%202017%20Monthly%20Ops%20Report\April_2017_Website%20Reports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auxiliaries.usc.edu\fileshare\Central%20IT%20Home\Central%20IT%20Shared\Service%20Desk\OPS%20Report\2017\April%202017%20Monthly%20Ops%20Report\April_2017_Website%20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pril%202017%20Monthly%20Ops%20Report\April_2017_Exact%20Targ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Counts'!$B$26:$G$26</c:f>
              <c:numCache>
                <c:formatCode>mmm\-yy</c:formatCode>
                <c:ptCount val="6"/>
                <c:pt idx="0">
                  <c:v>42690</c:v>
                </c:pt>
                <c:pt idx="1">
                  <c:v>42720</c:v>
                </c:pt>
                <c:pt idx="2">
                  <c:v>42752</c:v>
                </c:pt>
                <c:pt idx="3">
                  <c:v>42783</c:v>
                </c:pt>
                <c:pt idx="4">
                  <c:v>42811</c:v>
                </c:pt>
                <c:pt idx="5">
                  <c:v>42842</c:v>
                </c:pt>
              </c:numCache>
            </c:numRef>
          </c:cat>
          <c:val>
            <c:numRef>
              <c:f>'Issue Counts'!$B$27:$G$27</c:f>
              <c:numCache>
                <c:formatCode>0</c:formatCode>
                <c:ptCount val="6"/>
                <c:pt idx="0">
                  <c:v>880</c:v>
                </c:pt>
                <c:pt idx="1">
                  <c:v>608</c:v>
                </c:pt>
                <c:pt idx="2">
                  <c:v>765</c:v>
                </c:pt>
                <c:pt idx="3">
                  <c:v>721</c:v>
                </c:pt>
                <c:pt idx="4">
                  <c:v>875</c:v>
                </c:pt>
                <c:pt idx="5">
                  <c:v>748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B3-4129-B2FC-B5725AD898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620576"/>
        <c:axId val="102620968"/>
      </c:barChart>
      <c:dateAx>
        <c:axId val="102620576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262096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0262096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2620576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reports'!$L$14</c:f>
          <c:strCache>
            <c:ptCount val="1"/>
            <c:pt idx="0">
              <c:v>Get Mom the Good Stuff! - 04/22/2017</c:v>
            </c:pt>
          </c:strCache>
        </c:strRef>
      </c:tx>
      <c:layout>
        <c:manualLayout>
          <c:xMode val="edge"/>
          <c:yMode val="edge"/>
          <c:x val="0.32934884394694353"/>
          <c:y val="6.4820116268329508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reports'!$E$14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reports'!$F$14:$J$14</c:f>
              <c:numCache>
                <c:formatCode>General</c:formatCode>
                <c:ptCount val="5"/>
                <c:pt idx="0">
                  <c:v>62322</c:v>
                </c:pt>
                <c:pt idx="1">
                  <c:v>62251</c:v>
                </c:pt>
                <c:pt idx="2">
                  <c:v>16332</c:v>
                </c:pt>
                <c:pt idx="3">
                  <c:v>1293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20-4A0A-A1FC-BE45C75B54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2728936"/>
        <c:axId val="462727368"/>
      </c:barChart>
      <c:catAx>
        <c:axId val="462728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7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27273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89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reports'!$L$17</c:f>
          <c:strCache>
            <c:ptCount val="1"/>
            <c:pt idx="0">
              <c:v>Fresh USC Hats from Team Trojan! - 04/18/2017</c:v>
            </c:pt>
          </c:strCache>
        </c:strRef>
      </c:tx>
      <c:layout>
        <c:manualLayout>
          <c:xMode val="edge"/>
          <c:yMode val="edge"/>
          <c:x val="0.30049481205530365"/>
          <c:y val="5.7980550844429414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19209918152197"/>
          <c:y val="0.1754530200019792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reports'!$E$17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reports'!$F$17:$J$17</c:f>
              <c:numCache>
                <c:formatCode>General</c:formatCode>
                <c:ptCount val="5"/>
                <c:pt idx="0">
                  <c:v>62391</c:v>
                </c:pt>
                <c:pt idx="1">
                  <c:v>62285</c:v>
                </c:pt>
                <c:pt idx="2">
                  <c:v>18960</c:v>
                </c:pt>
                <c:pt idx="3">
                  <c:v>1799</c:v>
                </c:pt>
                <c:pt idx="4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23-44A8-9ADA-D1BC3B937B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838048"/>
        <c:axId val="412838440"/>
      </c:barChart>
      <c:catAx>
        <c:axId val="41283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38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28384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380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reports'!$L$20</c:f>
          <c:strCache>
            <c:ptCount val="1"/>
            <c:pt idx="0">
              <c:v>USC Bookstores Invite You To a Special Event! - 04/10/2017</c:v>
            </c:pt>
          </c:strCache>
        </c:strRef>
      </c:tx>
      <c:layout>
        <c:manualLayout>
          <c:xMode val="edge"/>
          <c:yMode val="edge"/>
          <c:x val="0.24682108566850633"/>
          <c:y val="2.0292397660818719E-2"/>
        </c:manualLayout>
      </c:layout>
      <c:overlay val="1"/>
      <c:txPr>
        <a:bodyPr/>
        <a:lstStyle/>
        <a:p>
          <a:pPr>
            <a:defRPr b="1" i="0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429512370445193"/>
          <c:y val="0.18132168982981733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reports'!$E$20</c:f>
              <c:strCache>
                <c:ptCount val="1"/>
                <c:pt idx="0">
                  <c:v>BKS List (Segment: Custom Collection)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reports'!$F$19:$J$19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reports'!$F$20:$J$20</c:f>
              <c:numCache>
                <c:formatCode>General</c:formatCode>
                <c:ptCount val="5"/>
                <c:pt idx="0">
                  <c:v>106</c:v>
                </c:pt>
                <c:pt idx="1">
                  <c:v>102</c:v>
                </c:pt>
                <c:pt idx="2">
                  <c:v>47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DF-46A5-9DA5-3364F74130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841184"/>
        <c:axId val="464751040"/>
      </c:barChart>
      <c:catAx>
        <c:axId val="41284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1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7510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411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reports'!$L$26</c:f>
          <c:strCache>
            <c:ptCount val="1"/>
            <c:pt idx="0">
              <c:v>This Week - April 24, 2017 - 04/24/2017</c:v>
            </c:pt>
          </c:strCache>
        </c:strRef>
      </c:tx>
      <c:layout>
        <c:manualLayout>
          <c:xMode val="edge"/>
          <c:yMode val="edge"/>
          <c:x val="0.34938194710770598"/>
          <c:y val="3.5147035192029559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79783656844082"/>
          <c:y val="0.1864681415140381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reports'!$E$26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reports'!$F$25:$J$25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reports'!$F$26:$J$26</c:f>
              <c:numCache>
                <c:formatCode>General</c:formatCode>
                <c:ptCount val="5"/>
                <c:pt idx="0">
                  <c:v>1586</c:v>
                </c:pt>
                <c:pt idx="1">
                  <c:v>1582</c:v>
                </c:pt>
                <c:pt idx="2">
                  <c:v>447</c:v>
                </c:pt>
                <c:pt idx="3">
                  <c:v>43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B2-479E-8B48-026D9C2A5A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670000"/>
        <c:axId val="414056992"/>
      </c:barChart>
      <c:catAx>
        <c:axId val="464670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056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405699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6700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reports'!$L$29</c:f>
          <c:strCache>
            <c:ptCount val="1"/>
            <c:pt idx="0">
              <c:v>**Eat on Campus** April 24 - 30 - 04/24/2017</c:v>
            </c:pt>
          </c:strCache>
        </c:strRef>
      </c:tx>
      <c:layout>
        <c:manualLayout>
          <c:xMode val="edge"/>
          <c:yMode val="edge"/>
          <c:x val="0.3050527950773983"/>
          <c:y val="4.4389582508557866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762982354513565"/>
          <c:y val="0.1641961462214166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reports'!$E$29</c:f>
              <c:strCache>
                <c:ptCount val="1"/>
                <c:pt idx="0">
                  <c:v>HSP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reports'!$F$28:$J$28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reports'!$F$29:$J$29</c:f>
              <c:numCache>
                <c:formatCode>General</c:formatCode>
                <c:ptCount val="5"/>
                <c:pt idx="0">
                  <c:v>4874</c:v>
                </c:pt>
                <c:pt idx="1">
                  <c:v>4799</c:v>
                </c:pt>
                <c:pt idx="2">
                  <c:v>846</c:v>
                </c:pt>
                <c:pt idx="3">
                  <c:v>76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66-42BC-9527-2EABF443CA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2725408"/>
        <c:axId val="462726584"/>
      </c:barChart>
      <c:catAx>
        <c:axId val="46272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6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27265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54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reports'!$L$44</c:f>
          <c:strCache>
            <c:ptCount val="1"/>
            <c:pt idx="0">
              <c:v>Fertitta Cafe - Best Concept Award Entry - 04/14/2017</c:v>
            </c:pt>
          </c:strCache>
        </c:strRef>
      </c:tx>
      <c:layout>
        <c:manualLayout>
          <c:xMode val="edge"/>
          <c:yMode val="edge"/>
          <c:x val="0.28765834011700081"/>
          <c:y val="4.3726327123108574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261944797171987"/>
          <c:y val="0.1781289556216178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reports'!$E$44</c:f>
              <c:strCache>
                <c:ptCount val="1"/>
                <c:pt idx="0">
                  <c:v>HSP List (Segment: Erika)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reports'!$F$43:$J$43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reports'!$F$44:$J$44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FF-4FE3-8DED-7E85D78394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752216"/>
        <c:axId val="464752608"/>
      </c:barChart>
      <c:catAx>
        <c:axId val="464752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2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7526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22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Sheet1!$A$3:$A$12</c:f>
              <c:numCache>
                <c:formatCode>[$-409]mmm\-yy;@</c:formatCode>
                <c:ptCount val="10"/>
                <c:pt idx="0" formatCode="mmm\-yy">
                  <c:v>42552</c:v>
                </c:pt>
                <c:pt idx="1">
                  <c:v>42597</c:v>
                </c:pt>
                <c:pt idx="2">
                  <c:v>42628</c:v>
                </c:pt>
                <c:pt idx="3">
                  <c:v>42659</c:v>
                </c:pt>
                <c:pt idx="4">
                  <c:v>42690</c:v>
                </c:pt>
                <c:pt idx="5">
                  <c:v>42720</c:v>
                </c:pt>
                <c:pt idx="6">
                  <c:v>42752</c:v>
                </c:pt>
                <c:pt idx="7">
                  <c:v>42783</c:v>
                </c:pt>
                <c:pt idx="8">
                  <c:v>42811</c:v>
                </c:pt>
                <c:pt idx="9">
                  <c:v>42842</c:v>
                </c:pt>
              </c:numCache>
            </c:numRef>
          </c:cat>
          <c:val>
            <c:numRef>
              <c:f>Sheet1!$B$3:$B$12</c:f>
              <c:numCache>
                <c:formatCode>General</c:formatCode>
                <c:ptCount val="10"/>
                <c:pt idx="0">
                  <c:v>97</c:v>
                </c:pt>
                <c:pt idx="1">
                  <c:v>99</c:v>
                </c:pt>
                <c:pt idx="2">
                  <c:v>97</c:v>
                </c:pt>
                <c:pt idx="3">
                  <c:v>96</c:v>
                </c:pt>
                <c:pt idx="4">
                  <c:v>96</c:v>
                </c:pt>
                <c:pt idx="5">
                  <c:v>97</c:v>
                </c:pt>
                <c:pt idx="6">
                  <c:v>99</c:v>
                </c:pt>
                <c:pt idx="7">
                  <c:v>93</c:v>
                </c:pt>
                <c:pt idx="8">
                  <c:v>97</c:v>
                </c:pt>
                <c:pt idx="9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60-4248-808A-D5DC8F3C53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51034744"/>
        <c:axId val="551035920"/>
      </c:barChart>
      <c:dateAx>
        <c:axId val="5510347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51035920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55103592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5103474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22+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18</c:v>
                </c:pt>
                <c:pt idx="1">
                  <c:v>12</c:v>
                </c:pt>
                <c:pt idx="2">
                  <c:v>5</c:v>
                </c:pt>
                <c:pt idx="3">
                  <c:v>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E7-423C-AD32-71A9CE3DF3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892608"/>
        <c:axId val="161355968"/>
      </c:barChart>
      <c:catAx>
        <c:axId val="53892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61355968"/>
        <c:crosses val="autoZero"/>
        <c:auto val="1"/>
        <c:lblAlgn val="ctr"/>
        <c:lblOffset val="100"/>
        <c:noMultiLvlLbl val="0"/>
      </c:catAx>
      <c:valAx>
        <c:axId val="1613559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38926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3782604760611823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IssueList!$J$21:$J$27</c:f>
              <c:strCache>
                <c:ptCount val="7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  <c:pt idx="6">
                  <c:v>In Progress</c:v>
                </c:pt>
              </c:strCache>
            </c:strRef>
          </c:cat>
          <c:val>
            <c:numRef>
              <c:f>IssueList!$K$21:$K$27</c:f>
              <c:numCache>
                <c:formatCode>General</c:formatCode>
                <c:ptCount val="7"/>
                <c:pt idx="0">
                  <c:v>0</c:v>
                </c:pt>
                <c:pt idx="1">
                  <c:v>32</c:v>
                </c:pt>
                <c:pt idx="2">
                  <c:v>1</c:v>
                </c:pt>
                <c:pt idx="3">
                  <c:v>0</c:v>
                </c:pt>
                <c:pt idx="4">
                  <c:v>4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38-4A93-93DF-E1242AD2D1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1031608"/>
        <c:axId val="551031216"/>
      </c:barChart>
      <c:catAx>
        <c:axId val="551031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551031216"/>
        <c:crosses val="autoZero"/>
        <c:auto val="1"/>
        <c:lblAlgn val="ctr"/>
        <c:lblOffset val="100"/>
        <c:noMultiLvlLbl val="0"/>
      </c:catAx>
      <c:valAx>
        <c:axId val="55103121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551031608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IssueList!$K$1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IssueList!$J$2:$J$18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Radisson</c:v>
                </c:pt>
                <c:pt idx="15">
                  <c:v>Coliseum</c:v>
                </c:pt>
                <c:pt idx="16">
                  <c:v>Figueroa Press</c:v>
                </c:pt>
              </c:strCache>
            </c:strRef>
          </c:cat>
          <c:val>
            <c:numRef>
              <c:f>IssueList!$K$2:$K$18</c:f>
              <c:numCache>
                <c:formatCode>General</c:formatCode>
                <c:ptCount val="17"/>
                <c:pt idx="0">
                  <c:v>10</c:v>
                </c:pt>
                <c:pt idx="1">
                  <c:v>0</c:v>
                </c:pt>
                <c:pt idx="2">
                  <c:v>1</c:v>
                </c:pt>
                <c:pt idx="3">
                  <c:v>7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10</c:v>
                </c:pt>
                <c:pt idx="8">
                  <c:v>0</c:v>
                </c:pt>
                <c:pt idx="9">
                  <c:v>5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</c:v>
                </c:pt>
                <c:pt idx="14">
                  <c:v>0</c:v>
                </c:pt>
                <c:pt idx="15">
                  <c:v>3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5A-45D7-81A7-BFFFA0B24D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1035920"/>
        <c:axId val="551040624"/>
      </c:barChart>
      <c:catAx>
        <c:axId val="551035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51040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5104062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510359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April 2017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lanyard</c:v>
                </c:pt>
                <c:pt idx="1">
                  <c:v>mom</c:v>
                </c:pt>
                <c:pt idx="2">
                  <c:v>dad</c:v>
                </c:pt>
                <c:pt idx="3">
                  <c:v>sash</c:v>
                </c:pt>
                <c:pt idx="4">
                  <c:v>usc mom</c:v>
                </c:pt>
                <c:pt idx="5">
                  <c:v>sticker</c:v>
                </c:pt>
                <c:pt idx="6">
                  <c:v>water bottle</c:v>
                </c:pt>
                <c:pt idx="7">
                  <c:v>backpack</c:v>
                </c:pt>
                <c:pt idx="8">
                  <c:v>hat</c:v>
                </c:pt>
                <c:pt idx="9">
                  <c:v>jersey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74</c:v>
                </c:pt>
                <c:pt idx="1">
                  <c:v>71</c:v>
                </c:pt>
                <c:pt idx="2">
                  <c:v>61</c:v>
                </c:pt>
                <c:pt idx="3">
                  <c:v>40</c:v>
                </c:pt>
                <c:pt idx="4">
                  <c:v>35</c:v>
                </c:pt>
                <c:pt idx="5">
                  <c:v>34</c:v>
                </c:pt>
                <c:pt idx="6">
                  <c:v>34</c:v>
                </c:pt>
                <c:pt idx="7">
                  <c:v>33</c:v>
                </c:pt>
                <c:pt idx="8">
                  <c:v>33</c:v>
                </c:pt>
                <c:pt idx="9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C5-44E3-A92B-368FC6FD2C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34424"/>
        <c:axId val="334828544"/>
      </c:barChart>
      <c:catAx>
        <c:axId val="334834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48285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3482854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483442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Details'!$B$34:$B$43</c:f>
              <c:strCache>
                <c:ptCount val="10"/>
                <c:pt idx="0">
                  <c:v>Tops | Women's Apparel | USC Bookstores</c:v>
                </c:pt>
                <c:pt idx="1">
                  <c:v>T-Shirts | Tops | USC Bookstores</c:v>
                </c:pt>
                <c:pt idx="2">
                  <c:v>Hats | Men's Apparel | USC Bookstores</c:v>
                </c:pt>
                <c:pt idx="3">
                  <c:v>Jackets/Fleece |Men's Apparel | USC Bookstores</c:v>
                </c:pt>
                <c:pt idx="4">
                  <c:v>Jackets/Fleece | Women's Apparel | USC Bookstores</c:v>
                </c:pt>
                <c:pt idx="5">
                  <c:v>Caps and Gowns</c:v>
                </c:pt>
                <c:pt idx="6">
                  <c:v>Glassware &amp; Mugs | Gifts | USC Bookstores</c:v>
                </c:pt>
                <c:pt idx="7">
                  <c:v>Men's Nike | Nike | USC Bookstore</c:v>
                </c:pt>
                <c:pt idx="8">
                  <c:v>New Items | USC Bookstores</c:v>
                </c:pt>
                <c:pt idx="9">
                  <c:v>Accessories | Women's Apparel | USC Bookstores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61527</c:v>
                </c:pt>
                <c:pt idx="1">
                  <c:v>21434</c:v>
                </c:pt>
                <c:pt idx="2">
                  <c:v>15172</c:v>
                </c:pt>
                <c:pt idx="3">
                  <c:v>11113</c:v>
                </c:pt>
                <c:pt idx="4">
                  <c:v>7618</c:v>
                </c:pt>
                <c:pt idx="5">
                  <c:v>6477</c:v>
                </c:pt>
                <c:pt idx="6">
                  <c:v>6060</c:v>
                </c:pt>
                <c:pt idx="7">
                  <c:v>6036</c:v>
                </c:pt>
                <c:pt idx="8">
                  <c:v>5893</c:v>
                </c:pt>
                <c:pt idx="9">
                  <c:v>4691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C1-4799-B0FA-F72370AFC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30504"/>
        <c:axId val="334833640"/>
      </c:barChart>
      <c:catAx>
        <c:axId val="334830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48336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483364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483050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April </a:t>
            </a:r>
            <a:r>
              <a:rPr lang="en-US" sz="1075" b="1" i="0" u="none" strike="noStrike" baseline="0">
                <a:effectLst/>
              </a:rPr>
              <a:t>2017</a:t>
            </a:r>
            <a:endParaRPr lang="en-US" baseline="0"/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Class of 2017 Shield Logo Sash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210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B9-410B-AA77-3D5E2DBAE8F6}"/>
            </c:ext>
          </c:extLst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2017 Rose Bowl Champions Button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B9-410B-AA77-3D5E2DBAE8F6}"/>
            </c:ext>
          </c:extLst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Class of 2017 Logo Sash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B9-410B-AA77-3D5E2DBAE8F6}"/>
            </c:ext>
          </c:extLst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USC Alumni Heavy Chrome Shield License Frame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CB9-410B-AA77-3D5E2DBAE8F6}"/>
            </c:ext>
          </c:extLst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USC 2017 Rose Bowl DVD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B9-410B-AA77-3D5E2DBAE8F6}"/>
            </c:ext>
          </c:extLst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Alumni Heavy Chrome Shield License Frame A04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CB9-410B-AA77-3D5E2DBAE8F6}"/>
            </c:ext>
          </c:extLst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Cardinal Tackle Twill Crew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CB9-410B-AA77-3D5E2DBAE8F6}"/>
            </c:ext>
          </c:extLst>
        </c:ser>
        <c:ser>
          <c:idx val="8"/>
          <c:order val="7"/>
          <c:tx>
            <c:strRef>
              <c:f>'BKS Details'!$B$76</c:f>
              <c:strCache>
                <c:ptCount val="1"/>
                <c:pt idx="0">
                  <c:v>USC Women's Grey Cardinal Arch Intramural High Neck Cami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CB9-410B-AA77-3D5E2DBAE8F6}"/>
            </c:ext>
          </c:extLst>
        </c:ser>
        <c:ser>
          <c:idx val="9"/>
          <c:order val="8"/>
          <c:tx>
            <c:strRef>
              <c:f>'BKS Details'!$B$75</c:f>
              <c:strCache>
                <c:ptCount val="1"/>
                <c:pt idx="0">
                  <c:v>USC Black Tackle Twill Crew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B9-410B-AA77-3D5E2DBAE8F6}"/>
            </c:ext>
          </c:extLst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Women's White Arch Freshy Camp Ringer T-Shirt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CB9-410B-AA77-3D5E2DBAE8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31680"/>
        <c:axId val="334835208"/>
      </c:barChart>
      <c:catAx>
        <c:axId val="3348316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334835208"/>
        <c:crosses val="autoZero"/>
        <c:auto val="1"/>
        <c:lblAlgn val="ctr"/>
        <c:lblOffset val="100"/>
        <c:noMultiLvlLbl val="0"/>
      </c:catAx>
      <c:valAx>
        <c:axId val="33483520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483168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90326797995565"/>
          <c:h val="0.77313267138019337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TSP Mobile App Stats</a:t>
            </a:r>
          </a:p>
        </c:rich>
      </c:tx>
      <c:layout>
        <c:manualLayout>
          <c:xMode val="edge"/>
          <c:yMode val="edge"/>
          <c:x val="0.35294117647058826"/>
          <c:y val="3.61842105263159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4775086505190347E-2"/>
          <c:y val="0.21710561187039368"/>
          <c:w val="0.65224913494809955"/>
          <c:h val="0.648027356643449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Visits'!$B$34</c:f>
              <c:strCache>
                <c:ptCount val="1"/>
                <c:pt idx="0">
                  <c:v># of downloads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'Web Visits'!$C$33:$H$33</c:f>
              <c:numCache>
                <c:formatCode>mmm\-yy</c:formatCode>
                <c:ptCount val="6"/>
                <c:pt idx="0">
                  <c:v>42675</c:v>
                </c:pt>
                <c:pt idx="1">
                  <c:v>42705</c:v>
                </c:pt>
                <c:pt idx="2">
                  <c:v>42752</c:v>
                </c:pt>
                <c:pt idx="3">
                  <c:v>42783</c:v>
                </c:pt>
                <c:pt idx="4">
                  <c:v>42811</c:v>
                </c:pt>
                <c:pt idx="5">
                  <c:v>42842</c:v>
                </c:pt>
              </c:numCache>
            </c:numRef>
          </c:cat>
          <c:val>
            <c:numRef>
              <c:f>'Web Visits'!$C$34:$H$34</c:f>
              <c:numCache>
                <c:formatCode>General</c:formatCode>
                <c:ptCount val="6"/>
                <c:pt idx="0">
                  <c:v>187</c:v>
                </c:pt>
                <c:pt idx="1">
                  <c:v>1041</c:v>
                </c:pt>
                <c:pt idx="2">
                  <c:v>1303</c:v>
                </c:pt>
                <c:pt idx="3">
                  <c:v>761</c:v>
                </c:pt>
                <c:pt idx="4">
                  <c:v>2663</c:v>
                </c:pt>
                <c:pt idx="5">
                  <c:v>626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2E-4EF7-A43F-E768C9881DD1}"/>
            </c:ext>
          </c:extLst>
        </c:ser>
        <c:ser>
          <c:idx val="1"/>
          <c:order val="1"/>
          <c:tx>
            <c:strRef>
              <c:f>'Web Visits'!$B$35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'Web Visits'!$C$33:$H$33</c:f>
              <c:numCache>
                <c:formatCode>mmm\-yy</c:formatCode>
                <c:ptCount val="6"/>
                <c:pt idx="0">
                  <c:v>42675</c:v>
                </c:pt>
                <c:pt idx="1">
                  <c:v>42705</c:v>
                </c:pt>
                <c:pt idx="2">
                  <c:v>42752</c:v>
                </c:pt>
                <c:pt idx="3">
                  <c:v>42783</c:v>
                </c:pt>
                <c:pt idx="4">
                  <c:v>42811</c:v>
                </c:pt>
                <c:pt idx="5">
                  <c:v>42842</c:v>
                </c:pt>
              </c:numCache>
            </c:numRef>
          </c:cat>
          <c:val>
            <c:numRef>
              <c:f>'Web Visits'!$C$35:$H$35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2E-4EF7-A43F-E768C9881D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160560"/>
        <c:axId val="324161736"/>
      </c:barChart>
      <c:dateAx>
        <c:axId val="324160560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2416173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2416173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2416056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02768166089985"/>
          <c:y val="0.12828947368421054"/>
          <c:w val="0.19896193771626358"/>
          <c:h val="0.19078947368421054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</c:f>
          <c:strCache>
            <c:ptCount val="1"/>
            <c:pt idx="0">
              <c:v>🎁 Celebrate Moms, Dads &amp; Grads! 🎁 - 04/25/2017</c:v>
            </c:pt>
          </c:strCache>
        </c:strRef>
      </c:tx>
      <c:layout>
        <c:manualLayout>
          <c:xMode val="edge"/>
          <c:yMode val="edge"/>
          <c:x val="0.26964011531244886"/>
          <c:y val="4.4302967272863557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59052681990312"/>
          <c:y val="0.17279170614634964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reports'!$F$8:$J$8</c:f>
              <c:numCache>
                <c:formatCode>General</c:formatCode>
                <c:ptCount val="5"/>
                <c:pt idx="0">
                  <c:v>62301</c:v>
                </c:pt>
                <c:pt idx="1">
                  <c:v>62235</c:v>
                </c:pt>
                <c:pt idx="2">
                  <c:v>16663</c:v>
                </c:pt>
                <c:pt idx="3">
                  <c:v>1532</c:v>
                </c:pt>
                <c:pt idx="4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DA-44BE-864E-532AF80408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4752904"/>
        <c:axId val="614752512"/>
      </c:barChart>
      <c:catAx>
        <c:axId val="614752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2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47525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29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/>
            <a:t>10 Most Viewed Pages -</a:t>
          </a:r>
          <a:r>
            <a:rPr lang="en-US" sz="1100" b="1" i="0" baseline="0"/>
            <a:t> April 2017</a:t>
          </a:r>
          <a:endParaRPr lang="en-US" b="1">
            <a:effectLst/>
          </a:endParaRPr>
        </a:p>
        <a:p xmlns:a="http://schemas.openxmlformats.org/drawingml/2006/main">
          <a:pPr algn="ctr"/>
          <a:endParaRPr lang="en-US" sz="1100" b="1" i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0.50909</cdr:x>
      <cdr:y>0.51282</cdr:y>
    </cdr:from>
    <cdr:to>
      <cdr:x>0.57862</cdr:x>
      <cdr:y>0.5665</cdr:y>
    </cdr:to>
    <cdr:sp macro="" textlink="">
      <cdr:nvSpPr>
        <cdr:cNvPr id="317441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10795" y="1492968"/>
          <a:ext cx="383446" cy="1559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0.69777</cdr:x>
      <cdr:y>0.91808</cdr:y>
    </cdr:from>
    <cdr:to>
      <cdr:x>0.95206</cdr:x>
      <cdr:y>0.97393</cdr:y>
    </cdr:to>
    <cdr:sp macro="" textlink="">
      <cdr:nvSpPr>
        <cdr:cNvPr id="317442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851382" y="2670306"/>
          <a:ext cx="1402354" cy="16227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Start Date: 11th Nov 2012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115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6882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488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474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5372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4805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5860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498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April 2017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April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286000"/>
            <a:ext cx="6180361" cy="360521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April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221" y="2286000"/>
            <a:ext cx="6130034" cy="408841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April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1905000"/>
            <a:ext cx="6250257" cy="453587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April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8021" y="2438400"/>
            <a:ext cx="6267872" cy="332570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April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3698" y="2215474"/>
            <a:ext cx="6207404" cy="410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164" y="533400"/>
            <a:ext cx="6019800" cy="762000"/>
          </a:xfrm>
        </p:spPr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April 2017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164" y="2133600"/>
            <a:ext cx="6005080" cy="459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April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6350" y="2286000"/>
            <a:ext cx="6322100" cy="420050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April 2017</a:t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7766" y="1905000"/>
            <a:ext cx="6042221" cy="473753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1734207"/>
            <a:ext cx="6087146" cy="501065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860161651"/>
              </p:ext>
            </p:extLst>
          </p:nvPr>
        </p:nvGraphicFramePr>
        <p:xfrm>
          <a:off x="2743200" y="2438400"/>
          <a:ext cx="6285230" cy="4116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April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617967905"/>
              </p:ext>
            </p:extLst>
          </p:nvPr>
        </p:nvGraphicFramePr>
        <p:xfrm>
          <a:off x="2819400" y="1905000"/>
          <a:ext cx="6087134" cy="4753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087761249"/>
              </p:ext>
            </p:extLst>
          </p:nvPr>
        </p:nvGraphicFramePr>
        <p:xfrm>
          <a:off x="2757276" y="2438400"/>
          <a:ext cx="6182253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716529673"/>
              </p:ext>
            </p:extLst>
          </p:nvPr>
        </p:nvGraphicFramePr>
        <p:xfrm>
          <a:off x="3530917" y="2438400"/>
          <a:ext cx="4749165" cy="3898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295" y="2438400"/>
            <a:ext cx="6338388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949621722"/>
              </p:ext>
            </p:extLst>
          </p:nvPr>
        </p:nvGraphicFramePr>
        <p:xfrm>
          <a:off x="2742146" y="2819400"/>
          <a:ext cx="6268503" cy="2896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971800"/>
            <a:ext cx="6165656" cy="300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875455934"/>
              </p:ext>
            </p:extLst>
          </p:nvPr>
        </p:nvGraphicFramePr>
        <p:xfrm>
          <a:off x="2600099" y="2667000"/>
          <a:ext cx="6306001" cy="3028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198104896"/>
              </p:ext>
            </p:extLst>
          </p:nvPr>
        </p:nvGraphicFramePr>
        <p:xfrm>
          <a:off x="2743200" y="2362200"/>
          <a:ext cx="6270000" cy="3868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04176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975091920"/>
              </p:ext>
            </p:extLst>
          </p:nvPr>
        </p:nvGraphicFramePr>
        <p:xfrm>
          <a:off x="2635916" y="1828800"/>
          <a:ext cx="6298534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59982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514600"/>
            <a:ext cx="6270365" cy="369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97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825872279"/>
              </p:ext>
            </p:extLst>
          </p:nvPr>
        </p:nvGraphicFramePr>
        <p:xfrm>
          <a:off x="2743200" y="2057400"/>
          <a:ext cx="6254115" cy="3363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717844909"/>
              </p:ext>
            </p:extLst>
          </p:nvPr>
        </p:nvGraphicFramePr>
        <p:xfrm>
          <a:off x="2692104" y="2057400"/>
          <a:ext cx="6242346" cy="435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399681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609396413"/>
              </p:ext>
            </p:extLst>
          </p:nvPr>
        </p:nvGraphicFramePr>
        <p:xfrm>
          <a:off x="2676864" y="2743200"/>
          <a:ext cx="6333785" cy="3133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91297217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798031"/>
            <a:ext cx="6270365" cy="275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182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123" y="2819400"/>
            <a:ext cx="6194165" cy="282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52865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0241" y="2819400"/>
            <a:ext cx="6333324" cy="312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626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514600"/>
            <a:ext cx="6149689" cy="379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35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2017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37074452"/>
              </p:ext>
            </p:extLst>
          </p:nvPr>
        </p:nvGraphicFramePr>
        <p:xfrm>
          <a:off x="2924918" y="2209801"/>
          <a:ext cx="6009532" cy="3744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61684361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9823" y="2209800"/>
            <a:ext cx="6422765" cy="387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30911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724" y="2514600"/>
            <a:ext cx="6328876" cy="394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238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5524" y="2667000"/>
            <a:ext cx="6338041" cy="313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0617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2362200"/>
            <a:ext cx="6052926" cy="354212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099" y="2971800"/>
            <a:ext cx="6440214" cy="283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457881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667000"/>
            <a:ext cx="6400800" cy="292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66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788" y="2743200"/>
            <a:ext cx="6366835" cy="325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5247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2299" y="2438400"/>
            <a:ext cx="6397814" cy="395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350298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907" y="2590800"/>
            <a:ext cx="6483072" cy="381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126819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April 2017</a:t>
            </a:r>
            <a:endParaRPr lang="en-US" sz="28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85758372"/>
              </p:ext>
            </p:extLst>
          </p:nvPr>
        </p:nvGraphicFramePr>
        <p:xfrm>
          <a:off x="2900680" y="2209800"/>
          <a:ext cx="5862320" cy="374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April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9367" y="2209800"/>
            <a:ext cx="5913633" cy="409077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852271120"/>
              </p:ext>
            </p:extLst>
          </p:nvPr>
        </p:nvGraphicFramePr>
        <p:xfrm>
          <a:off x="3031807" y="2514600"/>
          <a:ext cx="5442585" cy="3331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266123525"/>
              </p:ext>
            </p:extLst>
          </p:nvPr>
        </p:nvGraphicFramePr>
        <p:xfrm>
          <a:off x="3124200" y="2133600"/>
          <a:ext cx="5488305" cy="3831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905687418"/>
              </p:ext>
            </p:extLst>
          </p:nvPr>
        </p:nvGraphicFramePr>
        <p:xfrm>
          <a:off x="2732690" y="2438400"/>
          <a:ext cx="6270625" cy="3408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057400"/>
            <a:ext cx="6346190" cy="4041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63193</TotalTime>
  <Words>469</Words>
  <Application>Microsoft Office PowerPoint</Application>
  <PresentationFormat>On-screen Show (4:3)</PresentationFormat>
  <Paragraphs>170</Paragraphs>
  <Slides>46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4" baseType="lpstr">
      <vt:lpstr>ＭＳ Ｐゴシック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April 2017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April 2017</vt:lpstr>
      <vt:lpstr>PowerPoint Presentation</vt:lpstr>
      <vt:lpstr>USCAUXILIARYSERVICESIT Website Reports April 2017 </vt:lpstr>
      <vt:lpstr>USCAUXILIARYSERVICESIT Website Reports April 2017 </vt:lpstr>
      <vt:lpstr>USCAUXILIARYSERVICESIT Website Reports April 2017 </vt:lpstr>
      <vt:lpstr>USCAUXILIARYSERVICESIT Website Reports April 2017  </vt:lpstr>
      <vt:lpstr>USCAUXILIARYSERVICESIT Website Reports April 2017 </vt:lpstr>
      <vt:lpstr>USCAUXILIARYSERVICESIT Website Reports April 2017 </vt:lpstr>
      <vt:lpstr>USCAUXILIARYSERVICESIT Email Campaign Reports April 2017 </vt:lpstr>
      <vt:lpstr>USCAUXILIARYSERVICESIT Email Campaign Reports April 2017  </vt:lpstr>
      <vt:lpstr>USCAUXILIARYSERVICESIT Email Campaign Reports April 2017 </vt:lpstr>
      <vt:lpstr>USCAUXILIARYSERVICESIT Email Campaign Reports April 2017 </vt:lpstr>
      <vt:lpstr>USCAUXILIARYSERVICESIT Email Campaign Reports April 2017 </vt:lpstr>
      <vt:lpstr>USCAUXILIARYSERVICESIT Email Campaign Reports April 2017 </vt:lpstr>
      <vt:lpstr>USCAUXILIARYSERVICESIT Email Campaign Reports April 2017 </vt:lpstr>
      <vt:lpstr>USCAUXILIARYSERVICESIT Email Campaign Reports April 2017 </vt:lpstr>
      <vt:lpstr>PowerPoint Presentation</vt:lpstr>
      <vt:lpstr>PowerPoint Presentation</vt:lpstr>
      <vt:lpstr>PowerPoint Presentation</vt:lpstr>
      <vt:lpstr>USCAUXILIARYSERVICESIT Email Campaign Reports April 2017 </vt:lpstr>
      <vt:lpstr>USCAUXILIARYSERVICESIT Email Campaign Reports April 2017 </vt:lpstr>
      <vt:lpstr>PowerPoint Presentation</vt:lpstr>
      <vt:lpstr>PowerPoint Presentation</vt:lpstr>
      <vt:lpstr>USCAUXILIARYSERVICESIT Email Campaign Reports April 2017 </vt:lpstr>
      <vt:lpstr>PowerPoint Presentation</vt:lpstr>
      <vt:lpstr>PowerPoint Presentation</vt:lpstr>
      <vt:lpstr>USCAUXILIARYSERVICESIT Email Campaign Reports April 2017 </vt:lpstr>
      <vt:lpstr>PowerPoint Presentation</vt:lpstr>
      <vt:lpstr>PowerPoint Presentation</vt:lpstr>
      <vt:lpstr>PowerPoint Presentation</vt:lpstr>
      <vt:lpstr>USCAUXILIARYSERVICESIT Customer Satisfaction Report April 2017</vt:lpstr>
      <vt:lpstr>Thank You !!</vt:lpstr>
    </vt:vector>
  </TitlesOfParts>
  <Company>University of Southern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Kelsey Rice</cp:lastModifiedBy>
  <cp:revision>1847</cp:revision>
  <dcterms:created xsi:type="dcterms:W3CDTF">2005-12-19T17:55:46Z</dcterms:created>
  <dcterms:modified xsi:type="dcterms:W3CDTF">2017-05-09T16:11:52Z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