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2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26" r:id="rId28"/>
    <p:sldId id="417" r:id="rId29"/>
    <p:sldId id="431" r:id="rId30"/>
    <p:sldId id="434" r:id="rId31"/>
    <p:sldId id="442" r:id="rId32"/>
    <p:sldId id="443" r:id="rId33"/>
    <p:sldId id="401" r:id="rId34"/>
    <p:sldId id="397" r:id="rId35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7" autoAdjust="0"/>
    <p:restoredTop sz="94660" autoAdjust="0"/>
  </p:normalViewPr>
  <p:slideViewPr>
    <p:cSldViewPr>
      <p:cViewPr varScale="1">
        <p:scale>
          <a:sx n="91" d="100"/>
          <a:sy n="91" d="100"/>
        </p:scale>
        <p:origin x="11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7\June%202017%20Monthly%20Ops%20Report\June_2017_Website%20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une%202017%20Monthly%20Ops%20Report\June_2017_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June%202017%20Monthly%20Ops%20Report\June_2017_Customer%20Satisfaction%20Repo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TSP Mobile App Stats</a:t>
            </a:r>
          </a:p>
        </c:rich>
      </c:tx>
      <c:layout>
        <c:manualLayout>
          <c:xMode val="edge"/>
          <c:yMode val="edge"/>
          <c:x val="0.35294117647058826"/>
          <c:y val="3.6184210526315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775086505190347E-2"/>
          <c:y val="0.21710561187039368"/>
          <c:w val="0.65224913494809955"/>
          <c:h val="0.6480273566434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Visits'!$B$34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'Web Visits'!$C$33:$H$33</c:f>
              <c:numCache>
                <c:formatCode>mmm\-yy</c:formatCode>
                <c:ptCount val="6"/>
                <c:pt idx="0">
                  <c:v>42752</c:v>
                </c:pt>
                <c:pt idx="1">
                  <c:v>42783</c:v>
                </c:pt>
                <c:pt idx="2">
                  <c:v>42811</c:v>
                </c:pt>
                <c:pt idx="3">
                  <c:v>42842</c:v>
                </c:pt>
                <c:pt idx="4">
                  <c:v>42872</c:v>
                </c:pt>
                <c:pt idx="5">
                  <c:v>42903</c:v>
                </c:pt>
              </c:numCache>
            </c:numRef>
          </c:cat>
          <c:val>
            <c:numRef>
              <c:f>'Web Visits'!$C$34:$H$34</c:f>
              <c:numCache>
                <c:formatCode>General</c:formatCode>
                <c:ptCount val="6"/>
                <c:pt idx="0">
                  <c:v>1303</c:v>
                </c:pt>
                <c:pt idx="1">
                  <c:v>761</c:v>
                </c:pt>
                <c:pt idx="2">
                  <c:v>2663</c:v>
                </c:pt>
                <c:pt idx="3">
                  <c:v>626</c:v>
                </c:pt>
                <c:pt idx="4">
                  <c:v>305</c:v>
                </c:pt>
                <c:pt idx="5">
                  <c:v>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CE-4388-AC5F-EEFBE734A2B1}"/>
            </c:ext>
          </c:extLst>
        </c:ser>
        <c:ser>
          <c:idx val="1"/>
          <c:order val="1"/>
          <c:tx>
            <c:strRef>
              <c:f>'Web Visits'!$B$35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'Web Visits'!$C$33:$H$33</c:f>
              <c:numCache>
                <c:formatCode>mmm\-yy</c:formatCode>
                <c:ptCount val="6"/>
                <c:pt idx="0">
                  <c:v>42752</c:v>
                </c:pt>
                <c:pt idx="1">
                  <c:v>42783</c:v>
                </c:pt>
                <c:pt idx="2">
                  <c:v>42811</c:v>
                </c:pt>
                <c:pt idx="3">
                  <c:v>42842</c:v>
                </c:pt>
                <c:pt idx="4">
                  <c:v>42872</c:v>
                </c:pt>
                <c:pt idx="5">
                  <c:v>42903</c:v>
                </c:pt>
              </c:numCache>
            </c:numRef>
          </c:cat>
          <c:val>
            <c:numRef>
              <c:f>'Web Visits'!$C$35:$H$35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CE-4388-AC5F-EEFBE734A2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0560"/>
        <c:axId val="324161736"/>
      </c:barChart>
      <c:dateAx>
        <c:axId val="32416056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416173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241617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416056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2768166089985"/>
          <c:y val="0.12828947368421054"/>
          <c:w val="0.19896193771626358"/>
          <c:h val="0.1907894736842105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reports'!$L$20</c:f>
          <c:strCache>
            <c:ptCount val="1"/>
            <c:pt idx="0">
              <c:v>COLISEUM MMA GLADIATOR CHAMPIONSHIP SERIES- Don't miss out!  - 06/06/2017</c:v>
            </c:pt>
          </c:strCache>
        </c:strRef>
      </c:tx>
      <c:layout>
        <c:manualLayout>
          <c:xMode val="edge"/>
          <c:yMode val="edge"/>
          <c:x val="0.2236326980866522"/>
          <c:y val="5.2993197278911559E-2"/>
        </c:manualLayout>
      </c:layout>
      <c:overlay val="1"/>
      <c:txPr>
        <a:bodyPr/>
        <a:lstStyle/>
        <a:p>
          <a:pPr>
            <a:defRPr b="1" i="0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29512370445193"/>
          <c:y val="0.1813216898298173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General</c:formatCode>
                <c:ptCount val="5"/>
                <c:pt idx="0">
                  <c:v>5996</c:v>
                </c:pt>
                <c:pt idx="1">
                  <c:v>5960</c:v>
                </c:pt>
                <c:pt idx="2">
                  <c:v>1424</c:v>
                </c:pt>
                <c:pt idx="3">
                  <c:v>36</c:v>
                </c:pt>
                <c:pt idx="4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CD-4403-9A96-F4C31195C5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41184"/>
        <c:axId val="464751040"/>
      </c:barChart>
      <c:catAx>
        <c:axId val="41284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751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7510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2841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Sheet1!$A$3:$A$12</c:f>
              <c:numCache>
                <c:formatCode>[$-409]mmm\-yy;@</c:formatCode>
                <c:ptCount val="10"/>
                <c:pt idx="0">
                  <c:v>42628</c:v>
                </c:pt>
                <c:pt idx="1">
                  <c:v>42659</c:v>
                </c:pt>
                <c:pt idx="2">
                  <c:v>42690</c:v>
                </c:pt>
                <c:pt idx="3">
                  <c:v>42720</c:v>
                </c:pt>
                <c:pt idx="4">
                  <c:v>42752</c:v>
                </c:pt>
                <c:pt idx="5">
                  <c:v>42783</c:v>
                </c:pt>
                <c:pt idx="6">
                  <c:v>42811</c:v>
                </c:pt>
                <c:pt idx="7">
                  <c:v>42842</c:v>
                </c:pt>
                <c:pt idx="8">
                  <c:v>42872</c:v>
                </c:pt>
                <c:pt idx="9">
                  <c:v>42903</c:v>
                </c:pt>
              </c:numCache>
            </c:num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97</c:v>
                </c:pt>
                <c:pt idx="1">
                  <c:v>96</c:v>
                </c:pt>
                <c:pt idx="2">
                  <c:v>96</c:v>
                </c:pt>
                <c:pt idx="3">
                  <c:v>97</c:v>
                </c:pt>
                <c:pt idx="4">
                  <c:v>99</c:v>
                </c:pt>
                <c:pt idx="5">
                  <c:v>93</c:v>
                </c:pt>
                <c:pt idx="6">
                  <c:v>97</c:v>
                </c:pt>
                <c:pt idx="7">
                  <c:v>99</c:v>
                </c:pt>
                <c:pt idx="8">
                  <c:v>100</c:v>
                </c:pt>
                <c:pt idx="9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3B-4F33-8773-269A5DED7A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3222648"/>
        <c:axId val="390127544"/>
      </c:barChart>
      <c:dateAx>
        <c:axId val="3432226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012754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90127544"/>
        <c:scaling>
          <c:orientation val="minMax"/>
          <c:max val="100"/>
          <c:min val="9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322264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0.50909</cdr:x>
      <cdr:y>0.51282</cdr:y>
    </cdr:from>
    <cdr:to>
      <cdr:x>0.57862</cdr:x>
      <cdr:y>0.5665</cdr:y>
    </cdr:to>
    <cdr:sp macro="" textlink="">
      <cdr:nvSpPr>
        <cdr:cNvPr id="3174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10795" y="1492968"/>
          <a:ext cx="383446" cy="155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1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8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8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7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June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578457"/>
            <a:ext cx="6262398" cy="361540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091" y="2362200"/>
            <a:ext cx="6310037" cy="36701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297" y="2362200"/>
            <a:ext cx="6340049" cy="395666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62200"/>
            <a:ext cx="6263730" cy="358173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309648"/>
            <a:ext cx="6381641" cy="374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June 2017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950" y="2438400"/>
            <a:ext cx="6386228" cy="371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395" y="2209800"/>
            <a:ext cx="6313782" cy="363964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June 2017</a:t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362201"/>
            <a:ext cx="6337414" cy="404905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573" y="2286000"/>
            <a:ext cx="5597427" cy="379816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209800"/>
            <a:ext cx="6223350" cy="396885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June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552" y="1776248"/>
            <a:ext cx="6312910" cy="436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6382683" cy="379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418251096"/>
              </p:ext>
            </p:extLst>
          </p:nvPr>
        </p:nvGraphicFramePr>
        <p:xfrm>
          <a:off x="3530917" y="2514600"/>
          <a:ext cx="4749165" cy="3898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176715"/>
            <a:ext cx="6225818" cy="360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552" y="2362200"/>
            <a:ext cx="6334996" cy="366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807" y="2514600"/>
            <a:ext cx="6233648" cy="350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593" y="2514600"/>
            <a:ext cx="6159946" cy="357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906" y="2133600"/>
            <a:ext cx="6153875" cy="374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17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01181879"/>
              </p:ext>
            </p:extLst>
          </p:nvPr>
        </p:nvGraphicFramePr>
        <p:xfrm>
          <a:off x="2819400" y="2590800"/>
          <a:ext cx="603574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5998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297" y="2424526"/>
            <a:ext cx="6277303" cy="369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438400"/>
            <a:ext cx="6060440" cy="31215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438400"/>
            <a:ext cx="6213847" cy="349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68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June 2017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190" y="2362200"/>
            <a:ext cx="6444031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97217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June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106" y="2590800"/>
            <a:ext cx="6172200" cy="33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18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June 2017</a:t>
            </a:r>
            <a:endParaRPr lang="en-US" sz="28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956310410"/>
              </p:ext>
            </p:extLst>
          </p:nvPr>
        </p:nvGraphicFramePr>
        <p:xfrm>
          <a:off x="2743200" y="2438400"/>
          <a:ext cx="6219825" cy="3829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62200"/>
            <a:ext cx="6205998" cy="348556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June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945" y="2362200"/>
            <a:ext cx="6210577" cy="354298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2667000"/>
            <a:ext cx="6096000" cy="32640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471385"/>
            <a:ext cx="6195336" cy="385355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434" y="2590800"/>
            <a:ext cx="6250205" cy="329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743200"/>
            <a:ext cx="6346486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63282</TotalTime>
  <Words>344</Words>
  <Application>Microsoft Office PowerPoint</Application>
  <PresentationFormat>On-screen Show (4:3)</PresentationFormat>
  <Paragraphs>131</Paragraphs>
  <Slides>34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ＭＳ Ｐゴシック</vt:lpstr>
      <vt:lpstr>Arial</vt:lpstr>
      <vt:lpstr>Arial Rounded MT Bold</vt:lpstr>
      <vt:lpstr>Bombardier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June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June 2017</vt:lpstr>
      <vt:lpstr>PowerPoint Presentation</vt:lpstr>
      <vt:lpstr>USCAUXILIARYSERVICESIT Website Reports June 2017 </vt:lpstr>
      <vt:lpstr>USCAUXILIARYSERVICESIT Website Reports June 2017 </vt:lpstr>
      <vt:lpstr>USCAUXILIARYSERVICESIT Website Reports June 2017 </vt:lpstr>
      <vt:lpstr>USCAUXILIARYSERVICESIT Website Reports June 2017  </vt:lpstr>
      <vt:lpstr>USCAUXILIARYSERVICESIT Website Reports June 2017 </vt:lpstr>
      <vt:lpstr>USCAUXILIARYSERVICESIT Website Reports June 2017 </vt:lpstr>
      <vt:lpstr>USCAUXILIARYSERVICESIT Email Campaign Reports June 2017 </vt:lpstr>
      <vt:lpstr>USCAUXILIARYSERVICESIT Email Campaign Reports June 2017  </vt:lpstr>
      <vt:lpstr>USCAUXILIARYSERVICESIT Email Campaign Reports June 2017 </vt:lpstr>
      <vt:lpstr>USCAUXILIARYSERVICESIT Email Campaign Reports June 2017 </vt:lpstr>
      <vt:lpstr>USCAUXILIARYSERVICESIT Email Campaign Reports June 2017 </vt:lpstr>
      <vt:lpstr>USCAUXILIARYSERVICESIT Email Campaign Reports June 2017 </vt:lpstr>
      <vt:lpstr>USCAUXILIARYSERVICESIT Email Campaign Reports June 2017 </vt:lpstr>
      <vt:lpstr>USCAUXILIARYSERVICESIT Email Campaign Reports June 2017 </vt:lpstr>
      <vt:lpstr>PowerPoint Presentation</vt:lpstr>
      <vt:lpstr>PowerPoint Presentation</vt:lpstr>
      <vt:lpstr>USCAUXILIARYSERVICESIT Customer Satisfaction Report June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Kelsey Rice</cp:lastModifiedBy>
  <cp:revision>1927</cp:revision>
  <dcterms:created xsi:type="dcterms:W3CDTF">2005-12-19T17:55:46Z</dcterms:created>
  <dcterms:modified xsi:type="dcterms:W3CDTF">2017-07-11T16:15:15Z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