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notesSlides/notesSlide7.xml" ContentType="application/vnd.openxmlformats-officedocument.presentationml.notesSlide+xml"/>
  <Override PartName="/ppt/charts/chart5.xml" ContentType="application/vnd.openxmlformats-officedocument.drawingml.chart+xml"/>
  <Override PartName="/ppt/notesSlides/notesSlide8.xml" ContentType="application/vnd.openxmlformats-officedocument.presentationml.notesSlid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8.xml" ContentType="application/vnd.openxmlformats-officedocument.drawingml.chart+xml"/>
  <Override PartName="/ppt/notesSlides/notesSlide11.xml" ContentType="application/vnd.openxmlformats-officedocument.presentationml.notesSlide+xml"/>
  <Override PartName="/ppt/charts/chart9.xml" ContentType="application/vnd.openxmlformats-officedocument.drawingml.chart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10.xml" ContentType="application/vnd.openxmlformats-officedocument.drawingml.chart+xml"/>
  <Override PartName="/ppt/drawings/drawing1.xml" ContentType="application/vnd.openxmlformats-officedocument.drawingml.chartshapes+xml"/>
  <Override PartName="/ppt/notesSlides/notesSlide14.xml" ContentType="application/vnd.openxmlformats-officedocument.presentationml.notesSlide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drawings/drawing2.xml" ContentType="application/vnd.openxmlformats-officedocument.drawingml.chartshapes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drawings/drawing3.xml" ContentType="application/vnd.openxmlformats-officedocument.drawingml.chartshapes+xml"/>
  <Override PartName="/ppt/notesSlides/notesSlide15.xml" ContentType="application/vnd.openxmlformats-officedocument.presentationml.notesSlide+xml"/>
  <Override PartName="/ppt/charts/chart16.xml" ContentType="application/vnd.openxmlformats-officedocument.drawingml.chart+xml"/>
  <Override PartName="/ppt/notesSlides/notesSlide16.xml" ContentType="application/vnd.openxmlformats-officedocument.presentationml.notesSlide+xml"/>
  <Override PartName="/ppt/charts/chart17.xml" ContentType="application/vnd.openxmlformats-officedocument.drawingml.chart+xml"/>
  <Override PartName="/ppt/notesSlides/notesSlide17.xml" ContentType="application/vnd.openxmlformats-officedocument.presentationml.notesSlide+xml"/>
  <Override PartName="/ppt/charts/chart18.xml" ContentType="application/vnd.openxmlformats-officedocument.drawingml.chart+xml"/>
  <Override PartName="/ppt/notesSlides/notesSlide18.xml" ContentType="application/vnd.openxmlformats-officedocument.presentationml.notesSlide+xml"/>
  <Override PartName="/ppt/charts/chart19.xml" ContentType="application/vnd.openxmlformats-officedocument.drawingml.chart+xml"/>
  <Override PartName="/ppt/notesSlides/notesSlide19.xml" ContentType="application/vnd.openxmlformats-officedocument.presentationml.notesSlide+xml"/>
  <Override PartName="/ppt/charts/chart20.xml" ContentType="application/vnd.openxmlformats-officedocument.drawingml.chart+xml"/>
  <Override PartName="/ppt/notesSlides/notesSlide20.xml" ContentType="application/vnd.openxmlformats-officedocument.presentationml.notesSlide+xml"/>
  <Override PartName="/ppt/charts/chart21.xml" ContentType="application/vnd.openxmlformats-officedocument.drawingml.chart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notesSlides/notesSlide23.xml" ContentType="application/vnd.openxmlformats-officedocument.presentationml.notesSlide+xml"/>
  <Override PartName="/ppt/charts/chart25.xml" ContentType="application/vnd.openxmlformats-officedocument.drawingml.chart+xml"/>
  <Override PartName="/ppt/notesSlides/notesSlide24.xml" ContentType="application/vnd.openxmlformats-officedocument.presentationml.notesSlide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notesSlides/notesSlide25.xml" ContentType="application/vnd.openxmlformats-officedocument.presentationml.notesSlide+xml"/>
  <Override PartName="/ppt/charts/chart29.xml" ContentType="application/vnd.openxmlformats-officedocument.drawingml.chart+xml"/>
  <Override PartName="/ppt/charts/chart30.xml" ContentType="application/vnd.openxmlformats-officedocument.drawingml.chart+xml"/>
  <Override PartName="/ppt/charts/chart31.xml" ContentType="application/vnd.openxmlformats-officedocument.drawingml.chart+xml"/>
  <Override PartName="/ppt/notesSlides/notesSlide26.xml" ContentType="application/vnd.openxmlformats-officedocument.presentationml.notesSlide+xml"/>
  <Override PartName="/ppt/charts/chart32.xml" ContentType="application/vnd.openxmlformats-officedocument.drawingml.chart+xml"/>
  <Override PartName="/ppt/charts/chart33.xml" ContentType="application/vnd.openxmlformats-officedocument.drawingml.chart+xml"/>
  <Override PartName="/ppt/charts/chart34.xml" ContentType="application/vnd.openxmlformats-officedocument.drawingml.chart+xml"/>
  <Override PartName="/ppt/charts/chart35.xml" ContentType="application/vnd.openxmlformats-officedocument.drawingml.chart+xml"/>
  <Override PartName="/ppt/notesSlides/notesSlide27.xml" ContentType="application/vnd.openxmlformats-officedocument.presentationml.notesSlide+xml"/>
  <Override PartName="/ppt/charts/chart36.xml" ContentType="application/vnd.openxmlformats-officedocument.drawingml.chart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charts/chart37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8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30.xml" ContentType="application/vnd.openxmlformats-officedocument.presentationml.notesSlide+xml"/>
  <Override PartName="/ppt/charts/chart39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31.xml" ContentType="application/vnd.openxmlformats-officedocument.presentationml.notesSlide+xml"/>
  <Override PartName="/ppt/charts/chart40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32.xml" ContentType="application/vnd.openxmlformats-officedocument.presentationml.notesSlide+xml"/>
  <Override PartName="/ppt/charts/chart41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42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33.xml" ContentType="application/vnd.openxmlformats-officedocument.presentationml.notesSlide+xml"/>
  <Override PartName="/ppt/charts/chart43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44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34.xml" ContentType="application/vnd.openxmlformats-officedocument.presentationml.notesSlide+xml"/>
  <Override PartName="/ppt/charts/chart45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46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charts/chart47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48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37.xml" ContentType="application/vnd.openxmlformats-officedocument.presentationml.notesSlide+xml"/>
  <Override PartName="/ppt/charts/chart49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50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notesSlides/notesSlide38.xml" ContentType="application/vnd.openxmlformats-officedocument.presentationml.notesSlide+xml"/>
  <Override PartName="/ppt/charts/chart51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52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5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62"/>
  </p:notesMasterIdLst>
  <p:handoutMasterIdLst>
    <p:handoutMasterId r:id="rId63"/>
  </p:handoutMasterIdLst>
  <p:sldIdLst>
    <p:sldId id="351" r:id="rId2"/>
    <p:sldId id="281" r:id="rId3"/>
    <p:sldId id="275" r:id="rId4"/>
    <p:sldId id="295" r:id="rId5"/>
    <p:sldId id="330" r:id="rId6"/>
    <p:sldId id="324" r:id="rId7"/>
    <p:sldId id="325" r:id="rId8"/>
    <p:sldId id="381" r:id="rId9"/>
    <p:sldId id="440" r:id="rId10"/>
    <p:sldId id="284" r:id="rId11"/>
    <p:sldId id="286" r:id="rId12"/>
    <p:sldId id="314" r:id="rId13"/>
    <p:sldId id="304" r:id="rId14"/>
    <p:sldId id="371" r:id="rId15"/>
    <p:sldId id="407" r:id="rId16"/>
    <p:sldId id="288" r:id="rId17"/>
    <p:sldId id="344" r:id="rId18"/>
    <p:sldId id="343" r:id="rId19"/>
    <p:sldId id="359" r:id="rId20"/>
    <p:sldId id="373" r:id="rId21"/>
    <p:sldId id="372" r:id="rId22"/>
    <p:sldId id="336" r:id="rId23"/>
    <p:sldId id="408" r:id="rId24"/>
    <p:sldId id="409" r:id="rId25"/>
    <p:sldId id="411" r:id="rId26"/>
    <p:sldId id="410" r:id="rId27"/>
    <p:sldId id="426" r:id="rId28"/>
    <p:sldId id="417" r:id="rId29"/>
    <p:sldId id="431" r:id="rId30"/>
    <p:sldId id="434" r:id="rId31"/>
    <p:sldId id="442" r:id="rId32"/>
    <p:sldId id="443" r:id="rId33"/>
    <p:sldId id="444" r:id="rId34"/>
    <p:sldId id="412" r:id="rId35"/>
    <p:sldId id="433" r:id="rId36"/>
    <p:sldId id="445" r:id="rId37"/>
    <p:sldId id="446" r:id="rId38"/>
    <p:sldId id="413" r:id="rId39"/>
    <p:sldId id="435" r:id="rId40"/>
    <p:sldId id="447" r:id="rId41"/>
    <p:sldId id="414" r:id="rId42"/>
    <p:sldId id="439" r:id="rId43"/>
    <p:sldId id="448" r:id="rId44"/>
    <p:sldId id="441" r:id="rId45"/>
    <p:sldId id="421" r:id="rId46"/>
    <p:sldId id="420" r:id="rId47"/>
    <p:sldId id="428" r:id="rId48"/>
    <p:sldId id="438" r:id="rId49"/>
    <p:sldId id="449" r:id="rId50"/>
    <p:sldId id="416" r:id="rId51"/>
    <p:sldId id="450" r:id="rId52"/>
    <p:sldId id="451" r:id="rId53"/>
    <p:sldId id="452" r:id="rId54"/>
    <p:sldId id="453" r:id="rId55"/>
    <p:sldId id="454" r:id="rId56"/>
    <p:sldId id="455" r:id="rId57"/>
    <p:sldId id="456" r:id="rId58"/>
    <p:sldId id="457" r:id="rId59"/>
    <p:sldId id="401" r:id="rId60"/>
    <p:sldId id="397" r:id="rId61"/>
  </p:sldIdLst>
  <p:sldSz cx="9144000" cy="6858000" type="screen4x3"/>
  <p:notesSz cx="7315200" cy="9601200"/>
  <p:defaultTextStyle>
    <a:defPPr>
      <a:defRPr lang="en-US"/>
    </a:defPPr>
    <a:lvl1pPr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1pPr>
    <a:lvl2pPr marL="4572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2pPr>
    <a:lvl3pPr marL="9144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3pPr>
    <a:lvl4pPr marL="13716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4pPr>
    <a:lvl5pPr marL="18288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A0015"/>
    <a:srgbClr val="EE7612"/>
    <a:srgbClr val="0000FF"/>
    <a:srgbClr val="001132"/>
    <a:srgbClr val="003399"/>
    <a:srgbClr val="FFCC66"/>
    <a:srgbClr val="9C01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297" autoAdjust="0"/>
    <p:restoredTop sz="94660" autoAdjust="0"/>
  </p:normalViewPr>
  <p:slideViewPr>
    <p:cSldViewPr>
      <p:cViewPr varScale="1">
        <p:scale>
          <a:sx n="87" d="100"/>
          <a:sy n="87" d="100"/>
        </p:scale>
        <p:origin x="90" y="6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32"/>
    </p:cViewPr>
  </p:sorterViewPr>
  <p:notesViewPr>
    <p:cSldViewPr>
      <p:cViewPr>
        <p:scale>
          <a:sx n="80" d="100"/>
          <a:sy n="80" d="100"/>
        </p:scale>
        <p:origin x="-1944" y="-72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March%202017%20Monthly%20Ops%20Report\March_2017_Service%20Desk%20Report.xlsx" TargetMode="Externa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auxiliaries.usc.edu\fileshare\Central%20IT%20Home\Central%20IT%20Shared\Service%20Desk\OPS%20Report\2017\March%202017%20Monthly%20Ops%20Report\March_2017_Website%20Reports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March%202017%20Monthly%20Ops%20Report\March_2017_Website%20Reports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March%202017%20Monthly%20Ops%20Report\March_2017_Website%20Reports.xlsx" TargetMode="Externa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\\auxiliaries.usc.edu\fileshare\Central%20IT%20Home\Central%20IT%20Shared\Service%20Desk\OPS%20Report\2017\March%202017%20Monthly%20Ops%20Report\March_2017_Website%20Reports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March%202017%20Monthly%20Ops%20Report\March_2017_Website%20Reports.xlsx" TargetMode="External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\\auxiliaries.usc.edu\fileshare\Central%20IT%20Home\Central%20IT%20Shared\Service%20Desk\OPS%20Report\2017\March%202017%20Monthly%20Ops%20Report\March_2017_Website%20Reports.xlsx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March%202017%20Monthly%20Ops%20Report\March_2017_Exact%20Target.xlsx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March%202017%20Monthly%20Ops%20Report\March_2017_Exact%20Target.xlsx" TargetMode="Externa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March%202017%20Monthly%20Ops%20Report\March_2017_Exact%20Target.xlsx" TargetMode="Externa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March%202017%20Monthly%20Ops%20Report\March_2017_Exact%20Target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March%202017%20Monthly%20Ops%20Report\March_2017_Service%20Desk%20Report.xlsx" TargetMode="External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March%202017%20Monthly%20Ops%20Report\March_2017_Exact%20Target.xlsx" TargetMode="External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March%202017%20Monthly%20Ops%20Report\March_2017_Exact%20Target.xlsx" TargetMode="External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March%202017%20Monthly%20Ops%20Report\March_2017_Exact%20Target.xlsx" TargetMode="External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March%202017%20Monthly%20Ops%20Report\March_2017_Exact%20Target.xlsx" TargetMode="External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March%202017%20Monthly%20Ops%20Report\March_2017_Exact%20Target.xlsx" TargetMode="External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March%202017%20Monthly%20Ops%20Report\March_2017_Exact%20Target.xlsx" TargetMode="External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March%202017%20Monthly%20Ops%20Report\March_2017_Exact%20Target.xlsx" TargetMode="External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March%202017%20Monthly%20Ops%20Report\March_2017_Exact%20Target.xlsx" TargetMode="External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March%202017%20Monthly%20Ops%20Report\March_2017_Exact%20Target.xlsx" TargetMode="External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March%202017%20Monthly%20Ops%20Report\March_2017_Exact%20Target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March%202017%20Monthly%20Ops%20Report\March_2017_Service%20Desk%20Report.xlsx" TargetMode="External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March%202017%20Monthly%20Ops%20Report\March_2017_Exact%20Target.xlsx" TargetMode="External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March%202017%20Monthly%20Ops%20Report\March_2017_Exact%20Target.xlsx" TargetMode="External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March%202017%20Monthly%20Ops%20Report\March_2017_Exact%20Target.xlsx" TargetMode="External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March%202017%20Monthly%20Ops%20Report\March_2017_Exact%20Target.xlsx" TargetMode="External"/></Relationships>
</file>

<file path=ppt/charts/_rels/chart34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March%202017%20Monthly%20Ops%20Report\March_2017_Exact%20Target.xlsx" TargetMode="External"/></Relationships>
</file>

<file path=ppt/charts/_rels/chart35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March%202017%20Monthly%20Ops%20Report\March_2017_Exact%20Target.xlsx" TargetMode="External"/></Relationships>
</file>

<file path=ppt/charts/_rels/chart36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March%202017%20Monthly%20Ops%20Report\March_2017_Exact%20Target.xlsx" TargetMode="External"/></Relationships>
</file>

<file path=ppt/charts/_rels/chart37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7\March%202017%20Monthly%20Ops%20Report\March_2017_Exact%20Target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8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7\March%202017%20Monthly%20Ops%20Report\March_2017_Exact%20Target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9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7\March%202017%20Monthly%20Ops%20Report\March_2017_Exact%20Target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March%202017%20Monthly%20Ops%20Report\March_2017_Aging%20Reports.xlsx" TargetMode="External"/></Relationships>
</file>

<file path=ppt/charts/_rels/chart40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7\March%202017%20Monthly%20Ops%20Report\March_2017_Exact%20Target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41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7\March%202017%20Monthly%20Ops%20Report\March_2017_Exact%20Target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42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7\March%202017%20Monthly%20Ops%20Report\March_2017_Exact%20Target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43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7\March%202017%20Monthly%20Ops%20Report\March_2017_Exact%20Target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44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7\March%202017%20Monthly%20Ops%20Report\March_2017_Exact%20Target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45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7\March%202017%20Monthly%20Ops%20Report\March_2017_Exact%20Target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46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7\March%202017%20Monthly%20Ops%20Report\March_2017_Exact%20Target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47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7\March%202017%20Monthly%20Ops%20Report\March_2017_Exact%20Target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48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7\March%202017%20Monthly%20Ops%20Report\March_2017_Exact%20Target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49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7\March%202017%20Monthly%20Ops%20Report\March_2017_Exact%20Target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March%202017%20Monthly%20Ops%20Report\March_2017_Web%20Req%20Unit%20And%20Status.xlsx" TargetMode="External"/></Relationships>
</file>

<file path=ppt/charts/_rels/chart50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7\March%202017%20Monthly%20Ops%20Report\March_2017_Exact%20Target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51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7\March%202017%20Monthly%20Ops%20Report\March_2017_Exact%20Target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52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7\March%202017%20Monthly%20Ops%20Report\March_2017_Exact%20Target.xlsx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53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March%202017%20Monthly%20Ops%20Report\March_2017_Customer%20Satisfaction%20Report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March%202017%20Monthly%20Ops%20Report\March_2017_Web%20Req%20Unit%20And%20Status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March%202017%20Monthly%20Ops%20Report\March_2017_Closed%20Web%20Tickets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March%202017%20Monthly%20Ops%20Report\March_2017_Website%20Reports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March%202017%20Monthly%20Ops%20Report\March_2017_Website%20Report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Total New Requests</a:t>
            </a:r>
          </a:p>
        </c:rich>
      </c:tx>
      <c:layout>
        <c:manualLayout>
          <c:xMode val="edge"/>
          <c:yMode val="edge"/>
          <c:x val="0.34981028512120438"/>
          <c:y val="3.428571428571432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2357425919960789"/>
          <c:y val="0.18285714285714302"/>
          <c:w val="0.81178782581896258"/>
          <c:h val="0.700000000000000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333399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numRef>
              <c:f>'Issue Counts'!$B$26:$F$26</c:f>
              <c:numCache>
                <c:formatCode>mmm\-yy</c:formatCode>
                <c:ptCount val="5"/>
                <c:pt idx="0">
                  <c:v>42690</c:v>
                </c:pt>
                <c:pt idx="1">
                  <c:v>42720</c:v>
                </c:pt>
                <c:pt idx="2">
                  <c:v>42752</c:v>
                </c:pt>
                <c:pt idx="3">
                  <c:v>42783</c:v>
                </c:pt>
                <c:pt idx="4">
                  <c:v>42811</c:v>
                </c:pt>
              </c:numCache>
            </c:numRef>
          </c:cat>
          <c:val>
            <c:numRef>
              <c:f>'Issue Counts'!$B$27:$F$27</c:f>
              <c:numCache>
                <c:formatCode>0</c:formatCode>
                <c:ptCount val="5"/>
                <c:pt idx="0">
                  <c:v>880</c:v>
                </c:pt>
                <c:pt idx="1">
                  <c:v>608</c:v>
                </c:pt>
                <c:pt idx="2">
                  <c:v>765</c:v>
                </c:pt>
                <c:pt idx="3">
                  <c:v>721</c:v>
                </c:pt>
                <c:pt idx="4">
                  <c:v>875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5AC-4536-9ED1-72442520E9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4226184"/>
        <c:axId val="244226576"/>
      </c:barChart>
      <c:dateAx>
        <c:axId val="244226184"/>
        <c:scaling>
          <c:orientation val="minMax"/>
        </c:scaling>
        <c:delete val="0"/>
        <c:axPos val="b"/>
        <c:numFmt formatCode="mmm\-yy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5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244226576"/>
        <c:crosses val="autoZero"/>
        <c:auto val="1"/>
        <c:lblOffset val="100"/>
        <c:baseTimeUnit val="months"/>
        <c:majorUnit val="1"/>
        <c:majorTimeUnit val="months"/>
        <c:minorUnit val="1"/>
        <c:minorTimeUnit val="months"/>
      </c:dateAx>
      <c:valAx>
        <c:axId val="244226576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85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Number of Requests</a:t>
                </a:r>
              </a:p>
            </c:rich>
          </c:tx>
          <c:layout>
            <c:manualLayout>
              <c:xMode val="edge"/>
              <c:yMode val="edge"/>
              <c:x val="3.0418250950570342E-2"/>
              <c:y val="0.36285714285714288"/>
            </c:manualLayout>
          </c:layout>
          <c:overlay val="0"/>
          <c:spPr>
            <a:noFill/>
            <a:ln w="25400">
              <a:noFill/>
            </a:ln>
          </c:spPr>
        </c:title>
        <c:numFmt formatCode="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5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244226184"/>
        <c:crosses val="autoZero"/>
        <c:crossBetween val="between"/>
      </c:valAx>
      <c:spPr>
        <a:solidFill>
          <a:srgbClr val="FFFFFF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85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800" b="1" i="0" u="none" strike="noStrike" baseline="0">
                <a:effectLst/>
              </a:rPr>
              <a:t>March 2017 </a:t>
            </a:r>
            <a:r>
              <a:rPr lang="en-US"/>
              <a:t>Traffic Sources - Other Sites </a:t>
            </a:r>
          </a:p>
        </c:rich>
      </c:tx>
      <c:layout>
        <c:manualLayout>
          <c:xMode val="edge"/>
          <c:yMode val="edge"/>
          <c:x val="0.21875003631926138"/>
          <c:y val="3.8194469877311843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5959984690006798"/>
          <c:y val="0.20639534883720997"/>
          <c:w val="0.81925297059949265"/>
          <c:h val="0.3633720930232572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'Traffic Sources'!$C$23</c:f>
              <c:strCache>
                <c:ptCount val="1"/>
                <c:pt idx="0">
                  <c:v>Search Engine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'Traffic Sources'!$B$25:$B$29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Custom-publishing</c:v>
                </c:pt>
              </c:strCache>
            </c:strRef>
          </c:cat>
          <c:val>
            <c:numRef>
              <c:f>'Traffic Sources'!$C$25:$C$29</c:f>
              <c:numCache>
                <c:formatCode>#,##0</c:formatCode>
                <c:ptCount val="5"/>
                <c:pt idx="0">
                  <c:v>61</c:v>
                </c:pt>
                <c:pt idx="1">
                  <c:v>6</c:v>
                </c:pt>
                <c:pt idx="2">
                  <c:v>0</c:v>
                </c:pt>
                <c:pt idx="3">
                  <c:v>158</c:v>
                </c:pt>
                <c:pt idx="4">
                  <c:v>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A83-4E35-A2F2-413AFD224203}"/>
            </c:ext>
          </c:extLst>
        </c:ser>
        <c:ser>
          <c:idx val="1"/>
          <c:order val="1"/>
          <c:tx>
            <c:strRef>
              <c:f>'Traffic Sources'!$D$23</c:f>
              <c:strCache>
                <c:ptCount val="1"/>
                <c:pt idx="0">
                  <c:v>Referring Sites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'Traffic Sources'!$B$25:$B$29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Custom-publishing</c:v>
                </c:pt>
              </c:strCache>
            </c:strRef>
          </c:cat>
          <c:val>
            <c:numRef>
              <c:f>'Traffic Sources'!$D$25:$D$29</c:f>
              <c:numCache>
                <c:formatCode>#,##0</c:formatCode>
                <c:ptCount val="5"/>
                <c:pt idx="0">
                  <c:v>20</c:v>
                </c:pt>
                <c:pt idx="1">
                  <c:v>4</c:v>
                </c:pt>
                <c:pt idx="2">
                  <c:v>0</c:v>
                </c:pt>
                <c:pt idx="3">
                  <c:v>3</c:v>
                </c:pt>
                <c:pt idx="4">
                  <c:v>166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A83-4E35-A2F2-413AFD224203}"/>
            </c:ext>
          </c:extLst>
        </c:ser>
        <c:ser>
          <c:idx val="2"/>
          <c:order val="2"/>
          <c:tx>
            <c:strRef>
              <c:f>'Traffic Sources'!$E$23</c:f>
              <c:strCache>
                <c:ptCount val="1"/>
                <c:pt idx="0">
                  <c:v>Direct Traffic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'Traffic Sources'!$B$25:$B$29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Custom-publishing</c:v>
                </c:pt>
              </c:strCache>
            </c:strRef>
          </c:cat>
          <c:val>
            <c:numRef>
              <c:f>'Traffic Sources'!$E$25:$E$29</c:f>
              <c:numCache>
                <c:formatCode>#,##0</c:formatCode>
                <c:ptCount val="5"/>
                <c:pt idx="0">
                  <c:v>41</c:v>
                </c:pt>
                <c:pt idx="1">
                  <c:v>35</c:v>
                </c:pt>
                <c:pt idx="2">
                  <c:v>0</c:v>
                </c:pt>
                <c:pt idx="3">
                  <c:v>19</c:v>
                </c:pt>
                <c:pt idx="4">
                  <c:v>513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A83-4E35-A2F2-413AFD224203}"/>
            </c:ext>
          </c:extLst>
        </c:ser>
        <c:ser>
          <c:idx val="3"/>
          <c:order val="3"/>
          <c:tx>
            <c:strRef>
              <c:f>'Traffic Sources'!$F$23</c:f>
              <c:strCache>
                <c:ptCount val="1"/>
                <c:pt idx="0">
                  <c:v>Campaigns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'Traffic Sources'!$B$25:$B$29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Custom-publishing</c:v>
                </c:pt>
              </c:strCache>
            </c:strRef>
          </c:cat>
          <c:val>
            <c:numRef>
              <c:f>'Traffic Sources'!$F$25:$F$29</c:f>
              <c:numCache>
                <c:formatCode>#,##0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A83-4E35-A2F2-413AFD2242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5293824"/>
        <c:axId val="245294216"/>
      </c:barChart>
      <c:catAx>
        <c:axId val="2452938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45294216"/>
        <c:crosses val="autoZero"/>
        <c:auto val="1"/>
        <c:lblAlgn val="ctr"/>
        <c:lblOffset val="100"/>
        <c:noMultiLvlLbl val="0"/>
      </c:catAx>
      <c:valAx>
        <c:axId val="245294216"/>
        <c:scaling>
          <c:orientation val="minMax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45293824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Average Time Spent on Website - Other Sites </a:t>
            </a:r>
          </a:p>
        </c:rich>
      </c:tx>
      <c:layout>
        <c:manualLayout>
          <c:xMode val="edge"/>
          <c:yMode val="edge"/>
          <c:x val="0.21568445771378425"/>
          <c:y val="0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4210550662264687"/>
          <c:y val="0.17678123039303506"/>
          <c:w val="0.82280842723483461"/>
          <c:h val="0.5699215785805316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'Average Time on Site'!$C$30:$C$31</c:f>
              <c:strCache>
                <c:ptCount val="2"/>
                <c:pt idx="0">
                  <c:v>Aug-16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'Average Time on Site'!$B$32:$B$36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USC Radisson Event</c:v>
                </c:pt>
                <c:pt idx="3">
                  <c:v>Weddings at USC</c:v>
                </c:pt>
                <c:pt idx="4">
                  <c:v>Custom-publishing</c:v>
                </c:pt>
              </c:strCache>
            </c:strRef>
          </c:cat>
          <c:val>
            <c:numRef>
              <c:f>'Average Time on Site'!$C$32:$C$36</c:f>
              <c:numCache>
                <c:formatCode>h:mm</c:formatCode>
                <c:ptCount val="5"/>
                <c:pt idx="0">
                  <c:v>7.0833333333333331E-2</c:v>
                </c:pt>
                <c:pt idx="1">
                  <c:v>9.7916666666666666E-2</c:v>
                </c:pt>
                <c:pt idx="2">
                  <c:v>3.4027777777777775E-2</c:v>
                </c:pt>
                <c:pt idx="3">
                  <c:v>0</c:v>
                </c:pt>
                <c:pt idx="4">
                  <c:v>0.23124999999999998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61D-41BF-BBC8-E644D1207537}"/>
            </c:ext>
          </c:extLst>
        </c:ser>
        <c:ser>
          <c:idx val="1"/>
          <c:order val="1"/>
          <c:tx>
            <c:strRef>
              <c:f>'Average Time on Site'!$D$30:$D$31</c:f>
              <c:strCache>
                <c:ptCount val="2"/>
                <c:pt idx="0">
                  <c:v>Sep-16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'Average Time on Site'!$B$32:$B$36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USC Radisson Event</c:v>
                </c:pt>
                <c:pt idx="3">
                  <c:v>Weddings at USC</c:v>
                </c:pt>
                <c:pt idx="4">
                  <c:v>Custom-publishing</c:v>
                </c:pt>
              </c:strCache>
            </c:strRef>
          </c:cat>
          <c:val>
            <c:numRef>
              <c:f>'Average Time on Site'!$D$32:$D$36</c:f>
              <c:numCache>
                <c:formatCode>h:mm</c:formatCode>
                <c:ptCount val="5"/>
                <c:pt idx="0">
                  <c:v>2.4305555555555556E-2</c:v>
                </c:pt>
                <c:pt idx="1">
                  <c:v>0.10208333333333335</c:v>
                </c:pt>
                <c:pt idx="2">
                  <c:v>7.5694444444444439E-2</c:v>
                </c:pt>
                <c:pt idx="3">
                  <c:v>0</c:v>
                </c:pt>
                <c:pt idx="4">
                  <c:v>0.19375000000000001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61D-41BF-BBC8-E644D1207537}"/>
            </c:ext>
          </c:extLst>
        </c:ser>
        <c:ser>
          <c:idx val="2"/>
          <c:order val="2"/>
          <c:tx>
            <c:strRef>
              <c:f>'Average Time on Site'!$E$30:$E$31</c:f>
              <c:strCache>
                <c:ptCount val="2"/>
                <c:pt idx="0">
                  <c:v>Oct-16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'Average Time on Site'!$B$32:$B$36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USC Radisson Event</c:v>
                </c:pt>
                <c:pt idx="3">
                  <c:v>Weddings at USC</c:v>
                </c:pt>
                <c:pt idx="4">
                  <c:v>Custom-publishing</c:v>
                </c:pt>
              </c:strCache>
            </c:strRef>
          </c:cat>
          <c:val>
            <c:numRef>
              <c:f>'Average Time on Site'!$E$32:$E$36</c:f>
              <c:numCache>
                <c:formatCode>h:mm</c:formatCode>
                <c:ptCount val="5"/>
                <c:pt idx="0">
                  <c:v>7.5694444444444439E-2</c:v>
                </c:pt>
                <c:pt idx="1">
                  <c:v>2.361111111111111E-2</c:v>
                </c:pt>
                <c:pt idx="2">
                  <c:v>2.5694444444444447E-2</c:v>
                </c:pt>
                <c:pt idx="3">
                  <c:v>0</c:v>
                </c:pt>
                <c:pt idx="4">
                  <c:v>0.11944444444444445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61D-41BF-BBC8-E644D1207537}"/>
            </c:ext>
          </c:extLst>
        </c:ser>
        <c:ser>
          <c:idx val="3"/>
          <c:order val="3"/>
          <c:tx>
            <c:strRef>
              <c:f>'Average Time on Site'!$F$30:$F$31</c:f>
              <c:strCache>
                <c:ptCount val="2"/>
                <c:pt idx="0">
                  <c:v>Nov-16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'Average Time on Site'!$B$32:$B$36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USC Radisson Event</c:v>
                </c:pt>
                <c:pt idx="3">
                  <c:v>Weddings at USC</c:v>
                </c:pt>
                <c:pt idx="4">
                  <c:v>Custom-publishing</c:v>
                </c:pt>
              </c:strCache>
            </c:strRef>
          </c:cat>
          <c:val>
            <c:numRef>
              <c:f>'Average Time on Site'!$F$32:$F$36</c:f>
              <c:numCache>
                <c:formatCode>h:mm</c:formatCode>
                <c:ptCount val="5"/>
                <c:pt idx="0">
                  <c:v>0.23819444444444446</c:v>
                </c:pt>
                <c:pt idx="1">
                  <c:v>1.5277777777777777E-2</c:v>
                </c:pt>
                <c:pt idx="2">
                  <c:v>3.8194444444444441E-2</c:v>
                </c:pt>
                <c:pt idx="3">
                  <c:v>0</c:v>
                </c:pt>
                <c:pt idx="4">
                  <c:v>0.1388888888888889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61D-41BF-BBC8-E644D1207537}"/>
            </c:ext>
          </c:extLst>
        </c:ser>
        <c:ser>
          <c:idx val="4"/>
          <c:order val="4"/>
          <c:tx>
            <c:strRef>
              <c:f>'Average Time on Site'!$G$30:$G$31</c:f>
              <c:strCache>
                <c:ptCount val="2"/>
                <c:pt idx="0">
                  <c:v>Dec-16</c:v>
                </c:pt>
              </c:strCache>
            </c:strRef>
          </c:tx>
          <c:invertIfNegative val="0"/>
          <c:cat>
            <c:strRef>
              <c:f>'Average Time on Site'!$B$32:$B$36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USC Radisson Event</c:v>
                </c:pt>
                <c:pt idx="3">
                  <c:v>Weddings at USC</c:v>
                </c:pt>
                <c:pt idx="4">
                  <c:v>Custom-publishing</c:v>
                </c:pt>
              </c:strCache>
            </c:strRef>
          </c:cat>
          <c:val>
            <c:numRef>
              <c:f>'Average Time on Site'!$G$32:$G$36</c:f>
              <c:numCache>
                <c:formatCode>h:mm</c:formatCode>
                <c:ptCount val="5"/>
                <c:pt idx="0">
                  <c:v>6.3888888888888884E-2</c:v>
                </c:pt>
                <c:pt idx="1">
                  <c:v>2.5694444444444447E-2</c:v>
                </c:pt>
                <c:pt idx="2">
                  <c:v>7.8472222222222221E-2</c:v>
                </c:pt>
                <c:pt idx="3">
                  <c:v>0</c:v>
                </c:pt>
                <c:pt idx="4">
                  <c:v>0.20208333333333331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61D-41BF-BBC8-E644D1207537}"/>
            </c:ext>
          </c:extLst>
        </c:ser>
        <c:ser>
          <c:idx val="5"/>
          <c:order val="5"/>
          <c:tx>
            <c:strRef>
              <c:f>'Average Time on Site'!$H$30:$H$31</c:f>
              <c:strCache>
                <c:ptCount val="2"/>
                <c:pt idx="0">
                  <c:v>Jan-17</c:v>
                </c:pt>
              </c:strCache>
            </c:strRef>
          </c:tx>
          <c:invertIfNegative val="0"/>
          <c:cat>
            <c:strRef>
              <c:f>'Average Time on Site'!$B$32:$B$36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USC Radisson Event</c:v>
                </c:pt>
                <c:pt idx="3">
                  <c:v>Weddings at USC</c:v>
                </c:pt>
                <c:pt idx="4">
                  <c:v>Custom-publishing</c:v>
                </c:pt>
              </c:strCache>
            </c:strRef>
          </c:cat>
          <c:val>
            <c:numRef>
              <c:f>'Average Time on Site'!$H$32:$H$36</c:f>
              <c:numCache>
                <c:formatCode>h:mm</c:formatCode>
                <c:ptCount val="5"/>
                <c:pt idx="0">
                  <c:v>0.17569444444444446</c:v>
                </c:pt>
                <c:pt idx="1">
                  <c:v>1.0416666666666666E-2</c:v>
                </c:pt>
                <c:pt idx="2">
                  <c:v>5.2777777777777778E-2</c:v>
                </c:pt>
                <c:pt idx="3">
                  <c:v>0</c:v>
                </c:pt>
                <c:pt idx="4">
                  <c:v>0.17708333333333334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761D-41BF-BBC8-E644D1207537}"/>
            </c:ext>
          </c:extLst>
        </c:ser>
        <c:ser>
          <c:idx val="6"/>
          <c:order val="6"/>
          <c:tx>
            <c:strRef>
              <c:f>'Average Time on Site'!$I$30:$I$31</c:f>
              <c:strCache>
                <c:ptCount val="2"/>
                <c:pt idx="0">
                  <c:v>Feb-17</c:v>
                </c:pt>
              </c:strCache>
            </c:strRef>
          </c:tx>
          <c:invertIfNegative val="0"/>
          <c:cat>
            <c:strRef>
              <c:f>'Average Time on Site'!$B$32:$B$36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USC Radisson Event</c:v>
                </c:pt>
                <c:pt idx="3">
                  <c:v>Weddings at USC</c:v>
                </c:pt>
                <c:pt idx="4">
                  <c:v>Custom-publishing</c:v>
                </c:pt>
              </c:strCache>
            </c:strRef>
          </c:cat>
          <c:val>
            <c:numRef>
              <c:f>'Average Time on Site'!$I$32:$I$36</c:f>
              <c:numCache>
                <c:formatCode>h:mm</c:formatCode>
                <c:ptCount val="5"/>
                <c:pt idx="0">
                  <c:v>9.0972222222222218E-2</c:v>
                </c:pt>
                <c:pt idx="1">
                  <c:v>2.2222222222222223E-2</c:v>
                </c:pt>
                <c:pt idx="2">
                  <c:v>3.4722222222222224E-2</c:v>
                </c:pt>
                <c:pt idx="3">
                  <c:v>0</c:v>
                </c:pt>
                <c:pt idx="4">
                  <c:v>0.1013888888888889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761D-41BF-BBC8-E644D1207537}"/>
            </c:ext>
          </c:extLst>
        </c:ser>
        <c:ser>
          <c:idx val="7"/>
          <c:order val="7"/>
          <c:tx>
            <c:strRef>
              <c:f>'Average Time on Site'!$J$30:$J$31</c:f>
              <c:strCache>
                <c:ptCount val="2"/>
                <c:pt idx="0">
                  <c:v>Mar-17</c:v>
                </c:pt>
              </c:strCache>
            </c:strRef>
          </c:tx>
          <c:invertIfNegative val="0"/>
          <c:cat>
            <c:strRef>
              <c:f>'Average Time on Site'!$B$32:$B$36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USC Radisson Event</c:v>
                </c:pt>
                <c:pt idx="3">
                  <c:v>Weddings at USC</c:v>
                </c:pt>
                <c:pt idx="4">
                  <c:v>Custom-publishing</c:v>
                </c:pt>
              </c:strCache>
            </c:strRef>
          </c:cat>
          <c:val>
            <c:numRef>
              <c:f>'Average Time on Site'!$J$32:$J$36</c:f>
              <c:numCache>
                <c:formatCode>h:mm</c:formatCode>
                <c:ptCount val="5"/>
                <c:pt idx="0">
                  <c:v>6.8749999999999992E-2</c:v>
                </c:pt>
                <c:pt idx="1">
                  <c:v>3.2638888888888891E-2</c:v>
                </c:pt>
                <c:pt idx="2">
                  <c:v>6.9444444444444434E-2</c:v>
                </c:pt>
                <c:pt idx="3">
                  <c:v>0</c:v>
                </c:pt>
                <c:pt idx="4">
                  <c:v>0.13958333333333334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761D-41BF-BBC8-E644D12075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6214584"/>
        <c:axId val="246214976"/>
      </c:barChart>
      <c:catAx>
        <c:axId val="2462145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46214976"/>
        <c:crosses val="autoZero"/>
        <c:auto val="1"/>
        <c:lblAlgn val="ctr"/>
        <c:lblOffset val="100"/>
        <c:noMultiLvlLbl val="0"/>
      </c:catAx>
      <c:valAx>
        <c:axId val="246214976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Time (in hours)</a:t>
                </a:r>
              </a:p>
            </c:rich>
          </c:tx>
          <c:layout>
            <c:manualLayout>
              <c:xMode val="edge"/>
              <c:yMode val="edge"/>
              <c:x val="3.3340925784066833E-2"/>
              <c:y val="0.35544463226445916"/>
            </c:manualLayout>
          </c:layout>
          <c:overlay val="0"/>
          <c:spPr>
            <a:noFill/>
            <a:ln w="25400">
              <a:noFill/>
            </a:ln>
          </c:spPr>
        </c:title>
        <c:numFmt formatCode="h:mm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46214584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Bookstore Charts
10 Most Searched Items March 2017</a:t>
            </a:r>
          </a:p>
        </c:rich>
      </c:tx>
      <c:layout>
        <c:manualLayout>
          <c:xMode val="edge"/>
          <c:yMode val="edge"/>
          <c:x val="0.30110059754115981"/>
          <c:y val="3.391503201821537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4077692148456697"/>
          <c:y val="0.22037914691943128"/>
          <c:w val="0.83657090123587563"/>
          <c:h val="0.5189573459715621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Details'!$B$6:$B$15</c:f>
              <c:strCache>
                <c:ptCount val="10"/>
                <c:pt idx="0">
                  <c:v>lanyard</c:v>
                </c:pt>
                <c:pt idx="1">
                  <c:v>mom</c:v>
                </c:pt>
                <c:pt idx="2">
                  <c:v>backpack</c:v>
                </c:pt>
                <c:pt idx="3">
                  <c:v>dad</c:v>
                </c:pt>
                <c:pt idx="4">
                  <c:v>sash</c:v>
                </c:pt>
                <c:pt idx="5">
                  <c:v>sticker</c:v>
                </c:pt>
                <c:pt idx="6">
                  <c:v>usc mom</c:v>
                </c:pt>
                <c:pt idx="7">
                  <c:v>jersey</c:v>
                </c:pt>
                <c:pt idx="8">
                  <c:v>shoes</c:v>
                </c:pt>
                <c:pt idx="9">
                  <c:v>aztec</c:v>
                </c:pt>
              </c:strCache>
            </c:strRef>
          </c:cat>
          <c:val>
            <c:numRef>
              <c:f>'BKS Details'!$C$6:$C$15</c:f>
              <c:numCache>
                <c:formatCode>General</c:formatCode>
                <c:ptCount val="10"/>
                <c:pt idx="0">
                  <c:v>83</c:v>
                </c:pt>
                <c:pt idx="1">
                  <c:v>51</c:v>
                </c:pt>
                <c:pt idx="2">
                  <c:v>45</c:v>
                </c:pt>
                <c:pt idx="3">
                  <c:v>40</c:v>
                </c:pt>
                <c:pt idx="4">
                  <c:v>38</c:v>
                </c:pt>
                <c:pt idx="5">
                  <c:v>33</c:v>
                </c:pt>
                <c:pt idx="6">
                  <c:v>28</c:v>
                </c:pt>
                <c:pt idx="7">
                  <c:v>27</c:v>
                </c:pt>
                <c:pt idx="8">
                  <c:v>26</c:v>
                </c:pt>
                <c:pt idx="9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1B9-4122-9306-86E379FAAC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6216152"/>
        <c:axId val="246216544"/>
      </c:barChart>
      <c:catAx>
        <c:axId val="2462161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-1920000" vert="horz"/>
          <a:lstStyle/>
          <a:p>
            <a:pPr>
              <a:defRPr sz="11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46216544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246216544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Number of Unique Searches</a:t>
                </a:r>
              </a:p>
            </c:rich>
          </c:tx>
          <c:layout>
            <c:manualLayout>
              <c:xMode val="edge"/>
              <c:yMode val="edge"/>
              <c:x val="2.5889967637540531E-2"/>
              <c:y val="0.26303317535545101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246216152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503508771929825"/>
          <c:y val="0.20083050694845028"/>
          <c:w val="0.85566666666666669"/>
          <c:h val="0.571608372304470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'BKS Details'!$C$33</c:f>
              <c:strCache>
                <c:ptCount val="1"/>
                <c:pt idx="0">
                  <c:v>Pageviews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Details'!$B$34:$B$43</c:f>
              <c:strCache>
                <c:ptCount val="10"/>
                <c:pt idx="0">
                  <c:v>Tops | Women's Apparel | USC Bookstores</c:v>
                </c:pt>
                <c:pt idx="1">
                  <c:v>Jackets/Fleece | Men's Apparel | USC Bookstores</c:v>
                </c:pt>
                <c:pt idx="2">
                  <c:v>T-Shirts | Tops | USC Bookstores</c:v>
                </c:pt>
                <c:pt idx="3">
                  <c:v>Hats | Men's Apparel | USC Bookstores</c:v>
                </c:pt>
                <c:pt idx="4">
                  <c:v>Caps and Gowns</c:v>
                </c:pt>
                <c:pt idx="5">
                  <c:v>Sashes</c:v>
                </c:pt>
                <c:pt idx="6">
                  <c:v>Men's Nike | Nike | USC Bookstores</c:v>
                </c:pt>
                <c:pt idx="7">
                  <c:v>Jackets/Fleece | Women's Apparel | USC Bookstores</c:v>
                </c:pt>
                <c:pt idx="8">
                  <c:v>New Items | USC Bookstores</c:v>
                </c:pt>
                <c:pt idx="9">
                  <c:v>Glassware &amp; Mugs | Gifts | USC Bookstores</c:v>
                </c:pt>
              </c:strCache>
            </c:strRef>
          </c:cat>
          <c:val>
            <c:numRef>
              <c:f>'BKS Details'!$C$34:$C$43</c:f>
              <c:numCache>
                <c:formatCode>#,##0</c:formatCode>
                <c:ptCount val="10"/>
                <c:pt idx="0">
                  <c:v>16286</c:v>
                </c:pt>
                <c:pt idx="1">
                  <c:v>10804</c:v>
                </c:pt>
                <c:pt idx="2">
                  <c:v>10548</c:v>
                </c:pt>
                <c:pt idx="3">
                  <c:v>11201</c:v>
                </c:pt>
                <c:pt idx="4">
                  <c:v>7681</c:v>
                </c:pt>
                <c:pt idx="5">
                  <c:v>6598</c:v>
                </c:pt>
                <c:pt idx="6">
                  <c:v>6592</c:v>
                </c:pt>
                <c:pt idx="7">
                  <c:v>6285</c:v>
                </c:pt>
                <c:pt idx="8">
                  <c:v>6139</c:v>
                </c:pt>
                <c:pt idx="9">
                  <c:v>4917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A80-4B6C-9F90-65085551E3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6217328"/>
        <c:axId val="246217720"/>
      </c:barChart>
      <c:catAx>
        <c:axId val="2462173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4621772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46217720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Number</a:t>
                </a:r>
                <a:r>
                  <a:rPr lang="en-US" baseline="0"/>
                  <a:t> of Page views</a:t>
                </a:r>
                <a:endParaRPr lang="en-US"/>
              </a:p>
            </c:rich>
          </c:tx>
          <c:layout>
            <c:manualLayout>
              <c:xMode val="edge"/>
              <c:yMode val="edge"/>
              <c:x val="1.1380024865312888E-2"/>
              <c:y val="0.35799319663333101"/>
            </c:manualLayout>
          </c:layout>
          <c:overlay val="0"/>
        </c:title>
        <c:numFmt formatCode="#,##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246217328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1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  <c:userShapes r:id="rId2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075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dirty="0"/>
              <a:t>Bookstore Charts</a:t>
            </a:r>
          </a:p>
          <a:p>
            <a:pPr>
              <a:defRPr sz="1075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dirty="0"/>
              <a:t>10 Most Purchased Products </a:t>
            </a:r>
            <a:r>
              <a:rPr lang="en-US" sz="1075" b="1" i="0" u="none" strike="noStrike" baseline="0" dirty="0" smtClean="0">
                <a:effectLst/>
              </a:rPr>
              <a:t>March </a:t>
            </a:r>
            <a:r>
              <a:rPr lang="en-US" sz="1075" b="1" i="0" u="none" strike="noStrike" baseline="0" dirty="0">
                <a:effectLst/>
              </a:rPr>
              <a:t>2017</a:t>
            </a:r>
            <a:endParaRPr lang="en-US" baseline="0" dirty="0"/>
          </a:p>
        </c:rich>
      </c:tx>
      <c:layout>
        <c:manualLayout>
          <c:xMode val="edge"/>
          <c:yMode val="edge"/>
          <c:x val="0.36655050159779967"/>
          <c:y val="3.8229711888188016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7.8599793566309903E-2"/>
          <c:y val="0.17060424033670304"/>
          <c:w val="0.6021953414772665"/>
          <c:h val="0.7840535300580396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'BKS Details'!$B$68</c:f>
              <c:strCache>
                <c:ptCount val="1"/>
                <c:pt idx="0">
                  <c:v>USC Class of 2017 Shield Logo Sash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Details'!$C$68</c:f>
              <c:numCache>
                <c:formatCode>General</c:formatCode>
                <c:ptCount val="1"/>
                <c:pt idx="0">
                  <c:v>200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53B-4F53-9B63-E7D2A471D743}"/>
            </c:ext>
          </c:extLst>
        </c:ser>
        <c:ser>
          <c:idx val="1"/>
          <c:order val="1"/>
          <c:tx>
            <c:strRef>
              <c:f>'BKS Details'!$B$69</c:f>
              <c:strCache>
                <c:ptCount val="1"/>
                <c:pt idx="0">
                  <c:v>USC Alumni Heavy Chrome Shield License Frame</c:v>
                </c:pt>
              </c:strCache>
            </c:strRef>
          </c:tx>
          <c:spPr>
            <a:solidFill>
              <a:srgbClr val="993366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Details'!$C$69</c:f>
              <c:numCache>
                <c:formatCode>General</c:formatCode>
                <c:ptCount val="1"/>
                <c:pt idx="0">
                  <c:v>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53B-4F53-9B63-E7D2A471D743}"/>
            </c:ext>
          </c:extLst>
        </c:ser>
        <c:ser>
          <c:idx val="3"/>
          <c:order val="2"/>
          <c:tx>
            <c:strRef>
              <c:f>'BKS Details'!$B$70</c:f>
              <c:strCache>
                <c:ptCount val="1"/>
                <c:pt idx="0">
                  <c:v>USC Class of 2017 Logo Sash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Details'!$C$70</c:f>
              <c:numCache>
                <c:formatCode>General</c:formatCode>
                <c:ptCount val="1"/>
                <c:pt idx="0">
                  <c:v>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53B-4F53-9B63-E7D2A471D743}"/>
            </c:ext>
          </c:extLst>
        </c:ser>
        <c:ser>
          <c:idx val="4"/>
          <c:order val="3"/>
          <c:tx>
            <c:strRef>
              <c:f>'BKS Details'!$B$71</c:f>
              <c:strCache>
                <c:ptCount val="1"/>
                <c:pt idx="0">
                  <c:v>USC 2017 Rose Bowl DVD</c:v>
                </c:pt>
              </c:strCache>
            </c:strRef>
          </c:tx>
          <c:spPr>
            <a:solidFill>
              <a:srgbClr val="660066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Details'!$C$71</c:f>
              <c:numCache>
                <c:formatCode>General</c:formatCode>
                <c:ptCount val="1"/>
                <c:pt idx="0">
                  <c:v>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53B-4F53-9B63-E7D2A471D743}"/>
            </c:ext>
          </c:extLst>
        </c:ser>
        <c:ser>
          <c:idx val="5"/>
          <c:order val="4"/>
          <c:tx>
            <c:strRef>
              <c:f>'BKS Details'!$B$72</c:f>
              <c:strCache>
                <c:ptCount val="1"/>
                <c:pt idx="0">
                  <c:v>USC Mini Foam Finger</c:v>
                </c:pt>
              </c:strCache>
            </c:strRef>
          </c:tx>
          <c:spPr>
            <a:solidFill>
              <a:srgbClr val="FF808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Details'!$C$72</c:f>
              <c:numCache>
                <c:formatCode>General</c:formatCode>
                <c:ptCount val="1"/>
                <c:pt idx="0">
                  <c:v>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53B-4F53-9B63-E7D2A471D743}"/>
            </c:ext>
          </c:extLst>
        </c:ser>
        <c:ser>
          <c:idx val="6"/>
          <c:order val="5"/>
          <c:tx>
            <c:strRef>
              <c:f>'BKS Details'!$B$73</c:f>
              <c:strCache>
                <c:ptCount val="1"/>
                <c:pt idx="0">
                  <c:v>USC Arch Button</c:v>
                </c:pt>
              </c:strCache>
            </c:strRef>
          </c:tx>
          <c:spPr>
            <a:solidFill>
              <a:srgbClr val="0066CC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Details'!$C$73</c:f>
              <c:numCache>
                <c:formatCode>General</c:formatCode>
                <c:ptCount val="1"/>
                <c:pt idx="0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E53B-4F53-9B63-E7D2A471D743}"/>
            </c:ext>
          </c:extLst>
        </c:ser>
        <c:ser>
          <c:idx val="7"/>
          <c:order val="6"/>
          <c:tx>
            <c:strRef>
              <c:f>'BKS Details'!$B$74</c:f>
              <c:strCache>
                <c:ptCount val="1"/>
                <c:pt idx="0">
                  <c:v>USC Cardinal Tackle Twill Crew</c:v>
                </c:pt>
              </c:strCache>
            </c:strRef>
          </c:tx>
          <c:spPr>
            <a:solidFill>
              <a:srgbClr val="CCCC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Details'!$C$74</c:f>
              <c:numCache>
                <c:formatCode>General</c:formatCode>
                <c:ptCount val="1"/>
                <c:pt idx="0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53B-4F53-9B63-E7D2A471D743}"/>
            </c:ext>
          </c:extLst>
        </c:ser>
        <c:ser>
          <c:idx val="8"/>
          <c:order val="7"/>
          <c:tx>
            <c:strRef>
              <c:f>'BKS Details'!$B$76</c:f>
              <c:strCache>
                <c:ptCount val="1"/>
                <c:pt idx="0">
                  <c:v>USC Black Tackle Twill Crew</c:v>
                </c:pt>
              </c:strCache>
            </c:strRef>
          </c:tx>
          <c:spPr>
            <a:solidFill>
              <a:srgbClr val="00008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Details'!$C$76</c:f>
              <c:numCache>
                <c:formatCode>General</c:formatCode>
                <c:ptCount val="1"/>
                <c:pt idx="0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E53B-4F53-9B63-E7D2A471D743}"/>
            </c:ext>
          </c:extLst>
        </c:ser>
        <c:ser>
          <c:idx val="9"/>
          <c:order val="8"/>
          <c:tx>
            <c:strRef>
              <c:f>'BKS Details'!$B$75</c:f>
              <c:strCache>
                <c:ptCount val="1"/>
                <c:pt idx="0">
                  <c:v>USC Trojans Heavy Chrome Shield License Frame</c:v>
                </c:pt>
              </c:strCache>
            </c:strRef>
          </c:tx>
          <c:spPr>
            <a:solidFill>
              <a:srgbClr val="FF00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Details'!$C$75</c:f>
              <c:numCache>
                <c:formatCode>General</c:formatCode>
                <c:ptCount val="1"/>
                <c:pt idx="0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53B-4F53-9B63-E7D2A471D743}"/>
            </c:ext>
          </c:extLst>
        </c:ser>
        <c:ser>
          <c:idx val="2"/>
          <c:order val="9"/>
          <c:tx>
            <c:strRef>
              <c:f>'BKS Details'!$B$77</c:f>
              <c:strCache>
                <c:ptCount val="1"/>
                <c:pt idx="0">
                  <c:v>USC Cardinal Shield Medium Gift Bag</c:v>
                </c:pt>
              </c:strCache>
            </c:strRef>
          </c:tx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Details'!$C$77</c:f>
              <c:numCache>
                <c:formatCode>General</c:formatCode>
                <c:ptCount val="1"/>
                <c:pt idx="0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E53B-4F53-9B63-E7D2A471D7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5915568"/>
        <c:axId val="245915960"/>
      </c:barChart>
      <c:catAx>
        <c:axId val="245915568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one"/>
        <c:crossAx val="245915960"/>
        <c:crosses val="autoZero"/>
        <c:auto val="1"/>
        <c:lblAlgn val="ctr"/>
        <c:lblOffset val="100"/>
        <c:noMultiLvlLbl val="0"/>
      </c:catAx>
      <c:valAx>
        <c:axId val="245915960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Quantity</a:t>
                </a:r>
              </a:p>
            </c:rich>
          </c:tx>
          <c:layout>
            <c:manualLayout>
              <c:xMode val="edge"/>
              <c:yMode val="edge"/>
              <c:x val="1.9347672230209476E-2"/>
              <c:y val="0.51544269307534352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245915568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69409667806034525"/>
          <c:y val="0.22686730401893956"/>
          <c:w val="0.30590326797995565"/>
          <c:h val="0.77313267138019337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000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TSP Mobile App Stats</a:t>
            </a:r>
          </a:p>
        </c:rich>
      </c:tx>
      <c:layout>
        <c:manualLayout>
          <c:xMode val="edge"/>
          <c:yMode val="edge"/>
          <c:x val="0.35294117647058826"/>
          <c:y val="3.618421052631590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8.4775086505190347E-2"/>
          <c:y val="0.21710561187039368"/>
          <c:w val="0.65224913494809955"/>
          <c:h val="0.6480273566434494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'Web Visits'!$B$34</c:f>
              <c:strCache>
                <c:ptCount val="1"/>
                <c:pt idx="0">
                  <c:v># of downloads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8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'Web Visits'!$C$33:$H$33</c:f>
              <c:strCache>
                <c:ptCount val="6"/>
                <c:pt idx="0">
                  <c:v>Oct-16</c:v>
                </c:pt>
                <c:pt idx="1">
                  <c:v>Nov-16</c:v>
                </c:pt>
                <c:pt idx="2">
                  <c:v>Dec-16</c:v>
                </c:pt>
                <c:pt idx="3">
                  <c:v>Jan-17</c:v>
                </c:pt>
                <c:pt idx="4">
                  <c:v>Feb-17</c:v>
                </c:pt>
                <c:pt idx="5">
                  <c:v>Mar-17</c:v>
                </c:pt>
              </c:strCache>
            </c:strRef>
          </c:cat>
          <c:val>
            <c:numRef>
              <c:f>'Web Visits'!$C$34:$H$34</c:f>
              <c:numCache>
                <c:formatCode>General</c:formatCode>
                <c:ptCount val="6"/>
                <c:pt idx="0">
                  <c:v>264</c:v>
                </c:pt>
                <c:pt idx="1">
                  <c:v>187</c:v>
                </c:pt>
                <c:pt idx="2">
                  <c:v>1041</c:v>
                </c:pt>
                <c:pt idx="3">
                  <c:v>1303</c:v>
                </c:pt>
                <c:pt idx="4">
                  <c:v>761</c:v>
                </c:pt>
                <c:pt idx="5">
                  <c:v>2663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7B1-47F8-BE36-3A044A2C62B4}"/>
            </c:ext>
          </c:extLst>
        </c:ser>
        <c:ser>
          <c:idx val="1"/>
          <c:order val="1"/>
          <c:tx>
            <c:strRef>
              <c:f>'Web Visits'!$B$35</c:f>
              <c:strCache>
                <c:ptCount val="1"/>
                <c:pt idx="0">
                  <c:v>Usage</c:v>
                </c:pt>
              </c:strCache>
            </c:strRef>
          </c:tx>
          <c:spPr>
            <a:solidFill>
              <a:srgbClr val="993366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8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'Web Visits'!$C$33:$H$33</c:f>
              <c:strCache>
                <c:ptCount val="6"/>
                <c:pt idx="0">
                  <c:v>Oct-16</c:v>
                </c:pt>
                <c:pt idx="1">
                  <c:v>Nov-16</c:v>
                </c:pt>
                <c:pt idx="2">
                  <c:v>Dec-16</c:v>
                </c:pt>
                <c:pt idx="3">
                  <c:v>Jan-17</c:v>
                </c:pt>
                <c:pt idx="4">
                  <c:v>Feb-17</c:v>
                </c:pt>
                <c:pt idx="5">
                  <c:v>Mar-17</c:v>
                </c:pt>
              </c:strCache>
            </c:strRef>
          </c:cat>
          <c:val>
            <c:numRef>
              <c:f>'Web Visits'!$C$35:$H$35</c:f>
              <c:numCache>
                <c:formatCode>General</c:formatCode>
                <c:ptCount val="6"/>
                <c:pt idx="0">
                  <c:v>11</c:v>
                </c:pt>
                <c:pt idx="1">
                  <c:v>0</c:v>
                </c:pt>
                <c:pt idx="2">
                  <c:v>0</c:v>
                </c:pt>
                <c:pt idx="3">
                  <c:v>1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7B1-47F8-BE36-3A044A2C62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5916744"/>
        <c:axId val="245917136"/>
      </c:barChart>
      <c:dateAx>
        <c:axId val="245916744"/>
        <c:scaling>
          <c:orientation val="minMax"/>
        </c:scaling>
        <c:delete val="0"/>
        <c:axPos val="b"/>
        <c:numFmt formatCode="mmm\-yy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245917136"/>
        <c:crosses val="autoZero"/>
        <c:auto val="1"/>
        <c:lblOffset val="100"/>
        <c:baseTimeUnit val="months"/>
        <c:majorUnit val="1"/>
        <c:majorTimeUnit val="months"/>
        <c:minorUnit val="1"/>
        <c:minorTimeUnit val="months"/>
      </c:dateAx>
      <c:valAx>
        <c:axId val="245917136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245916744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7802768166089985"/>
          <c:y val="0.12828947368421054"/>
          <c:w val="0.19896193771626358"/>
          <c:h val="0.19078947368421054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735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  <c:userShapes r:id="rId2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reports'!$L$5</c:f>
          <c:strCache>
            <c:ptCount val="1"/>
            <c:pt idx="0">
              <c:v>Back in Stock - USC's 2017 Rose Bowl Victory on DVD - 04/01/2017</c:v>
            </c:pt>
          </c:strCache>
        </c:strRef>
      </c:tx>
      <c:layout>
        <c:manualLayout>
          <c:xMode val="edge"/>
          <c:yMode val="edge"/>
          <c:x val="0.26759377268913598"/>
          <c:y val="5.5146694578959737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200" b="1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509999766962288"/>
          <c:y val="0.14757497013118848"/>
          <c:w val="0.76417126264361246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reports'!$E$5</c:f>
              <c:strCache>
                <c:ptCount val="1"/>
                <c:pt idx="0">
                  <c:v>BKS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reports'!$F$5:$J$5</c:f>
              <c:numCache>
                <c:formatCode>General</c:formatCode>
                <c:ptCount val="5"/>
                <c:pt idx="0">
                  <c:v>62321</c:v>
                </c:pt>
                <c:pt idx="1">
                  <c:v>62281</c:v>
                </c:pt>
                <c:pt idx="2">
                  <c:v>17273</c:v>
                </c:pt>
                <c:pt idx="3">
                  <c:v>384</c:v>
                </c:pt>
                <c:pt idx="4">
                  <c:v>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71D-4A36-BBB7-851231D17F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5917920"/>
        <c:axId val="245918312"/>
      </c:barChart>
      <c:catAx>
        <c:axId val="2459179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4591831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45918312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4591792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reports'!$L$8</c:f>
          <c:strCache>
            <c:ptCount val="1"/>
            <c:pt idx="0">
              <c:v>Subject: Spring Time is Tee Time with Nike Golf ⛳ - 03/28/2017</c:v>
            </c:pt>
          </c:strCache>
        </c:strRef>
      </c:tx>
      <c:layout>
        <c:manualLayout>
          <c:xMode val="edge"/>
          <c:yMode val="edge"/>
          <c:x val="0.21466242970526603"/>
          <c:y val="4.8021427701417582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200" b="1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659052681990312"/>
          <c:y val="0.17279170614634964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reports'!$E$8</c:f>
              <c:strCache>
                <c:ptCount val="1"/>
                <c:pt idx="0">
                  <c:v>BKS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reports'!$F$7:$J$7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reports'!$F$8:$J$8</c:f>
              <c:numCache>
                <c:formatCode>General</c:formatCode>
                <c:ptCount val="5"/>
                <c:pt idx="0">
                  <c:v>62385</c:v>
                </c:pt>
                <c:pt idx="1">
                  <c:v>62348</c:v>
                </c:pt>
                <c:pt idx="2">
                  <c:v>17478</c:v>
                </c:pt>
                <c:pt idx="3">
                  <c:v>741</c:v>
                </c:pt>
                <c:pt idx="4">
                  <c:v>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D50-4277-B58B-DEC6062F20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6139328"/>
        <c:axId val="246139720"/>
      </c:barChart>
      <c:catAx>
        <c:axId val="246139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4613972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46139720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4613932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reports'!$L$11</c:f>
          <c:strCache>
            <c:ptCount val="1"/>
            <c:pt idx="0">
              <c:v>USC Bookstore's New Nike Catalog Is Available Now! - 03/24/2017</c:v>
            </c:pt>
          </c:strCache>
        </c:strRef>
      </c:tx>
      <c:layout>
        <c:manualLayout>
          <c:xMode val="edge"/>
          <c:yMode val="edge"/>
          <c:x val="0.18992733037442172"/>
          <c:y val="2.7203371803205183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200" b="1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5964303089877785"/>
          <c:y val="0.17760463878254601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reports'!$E$11</c:f>
              <c:strCache>
                <c:ptCount val="1"/>
                <c:pt idx="0">
                  <c:v>BKS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reports'!$F$10:$J$10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reports'!$F$11:$J$11</c:f>
              <c:numCache>
                <c:formatCode>General</c:formatCode>
                <c:ptCount val="5"/>
                <c:pt idx="0">
                  <c:v>62426</c:v>
                </c:pt>
                <c:pt idx="1">
                  <c:v>62385</c:v>
                </c:pt>
                <c:pt idx="2">
                  <c:v>18938</c:v>
                </c:pt>
                <c:pt idx="3">
                  <c:v>2085</c:v>
                </c:pt>
                <c:pt idx="4">
                  <c:v>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A99-4B9C-BC30-6696A992C1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6141288"/>
        <c:axId val="246141680"/>
      </c:barChart>
      <c:catAx>
        <c:axId val="2461412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4614168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46141680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4614128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reports'!$L$14</c:f>
          <c:strCache>
            <c:ptCount val="1"/>
            <c:pt idx="0">
              <c:v>🐶 Outfit Your Trojan Pup for National Puppy Day 🐶 - 03/21/2017</c:v>
            </c:pt>
          </c:strCache>
        </c:strRef>
      </c:tx>
      <c:layout>
        <c:manualLayout>
          <c:xMode val="edge"/>
          <c:yMode val="edge"/>
          <c:x val="0.23632965090539768"/>
          <c:y val="6.8407424428551689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200" b="1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reports'!$E$14</c:f>
              <c:strCache>
                <c:ptCount val="1"/>
                <c:pt idx="0">
                  <c:v>BKS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reports'!$F$13:$J$13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reports'!$F$14:$J$14</c:f>
              <c:numCache>
                <c:formatCode>General</c:formatCode>
                <c:ptCount val="5"/>
                <c:pt idx="0">
                  <c:v>62441</c:v>
                </c:pt>
                <c:pt idx="1">
                  <c:v>62400</c:v>
                </c:pt>
                <c:pt idx="2">
                  <c:v>19186</c:v>
                </c:pt>
                <c:pt idx="3">
                  <c:v>1181</c:v>
                </c:pt>
                <c:pt idx="4">
                  <c:v>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C82-4A1E-A2B1-6FCE4C15F0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6142856"/>
        <c:axId val="246172096"/>
      </c:barChart>
      <c:catAx>
        <c:axId val="246142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4617209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46172096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4614285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Total New Vs Closed Requests</a:t>
            </a:r>
          </a:p>
        </c:rich>
      </c:tx>
      <c:layout>
        <c:manualLayout>
          <c:xMode val="edge"/>
          <c:yMode val="edge"/>
          <c:x val="0.34273794830603904"/>
          <c:y val="3.8194389558435474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6951697323435847"/>
          <c:y val="0.17839195979899508"/>
          <c:w val="0.702602868155775"/>
          <c:h val="0.5703517587939694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'Issue Counts'!$B$4</c:f>
              <c:strCache>
                <c:ptCount val="1"/>
                <c:pt idx="0">
                  <c:v>Total Requests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'Issue Counts'!$A$5:$A$18</c:f>
              <c:strCache>
                <c:ptCount val="14"/>
                <c:pt idx="0">
                  <c:v>BKS</c:v>
                </c:pt>
                <c:pt idx="1">
                  <c:v>HOU</c:v>
                </c:pt>
                <c:pt idx="2">
                  <c:v>RAD</c:v>
                </c:pt>
                <c:pt idx="3">
                  <c:v>HSP</c:v>
                </c:pt>
                <c:pt idx="4">
                  <c:v>TRX</c:v>
                </c:pt>
                <c:pt idx="5">
                  <c:v>EXEC</c:v>
                </c:pt>
                <c:pt idx="6">
                  <c:v>SS-HR</c:v>
                </c:pt>
                <c:pt idx="7">
                  <c:v>SS-FIN</c:v>
                </c:pt>
                <c:pt idx="8">
                  <c:v>OTHER</c:v>
                </c:pt>
                <c:pt idx="9">
                  <c:v>SS-IT</c:v>
                </c:pt>
                <c:pt idx="10">
                  <c:v>ATH</c:v>
                </c:pt>
                <c:pt idx="11">
                  <c:v>DES</c:v>
                </c:pt>
                <c:pt idx="12">
                  <c:v>CUST</c:v>
                </c:pt>
                <c:pt idx="13">
                  <c:v>Coli</c:v>
                </c:pt>
              </c:strCache>
            </c:strRef>
          </c:cat>
          <c:val>
            <c:numRef>
              <c:f>'Issue Counts'!$B$5:$B$18</c:f>
              <c:numCache>
                <c:formatCode>0</c:formatCode>
                <c:ptCount val="14"/>
                <c:pt idx="0">
                  <c:v>32</c:v>
                </c:pt>
                <c:pt idx="1">
                  <c:v>62</c:v>
                </c:pt>
                <c:pt idx="2">
                  <c:v>30</c:v>
                </c:pt>
                <c:pt idx="3">
                  <c:v>160</c:v>
                </c:pt>
                <c:pt idx="4">
                  <c:v>27</c:v>
                </c:pt>
                <c:pt idx="5">
                  <c:v>28</c:v>
                </c:pt>
                <c:pt idx="6">
                  <c:v>67</c:v>
                </c:pt>
                <c:pt idx="7">
                  <c:v>34</c:v>
                </c:pt>
                <c:pt idx="8">
                  <c:v>342</c:v>
                </c:pt>
                <c:pt idx="9">
                  <c:v>51</c:v>
                </c:pt>
                <c:pt idx="10">
                  <c:v>0</c:v>
                </c:pt>
                <c:pt idx="11">
                  <c:v>2</c:v>
                </c:pt>
                <c:pt idx="12">
                  <c:v>0</c:v>
                </c:pt>
                <c:pt idx="13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6FF-4777-940B-9E950E7D9A24}"/>
            </c:ext>
          </c:extLst>
        </c:ser>
        <c:ser>
          <c:idx val="3"/>
          <c:order val="1"/>
          <c:tx>
            <c:strRef>
              <c:f>'Issue Counts'!$F$4</c:f>
              <c:strCache>
                <c:ptCount val="1"/>
                <c:pt idx="0">
                  <c:v>Closed Requests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'Issue Counts'!$A$5:$A$18</c:f>
              <c:strCache>
                <c:ptCount val="14"/>
                <c:pt idx="0">
                  <c:v>BKS</c:v>
                </c:pt>
                <c:pt idx="1">
                  <c:v>HOU</c:v>
                </c:pt>
                <c:pt idx="2">
                  <c:v>RAD</c:v>
                </c:pt>
                <c:pt idx="3">
                  <c:v>HSP</c:v>
                </c:pt>
                <c:pt idx="4">
                  <c:v>TRX</c:v>
                </c:pt>
                <c:pt idx="5">
                  <c:v>EXEC</c:v>
                </c:pt>
                <c:pt idx="6">
                  <c:v>SS-HR</c:v>
                </c:pt>
                <c:pt idx="7">
                  <c:v>SS-FIN</c:v>
                </c:pt>
                <c:pt idx="8">
                  <c:v>OTHER</c:v>
                </c:pt>
                <c:pt idx="9">
                  <c:v>SS-IT</c:v>
                </c:pt>
                <c:pt idx="10">
                  <c:v>ATH</c:v>
                </c:pt>
                <c:pt idx="11">
                  <c:v>DES</c:v>
                </c:pt>
                <c:pt idx="12">
                  <c:v>CUST</c:v>
                </c:pt>
                <c:pt idx="13">
                  <c:v>Coli</c:v>
                </c:pt>
              </c:strCache>
            </c:strRef>
          </c:cat>
          <c:val>
            <c:numRef>
              <c:f>'Issue Counts'!$F$5:$F$18</c:f>
              <c:numCache>
                <c:formatCode>0</c:formatCode>
                <c:ptCount val="14"/>
                <c:pt idx="0">
                  <c:v>28</c:v>
                </c:pt>
                <c:pt idx="1">
                  <c:v>55</c:v>
                </c:pt>
                <c:pt idx="2">
                  <c:v>24</c:v>
                </c:pt>
                <c:pt idx="3">
                  <c:v>140</c:v>
                </c:pt>
                <c:pt idx="4">
                  <c:v>21</c:v>
                </c:pt>
                <c:pt idx="5">
                  <c:v>24</c:v>
                </c:pt>
                <c:pt idx="6">
                  <c:v>63</c:v>
                </c:pt>
                <c:pt idx="7">
                  <c:v>32</c:v>
                </c:pt>
                <c:pt idx="8">
                  <c:v>220</c:v>
                </c:pt>
                <c:pt idx="9">
                  <c:v>43</c:v>
                </c:pt>
                <c:pt idx="10">
                  <c:v>0</c:v>
                </c:pt>
                <c:pt idx="11">
                  <c:v>2</c:v>
                </c:pt>
                <c:pt idx="12">
                  <c:v>0</c:v>
                </c:pt>
                <c:pt idx="13">
                  <c:v>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6FF-4777-940B-9E950E7D9A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4227360"/>
        <c:axId val="244227752"/>
      </c:barChart>
      <c:catAx>
        <c:axId val="2442273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244227752"/>
        <c:crosses val="autoZero"/>
        <c:auto val="1"/>
        <c:lblAlgn val="ctr"/>
        <c:lblOffset val="100"/>
        <c:noMultiLvlLbl val="0"/>
      </c:catAx>
      <c:valAx>
        <c:axId val="244227752"/>
        <c:scaling>
          <c:orientation val="minMax"/>
          <c:max val="200"/>
          <c:min val="0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Number of Requests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0" sourceLinked="1"/>
        <c:majorTickMark val="none"/>
        <c:minorTickMark val="none"/>
        <c:tickLblPos val="nextTo"/>
        <c:crossAx val="244227360"/>
        <c:crosses val="autoZero"/>
        <c:crossBetween val="between"/>
        <c:majorUnit val="30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800"/>
            </a:pPr>
            <a:endParaRPr lang="en-US"/>
          </a:p>
        </c:txPr>
      </c:dTable>
    </c:plotArea>
    <c:plotVisOnly val="1"/>
    <c:dispBlanksAs val="gap"/>
    <c:showDLblsOverMax val="0"/>
  </c:chart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reports'!$L$17</c:f>
          <c:strCache>
            <c:ptCount val="1"/>
            <c:pt idx="0">
              <c:v>🏀TROJANS SURVIVE AND ADVANCE! 🏀 - 03/15/2017</c:v>
            </c:pt>
          </c:strCache>
        </c:strRef>
      </c:tx>
      <c:layout>
        <c:manualLayout>
          <c:xMode val="edge"/>
          <c:yMode val="edge"/>
          <c:x val="0.23561861723636551"/>
          <c:y val="6.0747671696580623E-2"/>
        </c:manualLayout>
      </c:layout>
      <c:overlay val="0"/>
      <c:txPr>
        <a:bodyPr/>
        <a:lstStyle/>
        <a:p>
          <a:pPr>
            <a:defRPr b="1"/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5919209918152197"/>
          <c:y val="0.17545302000197927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reports'!$E$17</c:f>
              <c:strCache>
                <c:ptCount val="1"/>
                <c:pt idx="0">
                  <c:v>BKS List</c:v>
                </c:pt>
              </c:strCache>
            </c:strRef>
          </c:tx>
          <c:spPr>
            <a:solidFill>
              <a:srgbClr val="333399"/>
            </a:solidFill>
            <a:ln>
              <a:solidFill>
                <a:srgbClr val="333399"/>
              </a:solidFill>
            </a:ln>
          </c:spPr>
          <c:invertIfNegative val="0"/>
          <c:cat>
            <c:strRef>
              <c:f>'E-Mail Blast reports'!$F$16:$J$16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reports'!$F$17:$J$17</c:f>
              <c:numCache>
                <c:formatCode>General</c:formatCode>
                <c:ptCount val="5"/>
                <c:pt idx="0">
                  <c:v>62471</c:v>
                </c:pt>
                <c:pt idx="1">
                  <c:v>62461</c:v>
                </c:pt>
                <c:pt idx="2">
                  <c:v>18603</c:v>
                </c:pt>
                <c:pt idx="3">
                  <c:v>552</c:v>
                </c:pt>
                <c:pt idx="4">
                  <c:v>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6A-44CE-AD2A-8DE1B5F87B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6173272"/>
        <c:axId val="246173664"/>
      </c:barChart>
      <c:catAx>
        <c:axId val="2461732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4617366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46173664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4617327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reports'!$L$20</c:f>
          <c:strCache>
            <c:ptCount val="1"/>
            <c:pt idx="0">
              <c:v>USC Trojan Tees for March Madness! - 03/14/2017</c:v>
            </c:pt>
          </c:strCache>
        </c:strRef>
      </c:tx>
      <c:layout>
        <c:manualLayout>
          <c:xMode val="edge"/>
          <c:yMode val="edge"/>
          <c:x val="0.24682111074122645"/>
          <c:y val="7.0000089703297852E-2"/>
        </c:manualLayout>
      </c:layout>
      <c:overlay val="1"/>
      <c:txPr>
        <a:bodyPr/>
        <a:lstStyle/>
        <a:p>
          <a:pPr>
            <a:defRPr b="1" i="0"/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6429512370445193"/>
          <c:y val="0.18132168982981733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reports'!$E$20</c:f>
              <c:strCache>
                <c:ptCount val="1"/>
                <c:pt idx="0">
                  <c:v>BKS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reports'!$F$19:$J$19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reports'!$F$20:$J$20</c:f>
              <c:numCache>
                <c:formatCode>General</c:formatCode>
                <c:ptCount val="5"/>
                <c:pt idx="0">
                  <c:v>62510</c:v>
                </c:pt>
                <c:pt idx="1">
                  <c:v>62469</c:v>
                </c:pt>
                <c:pt idx="2">
                  <c:v>18368</c:v>
                </c:pt>
                <c:pt idx="3">
                  <c:v>811</c:v>
                </c:pt>
                <c:pt idx="4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EED-41A9-95DE-65091B25FB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6174840"/>
        <c:axId val="246175232"/>
      </c:barChart>
      <c:catAx>
        <c:axId val="2461748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4617523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46175232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4617484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reports'!$L$26</c:f>
          <c:strCache>
            <c:ptCount val="1"/>
            <c:pt idx="0">
              <c:v>USC's Historic Rose Bowl Victory is Now on DVD! - 03/07/2017</c:v>
            </c:pt>
          </c:strCache>
        </c:strRef>
      </c:tx>
      <c:layout>
        <c:manualLayout>
          <c:xMode val="edge"/>
          <c:yMode val="edge"/>
          <c:x val="0.27532403698211227"/>
          <c:y val="7.3186653618009259E-2"/>
        </c:manualLayout>
      </c:layout>
      <c:overlay val="1"/>
      <c:txPr>
        <a:bodyPr/>
        <a:lstStyle/>
        <a:p>
          <a:pPr>
            <a:defRPr b="1"/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779783656844082"/>
          <c:y val="0.18646814151403818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reports'!$E$26</c:f>
              <c:strCache>
                <c:ptCount val="1"/>
                <c:pt idx="0">
                  <c:v>BKS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reports'!$F$25:$J$25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reports'!$F$26:$J$26</c:f>
              <c:numCache>
                <c:formatCode>General</c:formatCode>
                <c:ptCount val="5"/>
                <c:pt idx="0">
                  <c:v>62539</c:v>
                </c:pt>
                <c:pt idx="1">
                  <c:v>62499</c:v>
                </c:pt>
                <c:pt idx="2">
                  <c:v>17802</c:v>
                </c:pt>
                <c:pt idx="3">
                  <c:v>448</c:v>
                </c:pt>
                <c:pt idx="4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C1F-43C4-BCAC-EEAD0D4F87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6516416"/>
        <c:axId val="246516808"/>
      </c:barChart>
      <c:catAx>
        <c:axId val="246516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4651680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46516808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4651641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reports'!$L$32</c:f>
          <c:strCache>
            <c:ptCount val="1"/>
            <c:pt idx="0">
              <c:v>League's Timeless Styles for Spring - 03/04/2017</c:v>
            </c:pt>
          </c:strCache>
        </c:strRef>
      </c:tx>
      <c:layout>
        <c:manualLayout>
          <c:xMode val="edge"/>
          <c:yMode val="edge"/>
          <c:x val="0.2430071068239481"/>
          <c:y val="4.4689342311076644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200" b="1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4261042640766752"/>
          <c:y val="0.1525904059835678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reports'!$E$32</c:f>
              <c:strCache>
                <c:ptCount val="1"/>
                <c:pt idx="0">
                  <c:v>BKS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reports'!$F$31:$J$31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reports'!$F$32:$J$32</c:f>
              <c:numCache>
                <c:formatCode>General</c:formatCode>
                <c:ptCount val="5"/>
                <c:pt idx="0">
                  <c:v>62596</c:v>
                </c:pt>
                <c:pt idx="1">
                  <c:v>62552</c:v>
                </c:pt>
                <c:pt idx="2">
                  <c:v>17482</c:v>
                </c:pt>
                <c:pt idx="3">
                  <c:v>1103</c:v>
                </c:pt>
                <c:pt idx="4">
                  <c:v>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B31-45F6-9F83-0D25567310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3908944"/>
        <c:axId val="243909336"/>
      </c:barChart>
      <c:catAx>
        <c:axId val="2439089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4390933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43909336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4390894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reports'!$L$35</c:f>
          <c:strCache>
            <c:ptCount val="1"/>
            <c:pt idx="0">
              <c:v>Celebrate with New USC Glassware Collections - 03/01/2017</c:v>
            </c:pt>
          </c:strCache>
        </c:strRef>
      </c:tx>
      <c:layout>
        <c:manualLayout>
          <c:xMode val="edge"/>
          <c:yMode val="edge"/>
          <c:x val="0.2471006860233276"/>
          <c:y val="3.7236026795029374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200" b="1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5934175019922794"/>
          <c:y val="0.18658626630568545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reports'!$E$35</c:f>
              <c:strCache>
                <c:ptCount val="1"/>
                <c:pt idx="0">
                  <c:v>BKS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reports'!$F$34:$J$34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reports'!$F$35:$J$35</c:f>
              <c:numCache>
                <c:formatCode>General</c:formatCode>
                <c:ptCount val="5"/>
                <c:pt idx="0">
                  <c:v>62652</c:v>
                </c:pt>
                <c:pt idx="1">
                  <c:v>62600</c:v>
                </c:pt>
                <c:pt idx="2">
                  <c:v>20740</c:v>
                </c:pt>
                <c:pt idx="3">
                  <c:v>674</c:v>
                </c:pt>
                <c:pt idx="4">
                  <c:v>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887-4C37-B0F2-88FA0FAB44D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3910512"/>
        <c:axId val="243910904"/>
      </c:barChart>
      <c:catAx>
        <c:axId val="2439105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4391090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43910904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4391051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reports'!$L$38</c:f>
          <c:strCache>
            <c:ptCount val="1"/>
            <c:pt idx="0">
              <c:v>SPECIAL PRESALE ACCESS PASSWORD: Manchester City VS Real Madrid C.F.  7/26 at LAMC - 03/29/2017</c:v>
            </c:pt>
          </c:strCache>
        </c:strRef>
      </c:tx>
      <c:layout>
        <c:manualLayout>
          <c:xMode val="edge"/>
          <c:yMode val="edge"/>
          <c:x val="0.13308472326044463"/>
          <c:y val="4.9220507767582064E-2"/>
        </c:manualLayout>
      </c:layout>
      <c:overlay val="1"/>
      <c:txPr>
        <a:bodyPr/>
        <a:lstStyle/>
        <a:p>
          <a:pPr>
            <a:defRPr b="1"/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5264922068260375"/>
          <c:y val="0.17179167150844327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reports'!$E$38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reports'!$F$37:$J$37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reports'!$F$38:$J$38</c:f>
              <c:numCache>
                <c:formatCode>General</c:formatCode>
                <c:ptCount val="5"/>
                <c:pt idx="0">
                  <c:v>2312</c:v>
                </c:pt>
                <c:pt idx="1">
                  <c:v>2300</c:v>
                </c:pt>
                <c:pt idx="2">
                  <c:v>1016</c:v>
                </c:pt>
                <c:pt idx="3">
                  <c:v>223</c:v>
                </c:pt>
                <c:pt idx="4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630-470D-B61A-FEDABC61FD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7130176"/>
        <c:axId val="247130568"/>
      </c:barChart>
      <c:catAx>
        <c:axId val="247130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4713056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47130568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4713017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reports'!$L$41</c:f>
          <c:strCache>
            <c:ptCount val="1"/>
            <c:pt idx="0">
              <c:v>SPECIAL PRESALE ACCESS PASSWORD: Manchester City VS Real Madrid C.F.  7/26 at LAMC - 03/28/2017</c:v>
            </c:pt>
          </c:strCache>
        </c:strRef>
      </c:tx>
      <c:layout>
        <c:manualLayout>
          <c:xMode val="edge"/>
          <c:yMode val="edge"/>
          <c:x val="0.14974665012814528"/>
          <c:y val="6.5913283707224407E-2"/>
        </c:manualLayout>
      </c:layout>
      <c:overlay val="0"/>
      <c:txPr>
        <a:bodyPr/>
        <a:lstStyle/>
        <a:p>
          <a:pPr>
            <a:defRPr b="1"/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5247893016401276"/>
          <c:y val="0.1782098619042338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reports'!$E$41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>
              <a:solidFill>
                <a:srgbClr val="333399"/>
              </a:solidFill>
            </a:ln>
          </c:spPr>
          <c:invertIfNegative val="0"/>
          <c:cat>
            <c:strRef>
              <c:f>'E-Mail Blast reports'!$F$40:$J$40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reports'!$F$41:$J$41</c:f>
              <c:numCache>
                <c:formatCode>General</c:formatCode>
                <c:ptCount val="5"/>
                <c:pt idx="0">
                  <c:v>3195</c:v>
                </c:pt>
                <c:pt idx="1">
                  <c:v>3169</c:v>
                </c:pt>
                <c:pt idx="2">
                  <c:v>1064</c:v>
                </c:pt>
                <c:pt idx="3">
                  <c:v>76</c:v>
                </c:pt>
                <c:pt idx="4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689-496A-9C33-54EDF73667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7131744"/>
        <c:axId val="247132136"/>
      </c:barChart>
      <c:catAx>
        <c:axId val="2471317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4713213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47132136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4713174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reports'!$L$44</c:f>
          <c:strCache>
            <c:ptCount val="1"/>
            <c:pt idx="0">
              <c:v>SPECIAL PRESALE ACCESS PASSWORD: Manchester City VS Real Madrid C.F.  7/26 at LAMC - 03/28/2017</c:v>
            </c:pt>
          </c:strCache>
        </c:strRef>
      </c:tx>
      <c:layout>
        <c:manualLayout>
          <c:xMode val="edge"/>
          <c:yMode val="edge"/>
          <c:x val="0.17432506561679789"/>
          <c:y val="5.3900553880787343E-2"/>
        </c:manualLayout>
      </c:layout>
      <c:overlay val="1"/>
      <c:txPr>
        <a:bodyPr/>
        <a:lstStyle/>
        <a:p>
          <a:pPr>
            <a:defRPr b="1"/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6261944797171987"/>
          <c:y val="0.17812895562161787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reports'!$E$44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reports'!$F$43:$J$43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reports'!$F$44:$J$44</c:f>
              <c:numCache>
                <c:formatCode>General</c:formatCode>
                <c:ptCount val="5"/>
                <c:pt idx="0">
                  <c:v>1384</c:v>
                </c:pt>
                <c:pt idx="1">
                  <c:v>1384</c:v>
                </c:pt>
                <c:pt idx="2">
                  <c:v>567</c:v>
                </c:pt>
                <c:pt idx="3">
                  <c:v>45</c:v>
                </c:pt>
                <c:pt idx="4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A26-45AF-86F6-611156D102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7133312"/>
        <c:axId val="247133704"/>
      </c:barChart>
      <c:catAx>
        <c:axId val="247133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4713370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47133704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4713331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reports'!$L$47</c:f>
          <c:strCache>
            <c:ptCount val="1"/>
            <c:pt idx="0">
              <c:v>SPECIAL PRESALE ACCESS PASSWORD: Manchester City VS Real Madrid C.F.  7/26 at LAMC - 03/28/2017</c:v>
            </c:pt>
          </c:strCache>
        </c:strRef>
      </c:tx>
      <c:layout>
        <c:manualLayout>
          <c:xMode val="edge"/>
          <c:yMode val="edge"/>
          <c:x val="0.16531296503574619"/>
          <c:y val="5.8938483291676891E-2"/>
        </c:manualLayout>
      </c:layout>
      <c:overlay val="1"/>
      <c:txPr>
        <a:bodyPr/>
        <a:lstStyle/>
        <a:p>
          <a:pPr>
            <a:defRPr b="1"/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5512570279551324"/>
          <c:y val="0.194865742380673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reports'!$E$47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reports'!$F$46:$J$46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reports'!$F$47:$J$47</c:f>
              <c:numCache>
                <c:formatCode>General</c:formatCode>
                <c:ptCount val="5"/>
                <c:pt idx="0">
                  <c:v>5855</c:v>
                </c:pt>
                <c:pt idx="1">
                  <c:v>5843</c:v>
                </c:pt>
                <c:pt idx="2">
                  <c:v>1659</c:v>
                </c:pt>
                <c:pt idx="3">
                  <c:v>353</c:v>
                </c:pt>
                <c:pt idx="4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A7B-47B6-AE8B-7BAD1235BD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7134880"/>
        <c:axId val="247135272"/>
      </c:barChart>
      <c:catAx>
        <c:axId val="2471348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4713527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47135272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4713488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reports'!$L$50</c:f>
          <c:strCache>
            <c:ptCount val="1"/>
            <c:pt idx="0">
              <c:v>SPECIAL PRESALE ACCESS PASSWORD: Manchester City VS Real Madrid C.F.  7/26 at LAMC - 03/28/2017</c:v>
            </c:pt>
          </c:strCache>
        </c:strRef>
      </c:tx>
      <c:layout>
        <c:manualLayout>
          <c:xMode val="edge"/>
          <c:yMode val="edge"/>
          <c:x val="0.18776899038368847"/>
          <c:y val="4.5221656634287337E-2"/>
        </c:manualLayout>
      </c:layout>
      <c:overlay val="1"/>
      <c:txPr>
        <a:bodyPr/>
        <a:lstStyle/>
        <a:p>
          <a:pPr>
            <a:defRPr b="1"/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0962051429980119"/>
          <c:y val="0.14996330684340073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reports'!$E$50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reports'!$F$49:$J$49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reports'!$F$50:$J$50</c:f>
              <c:numCache>
                <c:formatCode>General</c:formatCode>
                <c:ptCount val="5"/>
                <c:pt idx="0">
                  <c:v>2398</c:v>
                </c:pt>
                <c:pt idx="1">
                  <c:v>2365</c:v>
                </c:pt>
                <c:pt idx="2">
                  <c:v>639</c:v>
                </c:pt>
                <c:pt idx="3">
                  <c:v>80</c:v>
                </c:pt>
                <c:pt idx="4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6C-4243-A7F2-AD00D2127E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7136448"/>
        <c:axId val="247136840"/>
      </c:barChart>
      <c:catAx>
        <c:axId val="247136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471368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47136840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4713644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Requests By BU System</a:t>
            </a:r>
          </a:p>
        </c:rich>
      </c:tx>
      <c:layout>
        <c:manualLayout>
          <c:xMode val="edge"/>
          <c:yMode val="edge"/>
          <c:x val="0.33122061802496594"/>
          <c:y val="3.409090909090908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9.6463098233315336E-2"/>
          <c:y val="0.18990384615384628"/>
          <c:w val="0.85852157427650755"/>
          <c:h val="0.5649038461538468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'BU Systems'!$A$60</c:f>
              <c:strCache>
                <c:ptCount val="1"/>
                <c:pt idx="0">
                  <c:v># Tickets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'BU Systems'!$B$59:$F$59</c:f>
              <c:strCache>
                <c:ptCount val="5"/>
                <c:pt idx="0">
                  <c:v>EMS</c:v>
                </c:pt>
                <c:pt idx="1">
                  <c:v>TMA</c:v>
                </c:pt>
                <c:pt idx="2">
                  <c:v>Kronos</c:v>
                </c:pt>
                <c:pt idx="3">
                  <c:v>StarRez</c:v>
                </c:pt>
                <c:pt idx="4">
                  <c:v>VisualRatex</c:v>
                </c:pt>
              </c:strCache>
            </c:strRef>
          </c:cat>
          <c:val>
            <c:numRef>
              <c:f>'BU Systems'!$B$60:$F$60</c:f>
              <c:numCache>
                <c:formatCode>0</c:formatCode>
                <c:ptCount val="5"/>
                <c:pt idx="0">
                  <c:v>109</c:v>
                </c:pt>
                <c:pt idx="1">
                  <c:v>4</c:v>
                </c:pt>
                <c:pt idx="2">
                  <c:v>77</c:v>
                </c:pt>
                <c:pt idx="3">
                  <c:v>3</c:v>
                </c:pt>
                <c:pt idx="4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2E8-4818-AF1B-F40EA55EA4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4814064"/>
        <c:axId val="244814456"/>
      </c:barChart>
      <c:catAx>
        <c:axId val="2448140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-2700000" vert="horz"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44814456"/>
        <c:crosses val="autoZero"/>
        <c:auto val="1"/>
        <c:lblAlgn val="ctr"/>
        <c:lblOffset val="100"/>
        <c:noMultiLvlLbl val="0"/>
      </c:catAx>
      <c:valAx>
        <c:axId val="244814456"/>
        <c:scaling>
          <c:orientation val="minMax"/>
          <c:max val="100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Requests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0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44814064"/>
        <c:crosses val="autoZero"/>
        <c:crossBetween val="between"/>
        <c:majorUnit val="10"/>
      </c:valAx>
    </c:plotArea>
    <c:plotVisOnly val="1"/>
    <c:dispBlanksAs val="gap"/>
    <c:showDLblsOverMax val="0"/>
  </c:chart>
  <c:txPr>
    <a:bodyPr/>
    <a:lstStyle/>
    <a:p>
      <a:pPr>
        <a:defRPr sz="1200" b="1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reports'!$L$53</c:f>
          <c:strCache>
            <c:ptCount val="1"/>
            <c:pt idx="0">
              <c:v>Upcoming Coliseum events and sign ups - 03/27/2017</c:v>
            </c:pt>
          </c:strCache>
        </c:strRef>
      </c:tx>
      <c:layout>
        <c:manualLayout>
          <c:xMode val="edge"/>
          <c:yMode val="edge"/>
          <c:x val="0.28284659231054138"/>
          <c:y val="5.9117146991873128E-2"/>
        </c:manualLayout>
      </c:layout>
      <c:overlay val="1"/>
      <c:txPr>
        <a:bodyPr/>
        <a:lstStyle/>
        <a:p>
          <a:pPr>
            <a:defRPr b="1"/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5911765009512097"/>
          <c:y val="0.18541614828452971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reports'!$E$53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reports'!$F$52:$J$52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reports'!$F$53:$J$53</c:f>
              <c:numCache>
                <c:formatCode>General</c:formatCode>
                <c:ptCount val="5"/>
                <c:pt idx="0">
                  <c:v>205</c:v>
                </c:pt>
                <c:pt idx="1">
                  <c:v>204</c:v>
                </c:pt>
                <c:pt idx="2">
                  <c:v>175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58C-405F-843D-4650CCB5CD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8035080"/>
        <c:axId val="248035472"/>
      </c:barChart>
      <c:catAx>
        <c:axId val="248035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4803547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48035472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4803508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reports'!$L$56</c:f>
          <c:strCache>
            <c:ptCount val="1"/>
            <c:pt idx="0">
              <c:v>SPECIAL: PRESALE PASSWORD FOR MEXICO VS CROATIA MAY 27 at LAMC  - 03/02/2017</c:v>
            </c:pt>
          </c:strCache>
        </c:strRef>
      </c:tx>
      <c:layout>
        <c:manualLayout>
          <c:xMode val="edge"/>
          <c:yMode val="edge"/>
          <c:x val="0.17398537918003165"/>
          <c:y val="4.2931034534525972E-2"/>
        </c:manualLayout>
      </c:layout>
      <c:overlay val="1"/>
      <c:txPr>
        <a:bodyPr/>
        <a:lstStyle/>
        <a:p>
          <a:pPr>
            <a:defRPr b="1"/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559500056171686"/>
          <c:y val="0.1699884148945563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reports'!$E$56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reports'!$F$55:$J$55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reports'!$F$56:$J$56</c:f>
              <c:numCache>
                <c:formatCode>General</c:formatCode>
                <c:ptCount val="5"/>
                <c:pt idx="0">
                  <c:v>3687</c:v>
                </c:pt>
                <c:pt idx="1">
                  <c:v>3677</c:v>
                </c:pt>
                <c:pt idx="2">
                  <c:v>1367</c:v>
                </c:pt>
                <c:pt idx="3">
                  <c:v>34</c:v>
                </c:pt>
                <c:pt idx="4">
                  <c:v>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7F8-40EC-83AD-724962E5D3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8036648"/>
        <c:axId val="248037040"/>
      </c:barChart>
      <c:catAx>
        <c:axId val="2480366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480370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48037040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4803664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reports'!$L$59</c:f>
          <c:strCache>
            <c:ptCount val="1"/>
            <c:pt idx="0">
              <c:v>SPECIAL: PRESALE PASSWORD FOR MEXICO VS CROATIA MAY 27 at LAMC  - 03/02/2017</c:v>
            </c:pt>
          </c:strCache>
        </c:strRef>
      </c:tx>
      <c:layout>
        <c:manualLayout>
          <c:xMode val="edge"/>
          <c:yMode val="edge"/>
          <c:x val="0.18237599886363257"/>
          <c:y val="2.8785816588851647E-2"/>
        </c:manualLayout>
      </c:layout>
      <c:overlay val="1"/>
      <c:txPr>
        <a:bodyPr/>
        <a:lstStyle/>
        <a:p>
          <a:pPr>
            <a:defRPr b="1"/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5929920942967016"/>
          <c:y val="0.16922088221620588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reports'!$E$59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reports'!$F$58:$J$58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reports'!$F$59:$J$59</c:f>
              <c:numCache>
                <c:formatCode>General</c:formatCode>
                <c:ptCount val="5"/>
                <c:pt idx="0">
                  <c:v>2812</c:v>
                </c:pt>
                <c:pt idx="1">
                  <c:v>2802</c:v>
                </c:pt>
                <c:pt idx="2">
                  <c:v>1051</c:v>
                </c:pt>
                <c:pt idx="3">
                  <c:v>20</c:v>
                </c:pt>
                <c:pt idx="4">
                  <c:v>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305-4642-8D11-A7B3D733E9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8038216"/>
        <c:axId val="248038608"/>
      </c:barChart>
      <c:catAx>
        <c:axId val="2480382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4803860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48038608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4803821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reports'!$L$62</c:f>
          <c:strCache>
            <c:ptCount val="1"/>
            <c:pt idx="0">
              <c:v>SPECIAL: PRESALE PASSWORD FOR MEXICO VS CROATIA MAY 27 at LAMC  - 03/02/2017</c:v>
            </c:pt>
          </c:strCache>
        </c:strRef>
      </c:tx>
      <c:layout>
        <c:manualLayout>
          <c:xMode val="edge"/>
          <c:yMode val="edge"/>
          <c:x val="0.18487906074545507"/>
          <c:y val="3.8262528963498577E-2"/>
        </c:manualLayout>
      </c:layout>
      <c:overlay val="1"/>
      <c:txPr>
        <a:bodyPr/>
        <a:lstStyle/>
        <a:p>
          <a:pPr>
            <a:defRPr b="1"/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798963761376095"/>
          <c:y val="0.17757252637185975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reports'!$E$62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reports'!$F$61:$J$61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reports'!$F$62:$J$62</c:f>
              <c:numCache>
                <c:formatCode>General</c:formatCode>
                <c:ptCount val="5"/>
                <c:pt idx="0">
                  <c:v>3227</c:v>
                </c:pt>
                <c:pt idx="1">
                  <c:v>3193</c:v>
                </c:pt>
                <c:pt idx="2">
                  <c:v>1145</c:v>
                </c:pt>
                <c:pt idx="3">
                  <c:v>29</c:v>
                </c:pt>
                <c:pt idx="4">
                  <c:v>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373-4966-BF00-CBCA2A5972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8039784"/>
        <c:axId val="248040176"/>
      </c:barChart>
      <c:catAx>
        <c:axId val="2480397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4804017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48040176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4803978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reports'!$L$65</c:f>
          <c:strCache>
            <c:ptCount val="1"/>
            <c:pt idx="0">
              <c:v>SPECIAL: PRESALE PASSWORD FOR MEXICO VS CROATIA MAY 27 at LAMC  - 03/01/2017</c:v>
            </c:pt>
          </c:strCache>
        </c:strRef>
      </c:tx>
      <c:layout>
        <c:manualLayout>
          <c:xMode val="edge"/>
          <c:yMode val="edge"/>
          <c:x val="0.17353762894126173"/>
          <c:y val="6.9562696464277984E-2"/>
        </c:manualLayout>
      </c:layout>
      <c:overlay val="1"/>
      <c:txPr>
        <a:bodyPr/>
        <a:lstStyle/>
        <a:p>
          <a:pPr>
            <a:defRPr b="1"/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6760645932635196"/>
          <c:y val="0.17877851665200875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reports'!$E$65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reports'!$F$64:$J$64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reports'!$F$65:$J$65</c:f>
              <c:numCache>
                <c:formatCode>General</c:formatCode>
                <c:ptCount val="5"/>
                <c:pt idx="0">
                  <c:v>1524</c:v>
                </c:pt>
                <c:pt idx="1">
                  <c:v>1519</c:v>
                </c:pt>
                <c:pt idx="2">
                  <c:v>740</c:v>
                </c:pt>
                <c:pt idx="3">
                  <c:v>23</c:v>
                </c:pt>
                <c:pt idx="4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65B-4556-86BD-2A8D34F0E9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8041352"/>
        <c:axId val="248041744"/>
      </c:barChart>
      <c:catAx>
        <c:axId val="2480413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4804174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48041744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4804135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reports'!$L$68</c:f>
          <c:strCache>
            <c:ptCount val="1"/>
            <c:pt idx="0">
              <c:v>SPECIAL: PRESALE PASSWORD FOR MEXICO VS CROATIA MAY 27 at LAMC - 03/01/2017</c:v>
            </c:pt>
          </c:strCache>
        </c:strRef>
      </c:tx>
      <c:layout>
        <c:manualLayout>
          <c:xMode val="edge"/>
          <c:yMode val="edge"/>
          <c:x val="0.17971342282081026"/>
          <c:y val="7.0481789177793061E-2"/>
        </c:manualLayout>
      </c:layout>
      <c:overlay val="1"/>
      <c:txPr>
        <a:bodyPr/>
        <a:lstStyle/>
        <a:p>
          <a:pPr>
            <a:defRPr b="1"/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6042073141542218"/>
          <c:y val="0.19207229087918071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reports'!$E$68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reports'!$F$67:$J$67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reports'!$F$68:$J$68</c:f>
              <c:numCache>
                <c:formatCode>General</c:formatCode>
                <c:ptCount val="5"/>
                <c:pt idx="0">
                  <c:v>2321</c:v>
                </c:pt>
                <c:pt idx="1">
                  <c:v>2289</c:v>
                </c:pt>
                <c:pt idx="2">
                  <c:v>706</c:v>
                </c:pt>
                <c:pt idx="3">
                  <c:v>60</c:v>
                </c:pt>
                <c:pt idx="4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187-4147-9437-F52706EBA2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8213288"/>
        <c:axId val="248213680"/>
      </c:barChart>
      <c:catAx>
        <c:axId val="2482132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4821368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48213680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4821328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reports'!$L$71</c:f>
          <c:strCache>
            <c:ptCount val="1"/>
            <c:pt idx="0">
              <c:v>SPECIAL: PRESALE PASSWORD FOR MEXICO VS CROATIA MAY 27 at LAMC  - 03/01/2017</c:v>
            </c:pt>
          </c:strCache>
        </c:strRef>
      </c:tx>
      <c:layout>
        <c:manualLayout>
          <c:xMode val="edge"/>
          <c:yMode val="edge"/>
          <c:x val="0.17686414999623018"/>
          <c:y val="5.6127520450768992E-2"/>
        </c:manualLayout>
      </c:layout>
      <c:overlay val="1"/>
      <c:txPr>
        <a:bodyPr/>
        <a:lstStyle/>
        <a:p>
          <a:pPr>
            <a:defRPr b="1"/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7976487754032797"/>
          <c:y val="0.1780273290541960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reports'!$E$71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reports'!$F$70:$J$70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reports'!$F$71:$J$71</c:f>
              <c:numCache>
                <c:formatCode>General</c:formatCode>
                <c:ptCount val="5"/>
                <c:pt idx="0">
                  <c:v>5865</c:v>
                </c:pt>
                <c:pt idx="1">
                  <c:v>5849</c:v>
                </c:pt>
                <c:pt idx="2">
                  <c:v>2005</c:v>
                </c:pt>
                <c:pt idx="3">
                  <c:v>531</c:v>
                </c:pt>
                <c:pt idx="4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6E7-44F5-AA2C-FCDFFE348F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8214856"/>
        <c:axId val="248215248"/>
      </c:barChart>
      <c:catAx>
        <c:axId val="248214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4821524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48215248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4821485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reports'!$L$98</c:f>
          <c:strCache>
            <c:ptCount val="1"/>
            <c:pt idx="0">
              <c:v>**Eat on Campus** March 13 - 19 - 03/13/2017</c:v>
            </c:pt>
          </c:strCache>
        </c:strRef>
      </c:tx>
      <c:layout>
        <c:manualLayout>
          <c:xMode val="edge"/>
          <c:yMode val="edge"/>
          <c:x val="0.25770367488115337"/>
          <c:y val="1.8378188414067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'E-Mail Blast reports'!$E$98</c:f>
              <c:strCache>
                <c:ptCount val="1"/>
                <c:pt idx="0">
                  <c:v>HSP List (Unsaved Segment)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'E-Mail Blast reports'!$F$97:$J$97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reports'!$F$98:$J$98</c:f>
              <c:numCache>
                <c:formatCode>General</c:formatCode>
                <c:ptCount val="5"/>
                <c:pt idx="0">
                  <c:v>2181</c:v>
                </c:pt>
                <c:pt idx="1">
                  <c:v>2180</c:v>
                </c:pt>
                <c:pt idx="2">
                  <c:v>349</c:v>
                </c:pt>
                <c:pt idx="3">
                  <c:v>53</c:v>
                </c:pt>
                <c:pt idx="4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819-44A7-9330-3188F3DD06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ysClr val="windowText" lastClr="000000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reports'!$L$80</c:f>
          <c:strCache>
            <c:ptCount val="1"/>
            <c:pt idx="0">
              <c:v>**Eat on Campus** March 27 - April 2 - 03/27/2017</c:v>
            </c:pt>
          </c:strCache>
        </c:strRef>
      </c:tx>
      <c:layout>
        <c:manualLayout>
          <c:xMode val="edge"/>
          <c:yMode val="edge"/>
          <c:x val="0.27843552297227497"/>
          <c:y val="2.356704293522880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'E-Mail Blast reports'!$E$80</c:f>
              <c:strCache>
                <c:ptCount val="1"/>
                <c:pt idx="0">
                  <c:v>HSP List (Unsaved segment)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'E-Mail Blast reports'!$F$79:$J$79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reports'!$F$80:$J$80</c:f>
              <c:numCache>
                <c:formatCode>General</c:formatCode>
                <c:ptCount val="5"/>
                <c:pt idx="0">
                  <c:v>2180</c:v>
                </c:pt>
                <c:pt idx="1">
                  <c:v>2176</c:v>
                </c:pt>
                <c:pt idx="2">
                  <c:v>339</c:v>
                </c:pt>
                <c:pt idx="3">
                  <c:v>24</c:v>
                </c:pt>
                <c:pt idx="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40F-4196-8698-C9D12DB50D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48219560"/>
        <c:axId val="248219952"/>
      </c:barChart>
      <c:catAx>
        <c:axId val="2482195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48219952"/>
        <c:crosses val="autoZero"/>
        <c:auto val="1"/>
        <c:lblAlgn val="ctr"/>
        <c:lblOffset val="100"/>
        <c:noMultiLvlLbl val="0"/>
      </c:catAx>
      <c:valAx>
        <c:axId val="2482199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4821956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ysClr val="windowText" lastClr="000000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reports'!$L$86</c:f>
          <c:strCache>
            <c:ptCount val="1"/>
            <c:pt idx="0">
              <c:v>**Eat on Campus** March 21 - 26 - 03/21/2017</c:v>
            </c:pt>
          </c:strCache>
        </c:strRef>
      </c:tx>
      <c:layout>
        <c:manualLayout>
          <c:xMode val="edge"/>
          <c:yMode val="edge"/>
          <c:x val="0.1811555970408662"/>
          <c:y val="1.83781145115714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'E-Mail Blast reports'!$E$86</c:f>
              <c:strCache>
                <c:ptCount val="1"/>
                <c:pt idx="0">
                  <c:v>HSP List (Unsaved Segment)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'E-Mail Blast reports'!$F$85:$J$85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reports'!$F$86:$J$86</c:f>
              <c:numCache>
                <c:formatCode>General</c:formatCode>
                <c:ptCount val="5"/>
                <c:pt idx="0">
                  <c:v>2180</c:v>
                </c:pt>
                <c:pt idx="1">
                  <c:v>2174</c:v>
                </c:pt>
                <c:pt idx="2">
                  <c:v>368</c:v>
                </c:pt>
                <c:pt idx="3">
                  <c:v>27</c:v>
                </c:pt>
                <c:pt idx="4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8A1-4EC6-9D03-9895D2AA18C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50000"/>
          <a:lumOff val="50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Open Requests Aging Report</a:t>
            </a:r>
          </a:p>
        </c:rich>
      </c:tx>
      <c:layout>
        <c:manualLayout>
          <c:xMode val="edge"/>
          <c:yMode val="edge"/>
          <c:x val="0.26977008582073714"/>
          <c:y val="4.6189971762008647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9366213831266016"/>
          <c:y val="0.14868825831396101"/>
          <c:w val="0.76584572878188339"/>
          <c:h val="0.676385802526254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Summary!$B$1</c:f>
              <c:strCache>
                <c:ptCount val="1"/>
                <c:pt idx="0">
                  <c:v># of requests</c:v>
                </c:pt>
              </c:strCache>
            </c:strRef>
          </c:tx>
          <c:spPr>
            <a:solidFill>
              <a:srgbClr val="000090"/>
            </a:solidFill>
            <a:ln w="3175">
              <a:solidFill>
                <a:srgbClr val="808080"/>
              </a:solidFill>
              <a:prstDash val="solid"/>
            </a:ln>
          </c:spPr>
          <c:invertIfNegative val="0"/>
          <c:cat>
            <c:strRef>
              <c:f>Summary!$A$2:$A$5</c:f>
              <c:strCache>
                <c:ptCount val="4"/>
                <c:pt idx="0">
                  <c:v>0-7  Days</c:v>
                </c:pt>
                <c:pt idx="1">
                  <c:v>8-14 Days</c:v>
                </c:pt>
                <c:pt idx="2">
                  <c:v>15-21 Days</c:v>
                </c:pt>
                <c:pt idx="3">
                  <c:v>21+ Days</c:v>
                </c:pt>
              </c:strCache>
            </c:strRef>
          </c:cat>
          <c:val>
            <c:numRef>
              <c:f>Summary!$B$2:$B$5</c:f>
              <c:numCache>
                <c:formatCode>General</c:formatCode>
                <c:ptCount val="4"/>
                <c:pt idx="0">
                  <c:v>28</c:v>
                </c:pt>
                <c:pt idx="1">
                  <c:v>14</c:v>
                </c:pt>
                <c:pt idx="2">
                  <c:v>10</c:v>
                </c:pt>
                <c:pt idx="3">
                  <c:v>284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068-46C3-A500-8350A371B1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4815632"/>
        <c:axId val="244816024"/>
      </c:barChart>
      <c:catAx>
        <c:axId val="2448156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44816024"/>
        <c:crosses val="autoZero"/>
        <c:auto val="1"/>
        <c:lblAlgn val="ctr"/>
        <c:lblOffset val="100"/>
        <c:noMultiLvlLbl val="0"/>
      </c:catAx>
      <c:valAx>
        <c:axId val="244816024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# of Requests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448156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80808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reports'!$L$89</c:f>
          <c:strCache>
            <c:ptCount val="1"/>
            <c:pt idx="0">
              <c:v>This Week - March 20, 2017 - 03/20/2017</c:v>
            </c:pt>
          </c:strCache>
        </c:strRef>
      </c:tx>
      <c:layout>
        <c:manualLayout>
          <c:xMode val="edge"/>
          <c:yMode val="edge"/>
          <c:x val="0.28382096238136223"/>
          <c:y val="1.527442521115976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'E-Mail Blast reports'!$E$89</c:f>
              <c:strCache>
                <c:ptCount val="1"/>
                <c:pt idx="0">
                  <c:v>HSP List (Segment: University Club E-Newsletter)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'E-Mail Blast reports'!$F$88:$J$88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reports'!$F$89:$J$89</c:f>
              <c:numCache>
                <c:formatCode>General</c:formatCode>
                <c:ptCount val="5"/>
                <c:pt idx="0">
                  <c:v>1592</c:v>
                </c:pt>
                <c:pt idx="1">
                  <c:v>1591</c:v>
                </c:pt>
                <c:pt idx="2">
                  <c:v>429</c:v>
                </c:pt>
                <c:pt idx="3">
                  <c:v>42</c:v>
                </c:pt>
                <c:pt idx="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C85-419B-B059-0863B1F6AF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48880528"/>
        <c:axId val="248880920"/>
      </c:barChart>
      <c:catAx>
        <c:axId val="248880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48880920"/>
        <c:crosses val="autoZero"/>
        <c:auto val="1"/>
        <c:lblAlgn val="ctr"/>
        <c:lblOffset val="100"/>
        <c:noMultiLvlLbl val="0"/>
      </c:catAx>
      <c:valAx>
        <c:axId val="2488809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4888052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lt1"/>
    </a:solidFill>
    <a:ln w="6350" cap="flat" cmpd="sng" algn="ctr">
      <a:solidFill>
        <a:schemeClr val="dk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3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reports'!$L$86</c:f>
          <c:strCache>
            <c:ptCount val="1"/>
            <c:pt idx="0">
              <c:v>**Eat on Campus** March 21 - 26 - 03/21/2017</c:v>
            </c:pt>
          </c:strCache>
        </c:strRef>
      </c:tx>
      <c:layout>
        <c:manualLayout>
          <c:xMode val="edge"/>
          <c:yMode val="edge"/>
          <c:x val="0.1811555970408662"/>
          <c:y val="1.83781145115714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48882096"/>
        <c:axId val="248882488"/>
      </c:barChart>
      <c:catAx>
        <c:axId val="2488820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48882488"/>
        <c:crosses val="autoZero"/>
        <c:auto val="1"/>
        <c:lblAlgn val="ctr"/>
        <c:lblOffset val="100"/>
        <c:noMultiLvlLbl val="0"/>
      </c:catAx>
      <c:valAx>
        <c:axId val="2488824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4888209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reports'!$L$92</c:f>
          <c:strCache>
            <c:ptCount val="1"/>
            <c:pt idx="0">
              <c:v>NEW Speakers Added! Meet the Filmmakers of "Generation Revolution" - 03/15/2017</c:v>
            </c:pt>
          </c:strCache>
        </c:strRef>
      </c:tx>
      <c:layout>
        <c:manualLayout>
          <c:xMode val="edge"/>
          <c:yMode val="edge"/>
          <c:x val="0.17899356145343978"/>
          <c:y val="1.527442521115976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'E-Mail Blast reports'!$E$92</c:f>
              <c:strCache>
                <c:ptCount val="1"/>
                <c:pt idx="0">
                  <c:v>HSP List (Segment: University Club E-Newsletter)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'E-Mail Blast reports'!$F$91:$J$91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reports'!$F$92:$J$92</c:f>
              <c:numCache>
                <c:formatCode>General</c:formatCode>
                <c:ptCount val="5"/>
                <c:pt idx="0" formatCode="0">
                  <c:v>1593</c:v>
                </c:pt>
                <c:pt idx="1">
                  <c:v>1591</c:v>
                </c:pt>
                <c:pt idx="2">
                  <c:v>433</c:v>
                </c:pt>
                <c:pt idx="3">
                  <c:v>7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2E2-449F-BCE1-9E8AF62548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49129792"/>
        <c:axId val="249130184"/>
      </c:barChart>
      <c:catAx>
        <c:axId val="2491297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49130184"/>
        <c:crosses val="autoZero"/>
        <c:auto val="1"/>
        <c:lblAlgn val="ctr"/>
        <c:lblOffset val="100"/>
        <c:noMultiLvlLbl val="0"/>
      </c:catAx>
      <c:valAx>
        <c:axId val="2491301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4912979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lt1"/>
    </a:solidFill>
    <a:ln w="6350" cap="flat" cmpd="sng" algn="ctr">
      <a:solidFill>
        <a:schemeClr val="dk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3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reports'!$L$86</c:f>
          <c:strCache>
            <c:ptCount val="1"/>
            <c:pt idx="0">
              <c:v>**Eat on Campus** March 21 - 26 - 03/21/2017</c:v>
            </c:pt>
          </c:strCache>
        </c:strRef>
      </c:tx>
      <c:layout>
        <c:manualLayout>
          <c:xMode val="edge"/>
          <c:yMode val="edge"/>
          <c:x val="0.1811555970408662"/>
          <c:y val="1.83781145115714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49131360"/>
        <c:axId val="249131752"/>
      </c:barChart>
      <c:catAx>
        <c:axId val="2491313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49131752"/>
        <c:crosses val="autoZero"/>
        <c:auto val="1"/>
        <c:lblAlgn val="ctr"/>
        <c:lblOffset val="100"/>
        <c:noMultiLvlLbl val="0"/>
      </c:catAx>
      <c:valAx>
        <c:axId val="2491317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4913136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reports'!$L$95</c:f>
          <c:strCache>
            <c:ptCount val="1"/>
            <c:pt idx="0">
              <c:v>This Week - March 13, 2017 - 03/13/2017</c:v>
            </c:pt>
          </c:strCache>
        </c:strRef>
      </c:tx>
      <c:layout>
        <c:manualLayout>
          <c:xMode val="edge"/>
          <c:yMode val="edge"/>
          <c:x val="0.27823674794925257"/>
          <c:y val="1.8378188414067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'E-Mail Blast reports'!$E$95</c:f>
              <c:strCache>
                <c:ptCount val="1"/>
                <c:pt idx="0">
                  <c:v>HSP List (Segment: University Club E-Newsletter)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'E-Mail Blast reports'!$F$94:$J$94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reports'!$F$95:$J$95</c:f>
              <c:numCache>
                <c:formatCode>General</c:formatCode>
                <c:ptCount val="5"/>
                <c:pt idx="0" formatCode="0">
                  <c:v>1594</c:v>
                </c:pt>
                <c:pt idx="1">
                  <c:v>1593</c:v>
                </c:pt>
                <c:pt idx="2">
                  <c:v>456</c:v>
                </c:pt>
                <c:pt idx="3">
                  <c:v>73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D7C-433E-9ABF-4E919B3344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49132928"/>
        <c:axId val="249133320"/>
      </c:barChart>
      <c:catAx>
        <c:axId val="2491329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49133320"/>
        <c:crosses val="autoZero"/>
        <c:auto val="1"/>
        <c:lblAlgn val="ctr"/>
        <c:lblOffset val="100"/>
        <c:noMultiLvlLbl val="0"/>
      </c:catAx>
      <c:valAx>
        <c:axId val="2491333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4913292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lt1"/>
    </a:solidFill>
    <a:ln w="6350" cap="flat" cmpd="sng" algn="ctr">
      <a:solidFill>
        <a:schemeClr val="dk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3">
    <c:autoUpdate val="0"/>
  </c:externalData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reports'!$L$86</c:f>
          <c:strCache>
            <c:ptCount val="1"/>
            <c:pt idx="0">
              <c:v>**Eat on Campus** March 21 - 26 - 03/21/2017</c:v>
            </c:pt>
          </c:strCache>
        </c:strRef>
      </c:tx>
      <c:layout>
        <c:manualLayout>
          <c:xMode val="edge"/>
          <c:yMode val="edge"/>
          <c:x val="0.1811555970408662"/>
          <c:y val="1.83781145115714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49134496"/>
        <c:axId val="249134888"/>
      </c:barChart>
      <c:catAx>
        <c:axId val="2491344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49134888"/>
        <c:crosses val="autoZero"/>
        <c:auto val="1"/>
        <c:lblAlgn val="ctr"/>
        <c:lblOffset val="100"/>
        <c:noMultiLvlLbl val="0"/>
      </c:catAx>
      <c:valAx>
        <c:axId val="2491348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4913449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reports'!$L$98</c:f>
          <c:strCache>
            <c:ptCount val="1"/>
            <c:pt idx="0">
              <c:v>**Eat on Campus** March 13 - 19 - 03/13/2017</c:v>
            </c:pt>
          </c:strCache>
        </c:strRef>
      </c:tx>
      <c:layout>
        <c:manualLayout>
          <c:xMode val="edge"/>
          <c:yMode val="edge"/>
          <c:x val="0.25770367488115337"/>
          <c:y val="1.8378188414067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'E-Mail Blast reports'!$E$98</c:f>
              <c:strCache>
                <c:ptCount val="1"/>
                <c:pt idx="0">
                  <c:v>HSP List (Unsaved Segment)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'E-Mail Blast reports'!$F$97:$J$97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reports'!$F$98:$J$98</c:f>
              <c:numCache>
                <c:formatCode>General</c:formatCode>
                <c:ptCount val="5"/>
                <c:pt idx="0">
                  <c:v>2181</c:v>
                </c:pt>
                <c:pt idx="1">
                  <c:v>2180</c:v>
                </c:pt>
                <c:pt idx="2">
                  <c:v>349</c:v>
                </c:pt>
                <c:pt idx="3">
                  <c:v>53</c:v>
                </c:pt>
                <c:pt idx="4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CA6-461D-AD9C-49345794CA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49136064"/>
        <c:axId val="249136456"/>
      </c:barChart>
      <c:catAx>
        <c:axId val="2491360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49136456"/>
        <c:crosses val="autoZero"/>
        <c:auto val="1"/>
        <c:lblAlgn val="ctr"/>
        <c:lblOffset val="100"/>
        <c:noMultiLvlLbl val="0"/>
      </c:catAx>
      <c:valAx>
        <c:axId val="2491364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4913606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lt1"/>
    </a:solidFill>
    <a:ln w="6350" cap="flat" cmpd="sng" algn="ctr">
      <a:solidFill>
        <a:schemeClr val="dk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3">
    <c:autoUpdate val="0"/>
  </c:externalData>
</c:chartSpace>
</file>

<file path=ppt/charts/chart4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reports'!$L$86</c:f>
          <c:strCache>
            <c:ptCount val="1"/>
            <c:pt idx="0">
              <c:v>**Eat on Campus** March 21 - 26 - 03/21/2017</c:v>
            </c:pt>
          </c:strCache>
        </c:strRef>
      </c:tx>
      <c:layout>
        <c:manualLayout>
          <c:xMode val="edge"/>
          <c:yMode val="edge"/>
          <c:x val="0.1811555970408662"/>
          <c:y val="1.83781145115714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49189496"/>
        <c:axId val="249189888"/>
      </c:barChart>
      <c:catAx>
        <c:axId val="2491894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49189888"/>
        <c:crosses val="autoZero"/>
        <c:auto val="1"/>
        <c:lblAlgn val="ctr"/>
        <c:lblOffset val="100"/>
        <c:noMultiLvlLbl val="0"/>
      </c:catAx>
      <c:valAx>
        <c:axId val="2491898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4918949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reports'!$L$104</c:f>
          <c:strCache>
            <c:ptCount val="1"/>
            <c:pt idx="0">
              <c:v>Call for Nominations: 2017-2019 Board of Councilors - 03/09/2017</c:v>
            </c:pt>
          </c:strCache>
        </c:strRef>
      </c:tx>
      <c:layout>
        <c:manualLayout>
          <c:xMode val="edge"/>
          <c:yMode val="edge"/>
          <c:x val="0.17899356145343978"/>
          <c:y val="1.527442521115976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32269556674245758"/>
          <c:y val="0.14885213504359843"/>
          <c:w val="0.63391284278047999"/>
          <c:h val="0.6232040806219977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reports'!$E$104</c:f>
              <c:strCache>
                <c:ptCount val="1"/>
                <c:pt idx="0">
                  <c:v>HSP List (Segment: University Club E-Newsletter)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'E-Mail Blast reports'!$F$103:$J$103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reports'!$F$104:$J$104</c:f>
              <c:numCache>
                <c:formatCode>General</c:formatCode>
                <c:ptCount val="5"/>
                <c:pt idx="0">
                  <c:v>1589</c:v>
                </c:pt>
                <c:pt idx="1">
                  <c:v>1588</c:v>
                </c:pt>
                <c:pt idx="2">
                  <c:v>455</c:v>
                </c:pt>
                <c:pt idx="3">
                  <c:v>31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B19-47FA-B839-BFEF2D9B5C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49191064"/>
        <c:axId val="249191456"/>
      </c:barChart>
      <c:catAx>
        <c:axId val="2491910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49191456"/>
        <c:crosses val="autoZero"/>
        <c:auto val="1"/>
        <c:lblAlgn val="ctr"/>
        <c:lblOffset val="100"/>
        <c:noMultiLvlLbl val="0"/>
      </c:catAx>
      <c:valAx>
        <c:axId val="2491914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4919106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lt1"/>
    </a:solidFill>
    <a:ln w="6350" cap="flat" cmpd="sng" algn="ctr">
      <a:solidFill>
        <a:schemeClr val="dk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3">
    <c:autoUpdate val="0"/>
  </c:externalData>
</c:chartSpace>
</file>

<file path=ppt/charts/chart4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reports'!$L$86</c:f>
          <c:strCache>
            <c:ptCount val="1"/>
            <c:pt idx="0">
              <c:v>**Eat on Campus** March 21 - 26 - 03/21/2017</c:v>
            </c:pt>
          </c:strCache>
        </c:strRef>
      </c:tx>
      <c:layout>
        <c:manualLayout>
          <c:xMode val="edge"/>
          <c:yMode val="edge"/>
          <c:x val="0.1811555970408662"/>
          <c:y val="1.83781145115714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49192632"/>
        <c:axId val="249193024"/>
      </c:barChart>
      <c:catAx>
        <c:axId val="2491926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49193024"/>
        <c:crosses val="autoZero"/>
        <c:auto val="1"/>
        <c:lblAlgn val="ctr"/>
        <c:lblOffset val="100"/>
        <c:noMultiLvlLbl val="0"/>
      </c:catAx>
      <c:valAx>
        <c:axId val="2491930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491926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# of Web Requests Opened By Status</a:t>
            </a:r>
          </a:p>
        </c:rich>
      </c:tx>
      <c:layout>
        <c:manualLayout>
          <c:xMode val="edge"/>
          <c:yMode val="edge"/>
          <c:x val="0.26169866166819694"/>
          <c:y val="2.027027027027027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8.8476939924495693E-2"/>
          <c:y val="0.1924755248446795"/>
          <c:w val="0.83782604760611823"/>
          <c:h val="0.6891891891891891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IssueList!$J$21:$J$27</c:f>
              <c:strCache>
                <c:ptCount val="7"/>
                <c:pt idx="0">
                  <c:v>Open</c:v>
                </c:pt>
                <c:pt idx="1">
                  <c:v>Completed</c:v>
                </c:pt>
                <c:pt idx="2">
                  <c:v>Assigned to Level 2</c:v>
                </c:pt>
                <c:pt idx="3">
                  <c:v>Assigned to Vendor</c:v>
                </c:pt>
                <c:pt idx="4">
                  <c:v>Waiting for User</c:v>
                </c:pt>
                <c:pt idx="5">
                  <c:v>No Response</c:v>
                </c:pt>
                <c:pt idx="6">
                  <c:v>In Progress</c:v>
                </c:pt>
              </c:strCache>
            </c:strRef>
          </c:cat>
          <c:val>
            <c:numRef>
              <c:f>IssueList!$K$21:$K$27</c:f>
              <c:numCache>
                <c:formatCode>General</c:formatCode>
                <c:ptCount val="7"/>
                <c:pt idx="0">
                  <c:v>0</c:v>
                </c:pt>
                <c:pt idx="1">
                  <c:v>36</c:v>
                </c:pt>
                <c:pt idx="2">
                  <c:v>9</c:v>
                </c:pt>
                <c:pt idx="3">
                  <c:v>0</c:v>
                </c:pt>
                <c:pt idx="4">
                  <c:v>6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A31-471F-A035-B8FC9F6439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4816808"/>
        <c:axId val="244817200"/>
      </c:barChart>
      <c:catAx>
        <c:axId val="2448168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crossAx val="244817200"/>
        <c:crosses val="autoZero"/>
        <c:auto val="1"/>
        <c:lblAlgn val="ctr"/>
        <c:lblOffset val="100"/>
        <c:noMultiLvlLbl val="0"/>
      </c:catAx>
      <c:valAx>
        <c:axId val="244817200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crossAx val="244816808"/>
        <c:crosses val="autoZero"/>
        <c:crossBetween val="between"/>
      </c:valAx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externalData r:id="rId1">
    <c:autoUpdate val="0"/>
  </c:externalData>
</c:chartSpace>
</file>

<file path=ppt/charts/chart5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reports'!$L$107</c:f>
          <c:strCache>
            <c:ptCount val="1"/>
            <c:pt idx="0">
              <c:v>USC Food Mail - News You Can Chew - 03/06/2017</c:v>
            </c:pt>
          </c:strCache>
        </c:strRef>
      </c:tx>
      <c:layout>
        <c:manualLayout>
          <c:xMode val="edge"/>
          <c:yMode val="edge"/>
          <c:x val="0.19074972532985252"/>
          <c:y val="1.527445885001743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'E-Mail Blast reports'!$E$107</c:f>
              <c:strCache>
                <c:ptCount val="1"/>
                <c:pt idx="0">
                  <c:v>HSP List (Unsaved Segment)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'E-Mail Blast reports'!$F$106:$J$106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reports'!$F$107:$J$107</c:f>
              <c:numCache>
                <c:formatCode>General</c:formatCode>
                <c:ptCount val="5"/>
                <c:pt idx="0">
                  <c:v>2185</c:v>
                </c:pt>
                <c:pt idx="1">
                  <c:v>2182</c:v>
                </c:pt>
                <c:pt idx="2">
                  <c:v>403</c:v>
                </c:pt>
                <c:pt idx="3">
                  <c:v>35</c:v>
                </c:pt>
                <c:pt idx="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56B-484D-82EB-42FCEDE2C9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49194200"/>
        <c:axId val="249194592"/>
      </c:barChart>
      <c:catAx>
        <c:axId val="2491942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49194592"/>
        <c:crosses val="autoZero"/>
        <c:auto val="1"/>
        <c:lblAlgn val="ctr"/>
        <c:lblOffset val="100"/>
        <c:noMultiLvlLbl val="0"/>
      </c:catAx>
      <c:valAx>
        <c:axId val="2491945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4919420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lt1"/>
    </a:solidFill>
    <a:ln w="6350" cap="flat" cmpd="sng" algn="ctr">
      <a:solidFill>
        <a:schemeClr val="dk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3">
    <c:autoUpdate val="0"/>
  </c:externalData>
</c:chartSpace>
</file>

<file path=ppt/charts/chart5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reports'!$L$86</c:f>
          <c:strCache>
            <c:ptCount val="1"/>
            <c:pt idx="0">
              <c:v>**Eat on Campus** March 21 - 26 - 03/21/2017</c:v>
            </c:pt>
          </c:strCache>
        </c:strRef>
      </c:tx>
      <c:layout>
        <c:manualLayout>
          <c:xMode val="edge"/>
          <c:yMode val="edge"/>
          <c:x val="0.1811555970408662"/>
          <c:y val="1.83781145115714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61694064"/>
        <c:axId val="361694456"/>
      </c:barChart>
      <c:catAx>
        <c:axId val="3616940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61694456"/>
        <c:crosses val="autoZero"/>
        <c:auto val="1"/>
        <c:lblAlgn val="ctr"/>
        <c:lblOffset val="100"/>
        <c:noMultiLvlLbl val="0"/>
      </c:catAx>
      <c:valAx>
        <c:axId val="3616944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6169406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reports'!$L$110</c:f>
          <c:strCache>
            <c:ptCount val="1"/>
            <c:pt idx="0">
              <c:v>Dundon-Berchtold University Club of USC Newsletter: March 2, 2017 - 03/02/2017</c:v>
            </c:pt>
          </c:strCache>
        </c:strRef>
      </c:tx>
      <c:layout>
        <c:manualLayout>
          <c:xMode val="edge"/>
          <c:yMode val="edge"/>
          <c:x val="0.17899356145343978"/>
          <c:y val="1.527442521115976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'E-Mail Blast reports'!$E$110</c:f>
              <c:strCache>
                <c:ptCount val="1"/>
                <c:pt idx="0">
                  <c:v>HSP List (Segment: University Club E-Newsletter)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'E-Mail Blast reports'!$F$109:$J$109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reports'!$F$110:$J$110</c:f>
              <c:numCache>
                <c:formatCode>General</c:formatCode>
                <c:ptCount val="5"/>
                <c:pt idx="0">
                  <c:v>1588</c:v>
                </c:pt>
                <c:pt idx="1">
                  <c:v>1587</c:v>
                </c:pt>
                <c:pt idx="2">
                  <c:v>424</c:v>
                </c:pt>
                <c:pt idx="3">
                  <c:v>57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698-4D0E-BDB3-8ACB02C768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61695632"/>
        <c:axId val="361696024"/>
      </c:barChart>
      <c:catAx>
        <c:axId val="3616956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61696024"/>
        <c:crosses val="autoZero"/>
        <c:auto val="1"/>
        <c:lblAlgn val="ctr"/>
        <c:lblOffset val="100"/>
        <c:noMultiLvlLbl val="0"/>
      </c:catAx>
      <c:valAx>
        <c:axId val="3616960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616956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lt1"/>
    </a:solidFill>
    <a:ln w="6350" cap="flat" cmpd="sng" algn="ctr">
      <a:solidFill>
        <a:schemeClr val="dk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3">
    <c:autoUpdate val="0"/>
  </c:externalData>
</c:chartSpace>
</file>

<file path=ppt/charts/chart5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05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Customer Satisfaction</a:t>
            </a:r>
          </a:p>
        </c:rich>
      </c:tx>
      <c:layout>
        <c:manualLayout>
          <c:xMode val="edge"/>
          <c:yMode val="edge"/>
          <c:x val="0.37216887289023476"/>
          <c:y val="3.1413652719103735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326862938130402"/>
          <c:y val="0.17015728556181181"/>
          <c:w val="0.84466152890740187"/>
          <c:h val="0.59162379287645317"/>
        </c:manualLayout>
      </c:layout>
      <c:barChart>
        <c:barDir val="col"/>
        <c:grouping val="stacked"/>
        <c:varyColors val="0"/>
        <c:ser>
          <c:idx val="0"/>
          <c:order val="0"/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numRef>
              <c:f>Sheet1!$A$3:$A$12</c:f>
              <c:numCache>
                <c:formatCode>mmm\-yy</c:formatCode>
                <c:ptCount val="10"/>
                <c:pt idx="0" formatCode="[$-409]mmm\-yy;@">
                  <c:v>42536</c:v>
                </c:pt>
                <c:pt idx="1">
                  <c:v>42552</c:v>
                </c:pt>
                <c:pt idx="2" formatCode="[$-409]mmm\-yy;@">
                  <c:v>42597</c:v>
                </c:pt>
                <c:pt idx="3" formatCode="[$-409]mmm\-yy;@">
                  <c:v>42628</c:v>
                </c:pt>
                <c:pt idx="4" formatCode="[$-409]mmm\-yy;@">
                  <c:v>42659</c:v>
                </c:pt>
                <c:pt idx="5" formatCode="[$-409]mmm\-yy;@">
                  <c:v>42690</c:v>
                </c:pt>
                <c:pt idx="6" formatCode="[$-409]mmm\-yy;@">
                  <c:v>42720</c:v>
                </c:pt>
                <c:pt idx="7" formatCode="[$-409]mmm\-yy;@">
                  <c:v>42752</c:v>
                </c:pt>
                <c:pt idx="8" formatCode="[$-409]mmm\-yy;@">
                  <c:v>42783</c:v>
                </c:pt>
                <c:pt idx="9" formatCode="[$-409]mmm\-yy;@">
                  <c:v>42811</c:v>
                </c:pt>
              </c:numCache>
            </c:numRef>
          </c:cat>
          <c:val>
            <c:numRef>
              <c:f>Sheet1!$B$3:$B$12</c:f>
              <c:numCache>
                <c:formatCode>General</c:formatCode>
                <c:ptCount val="10"/>
                <c:pt idx="0">
                  <c:v>96</c:v>
                </c:pt>
                <c:pt idx="1">
                  <c:v>97</c:v>
                </c:pt>
                <c:pt idx="2">
                  <c:v>99</c:v>
                </c:pt>
                <c:pt idx="3">
                  <c:v>97</c:v>
                </c:pt>
                <c:pt idx="4">
                  <c:v>96</c:v>
                </c:pt>
                <c:pt idx="5">
                  <c:v>96</c:v>
                </c:pt>
                <c:pt idx="6">
                  <c:v>97</c:v>
                </c:pt>
                <c:pt idx="7">
                  <c:v>99</c:v>
                </c:pt>
                <c:pt idx="8">
                  <c:v>93</c:v>
                </c:pt>
                <c:pt idx="9">
                  <c:v>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3B0-4560-AFA6-AADE0E4AA3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61696808"/>
        <c:axId val="361697200"/>
      </c:barChart>
      <c:dateAx>
        <c:axId val="36169680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875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Month</a:t>
                </a:r>
              </a:p>
            </c:rich>
          </c:tx>
          <c:layout>
            <c:manualLayout>
              <c:xMode val="edge"/>
              <c:yMode val="edge"/>
              <c:x val="0.52427267311493908"/>
              <c:y val="0.90314251567423154"/>
            </c:manualLayout>
          </c:layout>
          <c:overlay val="0"/>
          <c:spPr>
            <a:noFill/>
            <a:ln w="25400">
              <a:noFill/>
            </a:ln>
          </c:spPr>
        </c:title>
        <c:numFmt formatCode="mmm\-yy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9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61697200"/>
        <c:crosses val="autoZero"/>
        <c:auto val="1"/>
        <c:lblOffset val="100"/>
        <c:baseTimeUnit val="months"/>
        <c:majorUnit val="1"/>
        <c:majorTimeUnit val="months"/>
        <c:minorUnit val="1"/>
        <c:minorTimeUnit val="months"/>
      </c:dateAx>
      <c:valAx>
        <c:axId val="361697200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875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Percentage</a:t>
                </a:r>
              </a:p>
            </c:rich>
          </c:tx>
          <c:layout>
            <c:manualLayout>
              <c:xMode val="edge"/>
              <c:yMode val="edge"/>
              <c:x val="2.589000854888588E-2"/>
              <c:y val="0.37434602823598595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61696808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9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# of Web Requests Opened By Unit</a:t>
            </a:r>
          </a:p>
        </c:rich>
      </c:tx>
      <c:layout>
        <c:manualLayout>
          <c:xMode val="edge"/>
          <c:yMode val="edge"/>
          <c:x val="0.28849270664505677"/>
          <c:y val="3.087889567122513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8.7911014024391984E-2"/>
          <c:y val="0.19189828922937366"/>
          <c:w val="0.89141004862236617"/>
          <c:h val="0.5463189234139829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IssueList!$K$1</c:f>
              <c:strCache>
                <c:ptCount val="1"/>
                <c:pt idx="0">
                  <c:v>#Tickets</c:v>
                </c:pt>
              </c:strCache>
            </c:strRef>
          </c:tx>
          <c:spPr>
            <a:solidFill>
              <a:srgbClr val="00009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IssueList!$J$2:$J$18</c:f>
              <c:strCache>
                <c:ptCount val="17"/>
                <c:pt idx="0">
                  <c:v>Bookstore</c:v>
                </c:pt>
                <c:pt idx="1">
                  <c:v>Custom Publishing</c:v>
                </c:pt>
                <c:pt idx="2">
                  <c:v>Accounting</c:v>
                </c:pt>
                <c:pt idx="3">
                  <c:v>Housing</c:v>
                </c:pt>
                <c:pt idx="4">
                  <c:v>Human Resources</c:v>
                </c:pt>
                <c:pt idx="5">
                  <c:v>Design Studio</c:v>
                </c:pt>
                <c:pt idx="6">
                  <c:v>Executive</c:v>
                </c:pt>
                <c:pt idx="7">
                  <c:v>Hospitality</c:v>
                </c:pt>
                <c:pt idx="8">
                  <c:v>Weddings</c:v>
                </c:pt>
                <c:pt idx="9">
                  <c:v>Transportation</c:v>
                </c:pt>
                <c:pt idx="10">
                  <c:v>Other</c:v>
                </c:pt>
                <c:pt idx="11">
                  <c:v>Athletics</c:v>
                </c:pt>
                <c:pt idx="12">
                  <c:v>Information Technology</c:v>
                </c:pt>
                <c:pt idx="13">
                  <c:v>Auxiliary Services</c:v>
                </c:pt>
                <c:pt idx="14">
                  <c:v>Radisson</c:v>
                </c:pt>
                <c:pt idx="15">
                  <c:v>Coliseum</c:v>
                </c:pt>
                <c:pt idx="16">
                  <c:v>Figueroa Press</c:v>
                </c:pt>
              </c:strCache>
            </c:strRef>
          </c:cat>
          <c:val>
            <c:numRef>
              <c:f>IssueList!$K$2:$K$18</c:f>
              <c:numCache>
                <c:formatCode>General</c:formatCode>
                <c:ptCount val="17"/>
                <c:pt idx="0">
                  <c:v>16</c:v>
                </c:pt>
                <c:pt idx="1">
                  <c:v>0</c:v>
                </c:pt>
                <c:pt idx="2">
                  <c:v>0</c:v>
                </c:pt>
                <c:pt idx="3">
                  <c:v>7</c:v>
                </c:pt>
                <c:pt idx="4">
                  <c:v>2</c:v>
                </c:pt>
                <c:pt idx="5">
                  <c:v>0</c:v>
                </c:pt>
                <c:pt idx="6">
                  <c:v>0</c:v>
                </c:pt>
                <c:pt idx="7">
                  <c:v>8</c:v>
                </c:pt>
                <c:pt idx="8">
                  <c:v>1</c:v>
                </c:pt>
                <c:pt idx="9">
                  <c:v>11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3</c:v>
                </c:pt>
                <c:pt idx="14">
                  <c:v>0</c:v>
                </c:pt>
                <c:pt idx="15">
                  <c:v>3</c:v>
                </c:pt>
                <c:pt idx="1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303-44A0-966B-13DE7A62C0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4586800"/>
        <c:axId val="244587192"/>
      </c:barChart>
      <c:catAx>
        <c:axId val="2445868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4458719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44587192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24458680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# of Web Requests Closed By Unit</a:t>
            </a:r>
          </a:p>
        </c:rich>
      </c:tx>
      <c:layout>
        <c:manualLayout>
          <c:xMode val="edge"/>
          <c:yMode val="edge"/>
          <c:x val="0.30867946936497193"/>
          <c:y val="3.087891040646946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7.579894145244627E-2"/>
          <c:y val="0.17988626421697287"/>
          <c:w val="0.89141004862236617"/>
          <c:h val="0.5463189234139829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00009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'closed Web'!$J$4:$J$20</c:f>
              <c:strCache>
                <c:ptCount val="17"/>
                <c:pt idx="0">
                  <c:v>Bookstore</c:v>
                </c:pt>
                <c:pt idx="1">
                  <c:v>Custom Publishing</c:v>
                </c:pt>
                <c:pt idx="2">
                  <c:v>Accounting</c:v>
                </c:pt>
                <c:pt idx="3">
                  <c:v>Housing</c:v>
                </c:pt>
                <c:pt idx="4">
                  <c:v>Human Resources</c:v>
                </c:pt>
                <c:pt idx="5">
                  <c:v>Design Studio</c:v>
                </c:pt>
                <c:pt idx="6">
                  <c:v>Executive</c:v>
                </c:pt>
                <c:pt idx="7">
                  <c:v>Hospitality</c:v>
                </c:pt>
                <c:pt idx="8">
                  <c:v>Weddings</c:v>
                </c:pt>
                <c:pt idx="9">
                  <c:v>Transportation</c:v>
                </c:pt>
                <c:pt idx="10">
                  <c:v>Athletics</c:v>
                </c:pt>
                <c:pt idx="11">
                  <c:v>Information Technology</c:v>
                </c:pt>
                <c:pt idx="12">
                  <c:v>Auxiliary Services</c:v>
                </c:pt>
                <c:pt idx="13">
                  <c:v>Flower Shop</c:v>
                </c:pt>
                <c:pt idx="14">
                  <c:v>Radisson</c:v>
                </c:pt>
                <c:pt idx="15">
                  <c:v>Coliseum</c:v>
                </c:pt>
                <c:pt idx="16">
                  <c:v>Figueroa Press</c:v>
                </c:pt>
              </c:strCache>
            </c:strRef>
          </c:cat>
          <c:val>
            <c:numRef>
              <c:f>'closed Web'!$K$4:$K$20</c:f>
              <c:numCache>
                <c:formatCode>General</c:formatCode>
                <c:ptCount val="17"/>
                <c:pt idx="0">
                  <c:v>16</c:v>
                </c:pt>
                <c:pt idx="1">
                  <c:v>0</c:v>
                </c:pt>
                <c:pt idx="2">
                  <c:v>0</c:v>
                </c:pt>
                <c:pt idx="3">
                  <c:v>7</c:v>
                </c:pt>
                <c:pt idx="4">
                  <c:v>1</c:v>
                </c:pt>
                <c:pt idx="5">
                  <c:v>0</c:v>
                </c:pt>
                <c:pt idx="6">
                  <c:v>0</c:v>
                </c:pt>
                <c:pt idx="7">
                  <c:v>8</c:v>
                </c:pt>
                <c:pt idx="8">
                  <c:v>0</c:v>
                </c:pt>
                <c:pt idx="9">
                  <c:v>10</c:v>
                </c:pt>
                <c:pt idx="10">
                  <c:v>0</c:v>
                </c:pt>
                <c:pt idx="11">
                  <c:v>0</c:v>
                </c:pt>
                <c:pt idx="12">
                  <c:v>4</c:v>
                </c:pt>
                <c:pt idx="13">
                  <c:v>0</c:v>
                </c:pt>
                <c:pt idx="14">
                  <c:v>1</c:v>
                </c:pt>
                <c:pt idx="15">
                  <c:v>2</c:v>
                </c:pt>
                <c:pt idx="1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870-43B7-9E6A-42C8C96C11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4587976"/>
        <c:axId val="244588368"/>
      </c:barChart>
      <c:catAx>
        <c:axId val="2445879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4458836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44588368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244587976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dirty="0"/>
              <a:t>Web Visits Per Month - HSP Micro Sites</a:t>
            </a:r>
          </a:p>
        </c:rich>
      </c:tx>
      <c:layout>
        <c:manualLayout>
          <c:xMode val="edge"/>
          <c:yMode val="edge"/>
          <c:x val="0.2357875666616959"/>
          <c:y val="1.9012026507404075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187055943514431"/>
          <c:y val="0.11583880604606682"/>
          <c:w val="0.70143946492758769"/>
          <c:h val="0.4700864510017089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'Web Visits'!$B$13</c:f>
              <c:strCache>
                <c:ptCount val="1"/>
                <c:pt idx="0">
                  <c:v>McKays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numRef>
              <c:f>'Web Visits'!$C$12:$H$12</c:f>
              <c:numCache>
                <c:formatCode>mmm\-yy</c:formatCode>
                <c:ptCount val="6"/>
                <c:pt idx="0">
                  <c:v>42644</c:v>
                </c:pt>
                <c:pt idx="1">
                  <c:v>42675</c:v>
                </c:pt>
                <c:pt idx="2">
                  <c:v>42705</c:v>
                </c:pt>
                <c:pt idx="3">
                  <c:v>42752</c:v>
                </c:pt>
                <c:pt idx="4">
                  <c:v>42783</c:v>
                </c:pt>
                <c:pt idx="5">
                  <c:v>42811</c:v>
                </c:pt>
              </c:numCache>
            </c:numRef>
          </c:cat>
          <c:val>
            <c:numRef>
              <c:f>'Web Visits'!$C$13:$H$13</c:f>
              <c:numCache>
                <c:formatCode>_(* #,##0_);_(* \(#,##0\);_(* "-"??_);_(@_)</c:formatCode>
                <c:ptCount val="6"/>
                <c:pt idx="0">
                  <c:v>1672</c:v>
                </c:pt>
                <c:pt idx="1">
                  <c:v>1059</c:v>
                </c:pt>
                <c:pt idx="2">
                  <c:v>1421</c:v>
                </c:pt>
                <c:pt idx="3">
                  <c:v>1504</c:v>
                </c:pt>
                <c:pt idx="4">
                  <c:v>1260</c:v>
                </c:pt>
                <c:pt idx="5">
                  <c:v>1518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9C5-4708-A8D3-D1E406491858}"/>
            </c:ext>
          </c:extLst>
        </c:ser>
        <c:ser>
          <c:idx val="1"/>
          <c:order val="1"/>
          <c:tx>
            <c:strRef>
              <c:f>'Web Visits'!$B$14</c:f>
              <c:strCache>
                <c:ptCount val="1"/>
                <c:pt idx="0">
                  <c:v>The Lab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numRef>
              <c:f>'Web Visits'!$C$12:$H$12</c:f>
              <c:numCache>
                <c:formatCode>mmm\-yy</c:formatCode>
                <c:ptCount val="6"/>
                <c:pt idx="0">
                  <c:v>42644</c:v>
                </c:pt>
                <c:pt idx="1">
                  <c:v>42675</c:v>
                </c:pt>
                <c:pt idx="2">
                  <c:v>42705</c:v>
                </c:pt>
                <c:pt idx="3">
                  <c:v>42752</c:v>
                </c:pt>
                <c:pt idx="4">
                  <c:v>42783</c:v>
                </c:pt>
                <c:pt idx="5">
                  <c:v>42811</c:v>
                </c:pt>
              </c:numCache>
            </c:numRef>
          </c:cat>
          <c:val>
            <c:numRef>
              <c:f>'Web Visits'!$C$14:$H$14</c:f>
              <c:numCache>
                <c:formatCode>_(* #,##0_);_(* \(#,##0\);_(* "-"??_);_(@_)</c:formatCode>
                <c:ptCount val="6"/>
                <c:pt idx="0">
                  <c:v>2366</c:v>
                </c:pt>
                <c:pt idx="1">
                  <c:v>2073</c:v>
                </c:pt>
                <c:pt idx="2" formatCode="#,##0">
                  <c:v>1524</c:v>
                </c:pt>
                <c:pt idx="3" formatCode="#,##0">
                  <c:v>1690</c:v>
                </c:pt>
                <c:pt idx="4" formatCode="#,##0">
                  <c:v>1677</c:v>
                </c:pt>
                <c:pt idx="5" formatCode="#,##0">
                  <c:v>2018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9C5-4708-A8D3-D1E406491858}"/>
            </c:ext>
          </c:extLst>
        </c:ser>
        <c:ser>
          <c:idx val="3"/>
          <c:order val="2"/>
          <c:tx>
            <c:strRef>
              <c:f>'Web Visits'!$B$15</c:f>
              <c:strCache>
                <c:ptCount val="1"/>
                <c:pt idx="0">
                  <c:v>Moreton Fig</c:v>
                </c:pt>
              </c:strCache>
            </c:strRef>
          </c:tx>
          <c:spPr>
            <a:solidFill>
              <a:srgbClr val="CCFFFF"/>
            </a:solidFill>
            <a:ln w="25400">
              <a:noFill/>
            </a:ln>
          </c:spPr>
          <c:invertIfNegative val="0"/>
          <c:cat>
            <c:numRef>
              <c:f>'Web Visits'!$C$12:$H$12</c:f>
              <c:numCache>
                <c:formatCode>mmm\-yy</c:formatCode>
                <c:ptCount val="6"/>
                <c:pt idx="0">
                  <c:v>42644</c:v>
                </c:pt>
                <c:pt idx="1">
                  <c:v>42675</c:v>
                </c:pt>
                <c:pt idx="2">
                  <c:v>42705</c:v>
                </c:pt>
                <c:pt idx="3">
                  <c:v>42752</c:v>
                </c:pt>
                <c:pt idx="4">
                  <c:v>42783</c:v>
                </c:pt>
                <c:pt idx="5">
                  <c:v>42811</c:v>
                </c:pt>
              </c:numCache>
            </c:numRef>
          </c:cat>
          <c:val>
            <c:numRef>
              <c:f>'Web Visits'!$C$15:$H$15</c:f>
              <c:numCache>
                <c:formatCode>_(* #,##0_);_(* \(#,##0\);_(* "-"??_);_(@_)</c:formatCode>
                <c:ptCount val="6"/>
                <c:pt idx="0">
                  <c:v>1379</c:v>
                </c:pt>
                <c:pt idx="1">
                  <c:v>1153</c:v>
                </c:pt>
                <c:pt idx="2">
                  <c:v>870</c:v>
                </c:pt>
                <c:pt idx="3">
                  <c:v>1373</c:v>
                </c:pt>
                <c:pt idx="4">
                  <c:v>1495</c:v>
                </c:pt>
                <c:pt idx="5">
                  <c:v>1570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9C5-4708-A8D3-D1E406491858}"/>
            </c:ext>
          </c:extLst>
        </c:ser>
        <c:ser>
          <c:idx val="4"/>
          <c:order val="3"/>
          <c:tx>
            <c:strRef>
              <c:f>'Web Visits'!$B$16</c:f>
              <c:strCache>
                <c:ptCount val="1"/>
                <c:pt idx="0">
                  <c:v>Rosso Oro's Pizzeria</c:v>
                </c:pt>
              </c:strCache>
            </c:strRef>
          </c:tx>
          <c:spPr>
            <a:solidFill>
              <a:srgbClr val="660066"/>
            </a:solidFill>
            <a:ln w="25400">
              <a:noFill/>
            </a:ln>
          </c:spPr>
          <c:invertIfNegative val="0"/>
          <c:cat>
            <c:numRef>
              <c:f>'Web Visits'!$C$12:$H$12</c:f>
              <c:numCache>
                <c:formatCode>mmm\-yy</c:formatCode>
                <c:ptCount val="6"/>
                <c:pt idx="0">
                  <c:v>42644</c:v>
                </c:pt>
                <c:pt idx="1">
                  <c:v>42675</c:v>
                </c:pt>
                <c:pt idx="2">
                  <c:v>42705</c:v>
                </c:pt>
                <c:pt idx="3">
                  <c:v>42752</c:v>
                </c:pt>
                <c:pt idx="4">
                  <c:v>42783</c:v>
                </c:pt>
                <c:pt idx="5">
                  <c:v>42811</c:v>
                </c:pt>
              </c:numCache>
            </c:numRef>
          </c:cat>
          <c:val>
            <c:numRef>
              <c:f>'Web Visits'!$C$16:$H$16</c:f>
              <c:numCache>
                <c:formatCode>_(* #,##0_);_(* \(#,##0\);_(* "-"??_);_(@_)</c:formatCode>
                <c:ptCount val="6"/>
                <c:pt idx="0">
                  <c:v>559</c:v>
                </c:pt>
                <c:pt idx="1">
                  <c:v>565</c:v>
                </c:pt>
                <c:pt idx="2">
                  <c:v>375</c:v>
                </c:pt>
                <c:pt idx="3">
                  <c:v>481</c:v>
                </c:pt>
                <c:pt idx="4">
                  <c:v>470</c:v>
                </c:pt>
                <c:pt idx="5">
                  <c:v>476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9C5-4708-A8D3-D1E406491858}"/>
            </c:ext>
          </c:extLst>
        </c:ser>
        <c:ser>
          <c:idx val="6"/>
          <c:order val="4"/>
          <c:tx>
            <c:strRef>
              <c:f>'Web Visits'!$B$17</c:f>
              <c:strCache>
                <c:ptCount val="1"/>
                <c:pt idx="0">
                  <c:v>Seeds Marketplace</c:v>
                </c:pt>
              </c:strCache>
            </c:strRef>
          </c:tx>
          <c:invertIfNegative val="0"/>
          <c:cat>
            <c:numRef>
              <c:f>'Web Visits'!$C$12:$H$12</c:f>
              <c:numCache>
                <c:formatCode>mmm\-yy</c:formatCode>
                <c:ptCount val="6"/>
                <c:pt idx="0">
                  <c:v>42644</c:v>
                </c:pt>
                <c:pt idx="1">
                  <c:v>42675</c:v>
                </c:pt>
                <c:pt idx="2">
                  <c:v>42705</c:v>
                </c:pt>
                <c:pt idx="3">
                  <c:v>42752</c:v>
                </c:pt>
                <c:pt idx="4">
                  <c:v>42783</c:v>
                </c:pt>
                <c:pt idx="5">
                  <c:v>42811</c:v>
                </c:pt>
              </c:numCache>
            </c:numRef>
          </c:cat>
          <c:val>
            <c:numRef>
              <c:f>'Web Visits'!$C$17:$H$17</c:f>
              <c:numCache>
                <c:formatCode>_(* #,##0_);_(* \(#,##0\);_(* "-"??_);_(@_)</c:formatCode>
                <c:ptCount val="6"/>
                <c:pt idx="0">
                  <c:v>1161</c:v>
                </c:pt>
                <c:pt idx="1">
                  <c:v>855</c:v>
                </c:pt>
                <c:pt idx="2">
                  <c:v>774</c:v>
                </c:pt>
                <c:pt idx="3">
                  <c:v>931</c:v>
                </c:pt>
                <c:pt idx="4">
                  <c:v>847</c:v>
                </c:pt>
                <c:pt idx="5">
                  <c:v>1011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C5-4708-A8D3-D1E406491858}"/>
            </c:ext>
          </c:extLst>
        </c:ser>
        <c:ser>
          <c:idx val="5"/>
          <c:order val="5"/>
          <c:tx>
            <c:strRef>
              <c:f>'Web Visits'!$B$18</c:f>
              <c:strCache>
                <c:ptCount val="1"/>
                <c:pt idx="0">
                  <c:v>Traditions</c:v>
                </c:pt>
              </c:strCache>
            </c:strRef>
          </c:tx>
          <c:spPr>
            <a:solidFill>
              <a:srgbClr val="FF8080"/>
            </a:solidFill>
            <a:ln w="25400">
              <a:noFill/>
            </a:ln>
          </c:spPr>
          <c:invertIfNegative val="0"/>
          <c:cat>
            <c:numRef>
              <c:f>'Web Visits'!$C$12:$H$12</c:f>
              <c:numCache>
                <c:formatCode>mmm\-yy</c:formatCode>
                <c:ptCount val="6"/>
                <c:pt idx="0">
                  <c:v>42644</c:v>
                </c:pt>
                <c:pt idx="1">
                  <c:v>42675</c:v>
                </c:pt>
                <c:pt idx="2">
                  <c:v>42705</c:v>
                </c:pt>
                <c:pt idx="3">
                  <c:v>42752</c:v>
                </c:pt>
                <c:pt idx="4">
                  <c:v>42783</c:v>
                </c:pt>
                <c:pt idx="5">
                  <c:v>42811</c:v>
                </c:pt>
              </c:numCache>
            </c:numRef>
          </c:cat>
          <c:val>
            <c:numRef>
              <c:f>'Web Visits'!$C$18:$H$18</c:f>
              <c:numCache>
                <c:formatCode>_(* #,##0_);_(* \(#,##0\);_(* "-"??_);_(@_)</c:formatCode>
                <c:ptCount val="6"/>
                <c:pt idx="0">
                  <c:v>1467</c:v>
                </c:pt>
                <c:pt idx="1">
                  <c:v>741</c:v>
                </c:pt>
                <c:pt idx="2">
                  <c:v>623</c:v>
                </c:pt>
                <c:pt idx="3">
                  <c:v>880</c:v>
                </c:pt>
                <c:pt idx="4">
                  <c:v>695</c:v>
                </c:pt>
                <c:pt idx="5">
                  <c:v>665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99C5-4708-A8D3-D1E406491858}"/>
            </c:ext>
          </c:extLst>
        </c:ser>
        <c:ser>
          <c:idx val="2"/>
          <c:order val="6"/>
          <c:tx>
            <c:strRef>
              <c:f>'Web Visits'!$B$19</c:f>
              <c:strCache>
                <c:ptCount val="1"/>
                <c:pt idx="0">
                  <c:v>The Edmondson</c:v>
                </c:pt>
              </c:strCache>
            </c:strRef>
          </c:tx>
          <c:invertIfNegative val="0"/>
          <c:cat>
            <c:numRef>
              <c:f>'Web Visits'!$C$12:$H$12</c:f>
              <c:numCache>
                <c:formatCode>mmm\-yy</c:formatCode>
                <c:ptCount val="6"/>
                <c:pt idx="0">
                  <c:v>42644</c:v>
                </c:pt>
                <c:pt idx="1">
                  <c:v>42675</c:v>
                </c:pt>
                <c:pt idx="2">
                  <c:v>42705</c:v>
                </c:pt>
                <c:pt idx="3">
                  <c:v>42752</c:v>
                </c:pt>
                <c:pt idx="4">
                  <c:v>42783</c:v>
                </c:pt>
                <c:pt idx="5">
                  <c:v>42811</c:v>
                </c:pt>
              </c:numCache>
            </c:numRef>
          </c:cat>
          <c:val>
            <c:numRef>
              <c:f>'Web Visits'!$C$19:$H$19</c:f>
              <c:numCache>
                <c:formatCode>_(* #,##0_);_(* \(#,##0\);_(* "-"??_);_(@_)</c:formatCode>
                <c:ptCount val="6"/>
                <c:pt idx="0">
                  <c:v>129</c:v>
                </c:pt>
                <c:pt idx="1">
                  <c:v>109</c:v>
                </c:pt>
                <c:pt idx="2">
                  <c:v>78</c:v>
                </c:pt>
                <c:pt idx="3">
                  <c:v>149</c:v>
                </c:pt>
                <c:pt idx="4">
                  <c:v>79</c:v>
                </c:pt>
                <c:pt idx="5">
                  <c:v>140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9C5-4708-A8D3-D1E4064918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4792368"/>
        <c:axId val="244792760"/>
      </c:barChart>
      <c:dateAx>
        <c:axId val="244792368"/>
        <c:scaling>
          <c:orientation val="minMax"/>
        </c:scaling>
        <c:delete val="1"/>
        <c:axPos val="b"/>
        <c:numFmt formatCode="mmm\-yy" sourceLinked="0"/>
        <c:majorTickMark val="none"/>
        <c:minorTickMark val="none"/>
        <c:tickLblPos val="nextTo"/>
        <c:crossAx val="244792760"/>
        <c:crosses val="autoZero"/>
        <c:auto val="1"/>
        <c:lblOffset val="100"/>
        <c:baseTimeUnit val="months"/>
        <c:majorUnit val="1"/>
        <c:majorTimeUnit val="months"/>
        <c:minorUnit val="1"/>
        <c:minorTimeUnit val="months"/>
      </c:dateAx>
      <c:valAx>
        <c:axId val="244792760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Visits</a:t>
                </a:r>
              </a:p>
            </c:rich>
          </c:tx>
          <c:layout>
            <c:manualLayout>
              <c:xMode val="edge"/>
              <c:yMode val="edge"/>
              <c:x val="8.6226657318863836E-2"/>
              <c:y val="0.23496847480681254"/>
            </c:manualLayout>
          </c:layout>
          <c:overlay val="0"/>
          <c:spPr>
            <a:noFill/>
            <a:ln w="25400">
              <a:noFill/>
            </a:ln>
          </c:spPr>
        </c:title>
        <c:numFmt formatCode="_(* #,##0_);_(* \(#,##0\);_(* &quot;-&quot;??_);_(@_)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4479236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Web Visits Per Month - Other Sites</a:t>
            </a:r>
          </a:p>
        </c:rich>
      </c:tx>
      <c:layout>
        <c:manualLayout>
          <c:xMode val="edge"/>
          <c:yMode val="edge"/>
          <c:x val="0.2773744030726587"/>
          <c:y val="1.991389254091873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603084981371189"/>
          <c:y val="0.12826481869385861"/>
          <c:w val="0.75625870847675802"/>
          <c:h val="0.58737837917887747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'Web Visits'!$B$25</c:f>
              <c:strCache>
                <c:ptCount val="1"/>
                <c:pt idx="0">
                  <c:v>Figueroa Press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'Web Visits'!$C$23:$H$24</c:f>
              <c:strCache>
                <c:ptCount val="6"/>
                <c:pt idx="0">
                  <c:v>Oct-16</c:v>
                </c:pt>
                <c:pt idx="1">
                  <c:v>Nov-16</c:v>
                </c:pt>
                <c:pt idx="2">
                  <c:v>Dec-16</c:v>
                </c:pt>
                <c:pt idx="3">
                  <c:v>Jan-17</c:v>
                </c:pt>
                <c:pt idx="4">
                  <c:v>Feb-17</c:v>
                </c:pt>
                <c:pt idx="5">
                  <c:v>Mar-17</c:v>
                </c:pt>
              </c:strCache>
            </c:strRef>
          </c:cat>
          <c:val>
            <c:numRef>
              <c:f>'Web Visits'!$C$25:$H$25</c:f>
              <c:numCache>
                <c:formatCode>#,##0</c:formatCode>
                <c:ptCount val="6"/>
                <c:pt idx="0">
                  <c:v>73</c:v>
                </c:pt>
                <c:pt idx="1">
                  <c:v>111</c:v>
                </c:pt>
                <c:pt idx="2">
                  <c:v>71</c:v>
                </c:pt>
                <c:pt idx="3">
                  <c:v>113</c:v>
                </c:pt>
                <c:pt idx="4">
                  <c:v>58</c:v>
                </c:pt>
                <c:pt idx="5">
                  <c:v>116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C11-416C-B926-8DB5CE392B32}"/>
            </c:ext>
          </c:extLst>
        </c:ser>
        <c:ser>
          <c:idx val="2"/>
          <c:order val="1"/>
          <c:tx>
            <c:strRef>
              <c:f>'Web Visits'!$B$26</c:f>
              <c:strCache>
                <c:ptCount val="1"/>
                <c:pt idx="0">
                  <c:v>Gamble-house Store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'Web Visits'!$C$23:$H$24</c:f>
              <c:strCache>
                <c:ptCount val="6"/>
                <c:pt idx="0">
                  <c:v>Oct-16</c:v>
                </c:pt>
                <c:pt idx="1">
                  <c:v>Nov-16</c:v>
                </c:pt>
                <c:pt idx="2">
                  <c:v>Dec-16</c:v>
                </c:pt>
                <c:pt idx="3">
                  <c:v>Jan-17</c:v>
                </c:pt>
                <c:pt idx="4">
                  <c:v>Feb-17</c:v>
                </c:pt>
                <c:pt idx="5">
                  <c:v>Mar-17</c:v>
                </c:pt>
              </c:strCache>
            </c:strRef>
          </c:cat>
          <c:val>
            <c:numRef>
              <c:f>'Web Visits'!$C$26:$H$26</c:f>
              <c:numCache>
                <c:formatCode>#,##0</c:formatCode>
                <c:ptCount val="6"/>
                <c:pt idx="0">
                  <c:v>45</c:v>
                </c:pt>
                <c:pt idx="1">
                  <c:v>46</c:v>
                </c:pt>
                <c:pt idx="2">
                  <c:v>57</c:v>
                </c:pt>
                <c:pt idx="3">
                  <c:v>43</c:v>
                </c:pt>
                <c:pt idx="4">
                  <c:v>49</c:v>
                </c:pt>
                <c:pt idx="5">
                  <c:v>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C11-416C-B926-8DB5CE392B32}"/>
            </c:ext>
          </c:extLst>
        </c:ser>
        <c:ser>
          <c:idx val="3"/>
          <c:order val="2"/>
          <c:tx>
            <c:strRef>
              <c:f>'Web Visits'!$B$27</c:f>
              <c:strCache>
                <c:ptCount val="1"/>
                <c:pt idx="0">
                  <c:v>USC Radisson Event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'Web Visits'!$C$23:$H$24</c:f>
              <c:strCache>
                <c:ptCount val="6"/>
                <c:pt idx="0">
                  <c:v>Oct-16</c:v>
                </c:pt>
                <c:pt idx="1">
                  <c:v>Nov-16</c:v>
                </c:pt>
                <c:pt idx="2">
                  <c:v>Dec-16</c:v>
                </c:pt>
                <c:pt idx="3">
                  <c:v>Jan-17</c:v>
                </c:pt>
                <c:pt idx="4">
                  <c:v>Feb-17</c:v>
                </c:pt>
                <c:pt idx="5">
                  <c:v>Mar-17</c:v>
                </c:pt>
              </c:strCache>
            </c:strRef>
          </c:cat>
          <c:val>
            <c:numRef>
              <c:f>'Web Visits'!$C$27:$H$27</c:f>
              <c:numCache>
                <c:formatCode>#,##0</c:formatCode>
                <c:ptCount val="6"/>
                <c:pt idx="0">
                  <c:v>91</c:v>
                </c:pt>
                <c:pt idx="1">
                  <c:v>97</c:v>
                </c:pt>
                <c:pt idx="2">
                  <c:v>85</c:v>
                </c:pt>
                <c:pt idx="3">
                  <c:v>110</c:v>
                </c:pt>
                <c:pt idx="4">
                  <c:v>80</c:v>
                </c:pt>
                <c:pt idx="5">
                  <c:v>177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C11-416C-B926-8DB5CE392B32}"/>
            </c:ext>
          </c:extLst>
        </c:ser>
        <c:ser>
          <c:idx val="4"/>
          <c:order val="3"/>
          <c:tx>
            <c:strRef>
              <c:f>'Web Visits'!$B$28</c:f>
              <c:strCache>
                <c:ptCount val="1"/>
                <c:pt idx="0">
                  <c:v>Weddings at USC</c:v>
                </c:pt>
              </c:strCache>
            </c:strRef>
          </c:tx>
          <c:invertIfNegative val="0"/>
          <c:cat>
            <c:strRef>
              <c:f>'Web Visits'!$C$23:$H$24</c:f>
              <c:strCache>
                <c:ptCount val="6"/>
                <c:pt idx="0">
                  <c:v>Oct-16</c:v>
                </c:pt>
                <c:pt idx="1">
                  <c:v>Nov-16</c:v>
                </c:pt>
                <c:pt idx="2">
                  <c:v>Dec-16</c:v>
                </c:pt>
                <c:pt idx="3">
                  <c:v>Jan-17</c:v>
                </c:pt>
                <c:pt idx="4">
                  <c:v>Feb-17</c:v>
                </c:pt>
                <c:pt idx="5">
                  <c:v>Mar-17</c:v>
                </c:pt>
              </c:strCache>
            </c:strRef>
          </c:cat>
          <c:val>
            <c:numRef>
              <c:f>'Web Visits'!$C$28:$H$28</c:f>
              <c:numCache>
                <c:formatCode>#,##0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C11-416C-B926-8DB5CE392B32}"/>
            </c:ext>
          </c:extLst>
        </c:ser>
        <c:ser>
          <c:idx val="5"/>
          <c:order val="4"/>
          <c:tx>
            <c:strRef>
              <c:f>'Web Visits'!$B$29</c:f>
              <c:strCache>
                <c:ptCount val="1"/>
                <c:pt idx="0">
                  <c:v>Custom-publishing</c:v>
                </c:pt>
              </c:strCache>
            </c:strRef>
          </c:tx>
          <c:invertIfNegative val="0"/>
          <c:cat>
            <c:strRef>
              <c:f>'Web Visits'!$C$23:$H$24</c:f>
              <c:strCache>
                <c:ptCount val="6"/>
                <c:pt idx="0">
                  <c:v>Oct-16</c:v>
                </c:pt>
                <c:pt idx="1">
                  <c:v>Nov-16</c:v>
                </c:pt>
                <c:pt idx="2">
                  <c:v>Dec-16</c:v>
                </c:pt>
                <c:pt idx="3">
                  <c:v>Jan-17</c:v>
                </c:pt>
                <c:pt idx="4">
                  <c:v>Feb-17</c:v>
                </c:pt>
                <c:pt idx="5">
                  <c:v>Mar-17</c:v>
                </c:pt>
              </c:strCache>
            </c:strRef>
          </c:cat>
          <c:val>
            <c:numRef>
              <c:f>'Web Visits'!$C$29:$H$29</c:f>
              <c:numCache>
                <c:formatCode>#,##0</c:formatCode>
                <c:ptCount val="6"/>
                <c:pt idx="0">
                  <c:v>409</c:v>
                </c:pt>
                <c:pt idx="1">
                  <c:v>741</c:v>
                </c:pt>
                <c:pt idx="2">
                  <c:v>1211</c:v>
                </c:pt>
                <c:pt idx="3">
                  <c:v>1763</c:v>
                </c:pt>
                <c:pt idx="4">
                  <c:v>539</c:v>
                </c:pt>
                <c:pt idx="5">
                  <c:v>732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C11-416C-B926-8DB5CE392B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4793936"/>
        <c:axId val="244794328"/>
      </c:barChart>
      <c:catAx>
        <c:axId val="244793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44794328"/>
        <c:crosses val="autoZero"/>
        <c:auto val="1"/>
        <c:lblAlgn val="ctr"/>
        <c:lblOffset val="100"/>
        <c:noMultiLvlLbl val="1"/>
      </c:catAx>
      <c:valAx>
        <c:axId val="244794328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Visits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#,##0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4479393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0.4958</cdr:x>
      <cdr:y>0.42996</cdr:y>
    </cdr:from>
    <cdr:to>
      <cdr:x>0.51125</cdr:x>
      <cdr:y>0.46858</cdr:y>
    </cdr:to>
    <cdr:sp macro="" textlink="">
      <cdr:nvSpPr>
        <cdr:cNvPr id="614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479675" y="1604151"/>
          <a:ext cx="75295" cy="18087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IN" sz="1000" b="0" i="0" u="none" strike="noStrike" baseline="0">
              <a:solidFill>
                <a:srgbClr val="000000"/>
              </a:solidFill>
              <a:latin typeface="Calibri"/>
            </a:rPr>
            <a:t>       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0.26692</cdr:x>
      <cdr:y>0.08678</cdr:y>
    </cdr:from>
    <cdr:to>
      <cdr:x>0.80263</cdr:x>
      <cdr:y>0.16529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932214" y="571500"/>
          <a:ext cx="3878036" cy="5170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0.19925</cdr:x>
      <cdr:y>0.09504</cdr:y>
    </cdr:from>
    <cdr:to>
      <cdr:x>0.80639</cdr:x>
      <cdr:y>0.19628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442357" y="625929"/>
          <a:ext cx="4395107" cy="666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100" b="1" i="0"/>
            <a:t>Bookstore Charts</a:t>
          </a:r>
        </a:p>
        <a:p xmlns:a="http://schemas.openxmlformats.org/drawingml/2006/main">
          <a:pPr marL="0" marR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100" b="1" i="0"/>
            <a:t>10 Most Viewed Pages -</a:t>
          </a:r>
          <a:r>
            <a:rPr lang="en-US" sz="1100" b="1" i="0" baseline="0"/>
            <a:t> March 2017</a:t>
          </a:r>
          <a:endParaRPr lang="en-US" b="1">
            <a:effectLst/>
          </a:endParaRPr>
        </a:p>
        <a:p xmlns:a="http://schemas.openxmlformats.org/drawingml/2006/main">
          <a:pPr algn="ctr"/>
          <a:endParaRPr lang="en-US" sz="1100" b="1" i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0.50909</cdr:x>
      <cdr:y>0.51282</cdr:y>
    </cdr:from>
    <cdr:to>
      <cdr:x>0.57862</cdr:x>
      <cdr:y>0.5665</cdr:y>
    </cdr:to>
    <cdr:sp macro="" textlink="">
      <cdr:nvSpPr>
        <cdr:cNvPr id="317441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810795" y="1492968"/>
          <a:ext cx="383446" cy="15594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0.69777</cdr:x>
      <cdr:y>0.91808</cdr:y>
    </cdr:from>
    <cdr:to>
      <cdr:x>0.95206</cdr:x>
      <cdr:y>0.97393</cdr:y>
    </cdr:to>
    <cdr:sp macro="" textlink="">
      <cdr:nvSpPr>
        <cdr:cNvPr id="317442" name="Text Box 2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851382" y="2670306"/>
          <a:ext cx="1402354" cy="16227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US" sz="800" b="0" i="0" u="none" strike="noStrike" baseline="0">
              <a:solidFill>
                <a:srgbClr val="000000"/>
              </a:solidFill>
              <a:latin typeface="Arial"/>
              <a:cs typeface="Arial"/>
            </a:rPr>
            <a:t>Start Date: 11th Nov 2012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USC Auxiliary Services Central IT - Individual Accomplishments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May </a:t>
            </a:r>
            <a:r>
              <a:rPr lang="en-US" dirty="0"/>
              <a:t>4, 2008</a:t>
            </a:r>
          </a:p>
        </p:txBody>
      </p:sp>
      <p:sp>
        <p:nvSpPr>
          <p:cNvPr id="634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34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fld id="{87B7D305-36A4-46D6-878E-DA5676E219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498011"/>
      </p:ext>
    </p:extLst>
  </p:cSld>
  <p:clrMap bg1="lt1" tx1="dk1" bg2="lt2" tx2="dk2" accent1="accent1" accent2="accent2" accent3="accent3" accent4="accent4" accent5="accent5" accent6="accent6" hlink="hlink" folHlink="folHlink"/>
  <p:hf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USC Auxiliary Services Central IT - Individual Accomplishments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512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19138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59300"/>
            <a:ext cx="5365750" cy="432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fld id="{84AEAE91-1B8F-4D37-B433-D64624B42C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823030"/>
      </p:ext>
    </p:extLst>
  </p:cSld>
  <p:clrMap bg1="lt1" tx1="dk1" bg2="lt2" tx2="dk2" accent1="accent1" accent2="accent2" accent3="accent3" accent4="accent4" accent5="accent5" accent6="accent6" hlink="hlink" folHlink="folHlink"/>
  <p:hf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 anchor="b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7A72DE2C-2929-4C14-B938-3E69CE3A4360}" type="slidenum">
              <a:rPr lang="en-US" sz="1300">
                <a:latin typeface="Arial" pitchFamily="34" charset="0"/>
              </a:rPr>
              <a:pPr/>
              <a:t>1</a:t>
            </a:fld>
            <a:endParaRPr lang="en-US" sz="1300">
              <a:latin typeface="Arial" pitchFamily="34" charset="0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>
                <a:latin typeface="Arial" pitchFamily="34" charset="0"/>
                <a:ea typeface="ＭＳ Ｐゴシック" pitchFamily="34" charset="-128"/>
              </a:rPr>
              <a:t>Boo</a:t>
            </a:r>
          </a:p>
        </p:txBody>
      </p:sp>
      <p:sp>
        <p:nvSpPr>
          <p:cNvPr id="52229" name="Date Placeholder 4"/>
          <p:cNvSpPr txBox="1">
            <a:spLocks noGrp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2230" name="Header Placeholder 5"/>
          <p:cNvSpPr txBox="1">
            <a:spLocks noGrp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</p:spTree>
    <p:extLst>
      <p:ext uri="{BB962C8B-B14F-4D97-AF65-F5344CB8AC3E}">
        <p14:creationId xmlns:p14="http://schemas.microsoft.com/office/powerpoint/2010/main" val="10676931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8372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8373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8374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8A6FE89-75AF-43E2-81B2-D3EEC14A037E}" type="slidenum">
              <a:rPr lang="en-US" sz="1300">
                <a:latin typeface="Arial" pitchFamily="34" charset="0"/>
              </a:rPr>
              <a:pPr/>
              <a:t>11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7094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9396" name="Header Placeholder 3"/>
          <p:cNvSpPr txBox="1">
            <a:spLocks noGrp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9397" name="Date Placeholder 4"/>
          <p:cNvSpPr txBox="1">
            <a:spLocks noGrp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9398" name="Slide Number Placeholder 5"/>
          <p:cNvSpPr txBox="1">
            <a:spLocks noGrp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 anchor="b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E648A77B-72DF-4781-B5E0-6CD0D051394F}" type="slidenum">
              <a:rPr lang="en-US" sz="1300">
                <a:latin typeface="Arial" pitchFamily="34" charset="0"/>
              </a:rPr>
              <a:pPr/>
              <a:t>12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45155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1444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1445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1446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86D6F3F5-A3D0-4429-A826-EEA10A92B67E}" type="slidenum">
              <a:rPr lang="en-US" sz="1300">
                <a:latin typeface="Arial" pitchFamily="34" charset="0"/>
              </a:rPr>
              <a:pPr/>
              <a:t>13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00320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1444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1445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1446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86D6F3F5-A3D0-4429-A826-EEA10A92B67E}" type="slidenum">
              <a:rPr lang="en-US" sz="1300">
                <a:latin typeface="Arial" pitchFamily="34" charset="0"/>
              </a:rPr>
              <a:pPr/>
              <a:t>14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82413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2468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2469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2470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9139013-2669-4446-8429-F080AC4C8B3C}" type="slidenum">
              <a:rPr lang="en-US" sz="1300">
                <a:latin typeface="Arial" pitchFamily="34" charset="0"/>
              </a:rPr>
              <a:pPr/>
              <a:t>16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38058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23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24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25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26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27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91151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3252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3253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3254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B0ED52AC-BB1A-4BD6-89A2-C7EBF9A5C10A}" type="slidenum">
              <a:rPr lang="en-US" sz="1300">
                <a:latin typeface="Arial" pitchFamily="34" charset="0"/>
              </a:rPr>
              <a:pPr/>
              <a:t>2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650914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28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768824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29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648866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30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984740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34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753726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35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948055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38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658605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41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49873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45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833553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46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036989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47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76134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427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427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427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7226C652-33B3-4DE2-BA9B-618EA08E59DD}" type="slidenum">
              <a:rPr lang="en-US" sz="1300">
                <a:latin typeface="Arial" pitchFamily="34" charset="0"/>
              </a:rPr>
              <a:pPr/>
              <a:t>3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396194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50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771875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51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162332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52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094377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53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939407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54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58254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55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601154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56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841800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57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982819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58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4016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5300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5301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5302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E1705871-E69E-4384-9750-4C90976FADE4}" type="slidenum">
              <a:rPr lang="en-US" sz="1300">
                <a:latin typeface="Arial" pitchFamily="34" charset="0"/>
              </a:rPr>
              <a:pPr/>
              <a:t>4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7350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1375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2156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9839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7260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7348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7349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7350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6337E290-DBD1-4F9B-BADE-7166859055DF}" type="slidenum">
              <a:rPr lang="en-US" sz="1300">
                <a:latin typeface="Arial" pitchFamily="34" charset="0"/>
              </a:rPr>
              <a:pPr/>
              <a:t>10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46260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latin typeface="Verdana" pitchFamily="34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55338179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18606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58050" y="609600"/>
            <a:ext cx="1504950" cy="5562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43200" y="609600"/>
            <a:ext cx="4362450" cy="5562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197912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743200" y="609600"/>
            <a:ext cx="6019800" cy="5562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48250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609600"/>
            <a:ext cx="6019800" cy="762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43200" y="1676400"/>
            <a:ext cx="6019800" cy="4495800"/>
          </a:xfrm>
        </p:spPr>
        <p:txBody>
          <a:bodyPr/>
          <a:lstStyle>
            <a:lvl1pPr>
              <a:defRPr>
                <a:latin typeface="Verdana" pitchFamily="34" charset="0"/>
              </a:defRPr>
            </a:lvl1pPr>
            <a:lvl2pPr>
              <a:defRPr>
                <a:latin typeface="Verdana" pitchFamily="34" charset="0"/>
              </a:defRPr>
            </a:lvl2pPr>
            <a:lvl3pPr>
              <a:defRPr>
                <a:latin typeface="Verdana" pitchFamily="34" charset="0"/>
              </a:defRPr>
            </a:lvl3pPr>
            <a:lvl4pPr>
              <a:defRPr>
                <a:latin typeface="Verdana" pitchFamily="34" charset="0"/>
              </a:defRPr>
            </a:lvl4pPr>
            <a:lvl5pPr>
              <a:defRPr>
                <a:latin typeface="Verdana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01794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671896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43200" y="2362200"/>
            <a:ext cx="2933700" cy="3810000"/>
          </a:xfrm>
        </p:spPr>
        <p:txBody>
          <a:bodyPr/>
          <a:lstStyle>
            <a:lvl1pPr>
              <a:defRPr sz="2800">
                <a:latin typeface="Verdana" pitchFamily="34" charset="0"/>
              </a:defRPr>
            </a:lvl1pPr>
            <a:lvl2pPr>
              <a:defRPr sz="2400">
                <a:latin typeface="Verdana" pitchFamily="34" charset="0"/>
              </a:defRPr>
            </a:lvl2pPr>
            <a:lvl3pPr>
              <a:defRPr sz="2000">
                <a:latin typeface="Verdana" pitchFamily="34" charset="0"/>
              </a:defRPr>
            </a:lvl3pPr>
            <a:lvl4pPr>
              <a:defRPr sz="1800">
                <a:latin typeface="Verdana" pitchFamily="34" charset="0"/>
              </a:defRPr>
            </a:lvl4pPr>
            <a:lvl5pPr>
              <a:defRPr sz="1800">
                <a:latin typeface="Verdan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9300" y="2362200"/>
            <a:ext cx="2933700" cy="3810000"/>
          </a:xfrm>
        </p:spPr>
        <p:txBody>
          <a:bodyPr/>
          <a:lstStyle>
            <a:lvl1pPr>
              <a:defRPr sz="2800">
                <a:latin typeface="Verdana" pitchFamily="34" charset="0"/>
              </a:defRPr>
            </a:lvl1pPr>
            <a:lvl2pPr>
              <a:defRPr sz="2400">
                <a:latin typeface="Verdana" pitchFamily="34" charset="0"/>
              </a:defRPr>
            </a:lvl2pPr>
            <a:lvl3pPr>
              <a:defRPr sz="2000">
                <a:latin typeface="Verdana" pitchFamily="34" charset="0"/>
              </a:defRPr>
            </a:lvl3pPr>
            <a:lvl4pPr>
              <a:defRPr sz="1800">
                <a:latin typeface="Verdana" pitchFamily="34" charset="0"/>
              </a:defRPr>
            </a:lvl4pPr>
            <a:lvl5pPr>
              <a:defRPr sz="1800">
                <a:latin typeface="Verdan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8196121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657997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159850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8389639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5980111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29826222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43200" y="6096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743200" y="2362200"/>
            <a:ext cx="60198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695" r:id="rId12"/>
  </p:sldLayoutIdLst>
  <p:transition/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ＭＳ Ｐゴシック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5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9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1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2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3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4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5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6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7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9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0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1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3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5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6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7.xm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8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9.xm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50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1.xm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5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2743200" y="1600200"/>
            <a:ext cx="58674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sz="4800" dirty="0">
              <a:latin typeface="Bombardier" charset="0"/>
            </a:endParaRPr>
          </a:p>
          <a:p>
            <a:pPr algn="ctr"/>
            <a:r>
              <a:rPr lang="en-US" sz="4800" b="1" dirty="0" smtClean="0">
                <a:latin typeface="Bombardier" charset="0"/>
              </a:rPr>
              <a:t/>
            </a:r>
            <a:br>
              <a:rPr lang="en-US" sz="4800" b="1" dirty="0" smtClean="0">
                <a:latin typeface="Bombardier" charset="0"/>
              </a:rPr>
            </a:br>
            <a:r>
              <a:rPr lang="en-US" sz="4800" b="1" dirty="0" smtClean="0">
                <a:latin typeface="Bombardier" charset="0"/>
              </a:rPr>
              <a:t>AS </a:t>
            </a:r>
            <a:r>
              <a:rPr lang="en-US" sz="4800" b="1" dirty="0">
                <a:latin typeface="Bombardier" charset="0"/>
              </a:rPr>
              <a:t>IT MONTHLY REPORTS</a:t>
            </a:r>
          </a:p>
          <a:p>
            <a:pPr algn="ctr"/>
            <a:endParaRPr lang="en-US" sz="4800" dirty="0">
              <a:latin typeface="Bombardier" charset="0"/>
            </a:endParaRPr>
          </a:p>
          <a:p>
            <a:pPr algn="ctr"/>
            <a:r>
              <a:rPr lang="en-US" sz="3600" dirty="0" smtClean="0">
                <a:latin typeface="Bombardier" charset="0"/>
              </a:rPr>
              <a:t>For March 2017</a:t>
            </a:r>
            <a:endParaRPr lang="en-US" sz="3600" dirty="0">
              <a:latin typeface="Bombardier" charset="0"/>
            </a:endParaRPr>
          </a:p>
          <a:p>
            <a:pPr algn="ctr"/>
            <a:r>
              <a:rPr lang="en-US" sz="3600" dirty="0">
                <a:latin typeface="Bombardier" charset="0"/>
              </a:rPr>
              <a:t/>
            </a:r>
            <a:br>
              <a:rPr lang="en-US" sz="3600" dirty="0">
                <a:latin typeface="Bombardier" charset="0"/>
              </a:rPr>
            </a:br>
            <a:endParaRPr lang="en-US" dirty="0">
              <a:latin typeface="Bombardier" charset="0"/>
            </a:endParaRPr>
          </a:p>
        </p:txBody>
      </p:sp>
      <p:sp>
        <p:nvSpPr>
          <p:cNvPr id="13315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 dirty="0">
                <a:solidFill>
                  <a:srgbClr val="FFCC66"/>
                </a:solidFill>
                <a:latin typeface="Impact" pitchFamily="34" charset="0"/>
              </a:rPr>
              <a:t>AUXILIARY</a:t>
            </a:r>
            <a:r>
              <a:rPr lang="en-US" sz="4400" dirty="0">
                <a:latin typeface="Impact" pitchFamily="34" charset="0"/>
              </a:rPr>
              <a:t>SERVICES</a:t>
            </a:r>
            <a:br>
              <a:rPr lang="en-US" sz="4400" dirty="0">
                <a:latin typeface="Impact" pitchFamily="34" charset="0"/>
              </a:rPr>
            </a:br>
            <a:r>
              <a:rPr lang="en-US" sz="3200" dirty="0" smtClean="0">
                <a:latin typeface="Impact" pitchFamily="34" charset="0"/>
              </a:rPr>
              <a:t>I </a:t>
            </a:r>
            <a:r>
              <a:rPr lang="en-US" sz="3200" dirty="0">
                <a:latin typeface="Impact" pitchFamily="34" charset="0"/>
              </a:rPr>
              <a:t>T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March 2017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6762" y="2438400"/>
            <a:ext cx="5987740" cy="3029941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March 2017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86457426"/>
              </p:ext>
            </p:extLst>
          </p:nvPr>
        </p:nvGraphicFramePr>
        <p:xfrm>
          <a:off x="2667000" y="1905000"/>
          <a:ext cx="6759504" cy="4583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March 2017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33655316"/>
              </p:ext>
            </p:extLst>
          </p:nvPr>
        </p:nvGraphicFramePr>
        <p:xfrm>
          <a:off x="2743200" y="1752600"/>
          <a:ext cx="6324600" cy="45982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26670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March 2017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000" y="2438400"/>
            <a:ext cx="6308574" cy="2950092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March 2017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971800" y="2286000"/>
            <a:ext cx="5791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</a:pPr>
            <a:endParaRPr lang="en-US" sz="180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>
              <a:latin typeface="Verdana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1649" y="2057400"/>
            <a:ext cx="6222901" cy="406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82646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86164" y="533400"/>
            <a:ext cx="6019800" cy="762000"/>
          </a:xfrm>
        </p:spPr>
        <p:txBody>
          <a:bodyPr/>
          <a:lstStyle/>
          <a:p>
            <a:pPr marL="350838" indent="-341313">
              <a:spcBef>
                <a:spcPct val="20000"/>
              </a:spcBef>
            </a:pPr>
            <a:r>
              <a:rPr lang="en-US" sz="4000" dirty="0" smtClean="0">
                <a:solidFill>
                  <a:srgbClr val="FFCC66"/>
                </a:solidFill>
                <a:latin typeface="Impact" pitchFamily="34" charset="0"/>
              </a:rPr>
              <a:t/>
            </a:r>
            <a:br>
              <a:rPr lang="en-US" sz="4000" dirty="0" smtClean="0">
                <a:solidFill>
                  <a:srgbClr val="FFCC66"/>
                </a:solidFill>
                <a:latin typeface="Impact" pitchFamily="34" charset="0"/>
              </a:rPr>
            </a:b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 smtClean="0">
                <a:latin typeface="Impact" pitchFamily="34" charset="0"/>
              </a:rPr>
              <a:t>AUXILIARYSERVICES</a:t>
            </a: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Reports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>
                <a:latin typeface="Impact" pitchFamily="34" charset="0"/>
              </a:rPr>
              <a:t>March 2017</a:t>
            </a:r>
            <a:endParaRPr lang="en-US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2178612"/>
              </p:ext>
            </p:extLst>
          </p:nvPr>
        </p:nvGraphicFramePr>
        <p:xfrm>
          <a:off x="2761395" y="2133600"/>
          <a:ext cx="5990167" cy="45825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21182579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March 2017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971800" y="2286000"/>
            <a:ext cx="5791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>
              <a:latin typeface="Verdana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9400" y="2438400"/>
            <a:ext cx="6017353" cy="3503507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0668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/>
              <a:t>March 2017</a:t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9400" y="1981200"/>
            <a:ext cx="6062446" cy="4325341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March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52385707"/>
              </p:ext>
            </p:extLst>
          </p:nvPr>
        </p:nvGraphicFramePr>
        <p:xfrm>
          <a:off x="2819400" y="1676400"/>
          <a:ext cx="6119370" cy="5031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5334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March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85233319"/>
              </p:ext>
            </p:extLst>
          </p:nvPr>
        </p:nvGraphicFramePr>
        <p:xfrm>
          <a:off x="2743200" y="2209800"/>
          <a:ext cx="6285467" cy="41169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ChangeArrowheads="1"/>
          </p:cNvSpPr>
          <p:nvPr/>
        </p:nvSpPr>
        <p:spPr bwMode="auto">
          <a:xfrm>
            <a:off x="2971800" y="2133600"/>
            <a:ext cx="60198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Service Desk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Aging Report</a:t>
            </a:r>
          </a:p>
          <a:p>
            <a:pPr marL="350838" indent="-341313" algn="l" eaLnBrk="0" hangingPunct="0">
              <a:spcBef>
                <a:spcPct val="20000"/>
              </a:spcBef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Website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Email Campaign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Customer Satisfaction Report</a:t>
            </a:r>
          </a:p>
        </p:txBody>
      </p:sp>
      <p:sp>
        <p:nvSpPr>
          <p:cNvPr id="14339" name="Rectangle 2"/>
          <p:cNvSpPr>
            <a:spLocks noChangeArrowheads="1"/>
          </p:cNvSpPr>
          <p:nvPr/>
        </p:nvSpPr>
        <p:spPr bwMode="auto">
          <a:xfrm>
            <a:off x="2743200" y="228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4400" dirty="0" smtClean="0">
                <a:latin typeface="Impact" pitchFamily="34" charset="0"/>
              </a:rPr>
              <a:t>AUXILIARY SERVICES</a:t>
            </a:r>
            <a:r>
              <a:rPr lang="en-US" sz="44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4400" dirty="0">
                <a:latin typeface="Impact" pitchFamily="34" charset="0"/>
              </a:rPr>
              <a:t/>
            </a:r>
            <a:br>
              <a:rPr lang="en-US" sz="4400" dirty="0">
                <a:latin typeface="Impact" pitchFamily="34" charset="0"/>
              </a:rPr>
            </a:br>
            <a:r>
              <a:rPr lang="en-US" sz="3200" dirty="0">
                <a:latin typeface="Impact" pitchFamily="34" charset="0"/>
              </a:rPr>
              <a:t>AGENDA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/>
              <a:t>March 2017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020305"/>
              </p:ext>
            </p:extLst>
          </p:nvPr>
        </p:nvGraphicFramePr>
        <p:xfrm>
          <a:off x="2743200" y="1600200"/>
          <a:ext cx="6192032" cy="48356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7891847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March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43493813"/>
              </p:ext>
            </p:extLst>
          </p:nvPr>
        </p:nvGraphicFramePr>
        <p:xfrm>
          <a:off x="2819400" y="2209800"/>
          <a:ext cx="6120140" cy="42672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463035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2895600" y="838200"/>
            <a:ext cx="6019800" cy="12192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March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36639487"/>
              </p:ext>
            </p:extLst>
          </p:nvPr>
        </p:nvGraphicFramePr>
        <p:xfrm>
          <a:off x="3530869" y="2590800"/>
          <a:ext cx="4749262" cy="38983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March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89387279"/>
              </p:ext>
            </p:extLst>
          </p:nvPr>
        </p:nvGraphicFramePr>
        <p:xfrm>
          <a:off x="2819400" y="2438400"/>
          <a:ext cx="6050879" cy="31992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7227863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March 2017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89493257"/>
              </p:ext>
            </p:extLst>
          </p:nvPr>
        </p:nvGraphicFramePr>
        <p:xfrm>
          <a:off x="3048000" y="2362200"/>
          <a:ext cx="5868090" cy="27112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151816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March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11013489"/>
              </p:ext>
            </p:extLst>
          </p:nvPr>
        </p:nvGraphicFramePr>
        <p:xfrm>
          <a:off x="2819400" y="2362200"/>
          <a:ext cx="6046818" cy="28722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503704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March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18458494"/>
              </p:ext>
            </p:extLst>
          </p:nvPr>
        </p:nvGraphicFramePr>
        <p:xfrm>
          <a:off x="2819400" y="2438400"/>
          <a:ext cx="6077272" cy="2918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094329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March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50921244"/>
              </p:ext>
            </p:extLst>
          </p:nvPr>
        </p:nvGraphicFramePr>
        <p:xfrm>
          <a:off x="2667000" y="2286000"/>
          <a:ext cx="6327247" cy="39038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1041761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March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4316621"/>
              </p:ext>
            </p:extLst>
          </p:nvPr>
        </p:nvGraphicFramePr>
        <p:xfrm>
          <a:off x="2819400" y="2514600"/>
          <a:ext cx="6186079" cy="3438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1599824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March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000" y="2492603"/>
            <a:ext cx="6398340" cy="3469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19794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2743200" y="152400"/>
            <a:ext cx="60198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 smtClean="0">
                <a:latin typeface="Impact" pitchFamily="34" charset="0"/>
              </a:rPr>
              <a:t>AUXILIARYSERVICES</a:t>
            </a: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March 2017</a:t>
            </a:r>
            <a:endParaRPr lang="en-US" sz="2800" dirty="0">
              <a:latin typeface="Impact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971800" y="2057400"/>
            <a:ext cx="57912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l">
              <a:spcBef>
                <a:spcPct val="50000"/>
              </a:spcBef>
              <a:buFontTx/>
              <a:buChar char="•"/>
            </a:pPr>
            <a:endParaRPr lang="en-US" sz="1800">
              <a:latin typeface="Verdana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38798064"/>
              </p:ext>
            </p:extLst>
          </p:nvPr>
        </p:nvGraphicFramePr>
        <p:xfrm>
          <a:off x="2743200" y="2209800"/>
          <a:ext cx="6254259" cy="33639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March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00066226"/>
              </p:ext>
            </p:extLst>
          </p:nvPr>
        </p:nvGraphicFramePr>
        <p:xfrm>
          <a:off x="2819400" y="2362200"/>
          <a:ext cx="6093070" cy="36459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3996819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March 2017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8322" y="2590800"/>
            <a:ext cx="6425767" cy="2997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297217"/>
      </p:ext>
    </p:extLst>
  </p:cSld>
  <p:clrMapOvr>
    <a:masterClrMapping/>
  </p:clrMapOvr>
  <p:transition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March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47501997"/>
              </p:ext>
            </p:extLst>
          </p:nvPr>
        </p:nvGraphicFramePr>
        <p:xfrm>
          <a:off x="2766961" y="2743200"/>
          <a:ext cx="6148490" cy="27054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785182"/>
      </p:ext>
    </p:extLst>
  </p:cSld>
  <p:clrMapOvr>
    <a:masterClrMapping/>
  </p:clrMapOvr>
  <p:transition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March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13834986"/>
              </p:ext>
            </p:extLst>
          </p:nvPr>
        </p:nvGraphicFramePr>
        <p:xfrm>
          <a:off x="2722148" y="2438400"/>
          <a:ext cx="6238116" cy="28458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32452865"/>
      </p:ext>
    </p:extLst>
  </p:cSld>
  <p:clrMapOvr>
    <a:masterClrMapping/>
  </p:clrMapOvr>
  <p:transition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March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4550189"/>
              </p:ext>
            </p:extLst>
          </p:nvPr>
        </p:nvGraphicFramePr>
        <p:xfrm>
          <a:off x="2743200" y="2438400"/>
          <a:ext cx="6182033" cy="3044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9762644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March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22565913"/>
              </p:ext>
            </p:extLst>
          </p:nvPr>
        </p:nvGraphicFramePr>
        <p:xfrm>
          <a:off x="2667000" y="2209800"/>
          <a:ext cx="6330044" cy="39074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719359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March 2017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endParaRPr lang="en-US" sz="2800" dirty="0">
              <a:latin typeface="+mj-lt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3559631"/>
              </p:ext>
            </p:extLst>
          </p:nvPr>
        </p:nvGraphicFramePr>
        <p:xfrm>
          <a:off x="2744083" y="2362200"/>
          <a:ext cx="6194245" cy="33105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61684361"/>
      </p:ext>
    </p:extLst>
  </p:cSld>
  <p:clrMapOvr>
    <a:masterClrMapping/>
  </p:clrMapOvr>
  <p:transition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March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81729662"/>
              </p:ext>
            </p:extLst>
          </p:nvPr>
        </p:nvGraphicFramePr>
        <p:xfrm>
          <a:off x="2713744" y="2438400"/>
          <a:ext cx="6254924" cy="37154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16730911"/>
      </p:ext>
    </p:extLst>
  </p:cSld>
  <p:clrMapOvr>
    <a:masterClrMapping/>
  </p:clrMapOvr>
  <p:transition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March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04351263"/>
              </p:ext>
            </p:extLst>
          </p:nvPr>
        </p:nvGraphicFramePr>
        <p:xfrm>
          <a:off x="2777067" y="2286000"/>
          <a:ext cx="6157120" cy="38237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6662381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March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40391157"/>
              </p:ext>
            </p:extLst>
          </p:nvPr>
        </p:nvGraphicFramePr>
        <p:xfrm>
          <a:off x="2751106" y="2667000"/>
          <a:ext cx="6180199" cy="30601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35006171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2743200" y="152400"/>
            <a:ext cx="60198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March 2017</a:t>
            </a:r>
            <a:endParaRPr lang="en-US" sz="2800" dirty="0">
              <a:latin typeface="Impact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819400" y="1676400"/>
            <a:ext cx="62484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l">
              <a:spcBef>
                <a:spcPct val="50000"/>
              </a:spcBef>
              <a:buFontTx/>
              <a:buChar char="•"/>
            </a:pPr>
            <a:endParaRPr lang="en-US" sz="1800">
              <a:latin typeface="Verdana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5571405"/>
              </p:ext>
            </p:extLst>
          </p:nvPr>
        </p:nvGraphicFramePr>
        <p:xfrm>
          <a:off x="1967139" y="2133600"/>
          <a:ext cx="7100661" cy="39855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March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93793232"/>
              </p:ext>
            </p:extLst>
          </p:nvPr>
        </p:nvGraphicFramePr>
        <p:xfrm>
          <a:off x="2755015" y="2514600"/>
          <a:ext cx="6172381" cy="32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39457881"/>
      </p:ext>
    </p:extLst>
  </p:cSld>
  <p:clrMapOvr>
    <a:masterClrMapping/>
  </p:clrMapOvr>
  <p:transition>
    <p:fad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March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44805875"/>
              </p:ext>
            </p:extLst>
          </p:nvPr>
        </p:nvGraphicFramePr>
        <p:xfrm>
          <a:off x="2743200" y="2667000"/>
          <a:ext cx="6232843" cy="28458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3516670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March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73168509"/>
              </p:ext>
            </p:extLst>
          </p:nvPr>
        </p:nvGraphicFramePr>
        <p:xfrm>
          <a:off x="2743103" y="2667000"/>
          <a:ext cx="6196205" cy="3167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7535247"/>
      </p:ext>
    </p:extLst>
  </p:cSld>
  <p:clrMapOvr>
    <a:masterClrMapping/>
  </p:clrMapOvr>
  <p:transition>
    <p:fad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March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12965924"/>
              </p:ext>
            </p:extLst>
          </p:nvPr>
        </p:nvGraphicFramePr>
        <p:xfrm>
          <a:off x="2699007" y="2286000"/>
          <a:ext cx="6284397" cy="38811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51350298"/>
      </p:ext>
    </p:extLst>
  </p:cSld>
  <p:clrMapOvr>
    <a:masterClrMapping/>
  </p:clrMapOvr>
  <p:transition>
    <p:fad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March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91251414"/>
              </p:ext>
            </p:extLst>
          </p:nvPr>
        </p:nvGraphicFramePr>
        <p:xfrm>
          <a:off x="2701889" y="2438400"/>
          <a:ext cx="6278633" cy="36910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05126819"/>
      </p:ext>
    </p:extLst>
  </p:cSld>
  <p:clrMapOvr>
    <a:masterClrMapping/>
  </p:clrMapOvr>
  <p:transition>
    <p:fad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March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93978152"/>
              </p:ext>
            </p:extLst>
          </p:nvPr>
        </p:nvGraphicFramePr>
        <p:xfrm>
          <a:off x="2743200" y="2286000"/>
          <a:ext cx="6165173" cy="38795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3317451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March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9333" y="2286000"/>
            <a:ext cx="6354558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7292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March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14125851"/>
              </p:ext>
            </p:extLst>
          </p:nvPr>
        </p:nvGraphicFramePr>
        <p:xfrm>
          <a:off x="2776424" y="2209800"/>
          <a:ext cx="5986576" cy="37985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3108184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March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8154596"/>
              </p:ext>
            </p:extLst>
          </p:nvPr>
        </p:nvGraphicFramePr>
        <p:xfrm>
          <a:off x="2819400" y="2057400"/>
          <a:ext cx="6030241" cy="34177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930705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March 2017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5730" y="2209800"/>
            <a:ext cx="6199415" cy="327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93590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>
                <a:latin typeface="Impact" pitchFamily="34" charset="0"/>
              </a:rPr>
              <a:t>March 2017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8870369"/>
              </p:ext>
            </p:extLst>
          </p:nvPr>
        </p:nvGraphicFramePr>
        <p:xfrm>
          <a:off x="2862263" y="2057400"/>
          <a:ext cx="5900737" cy="40814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March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77487560"/>
              </p:ext>
            </p:extLst>
          </p:nvPr>
        </p:nvGraphicFramePr>
        <p:xfrm>
          <a:off x="2774731" y="2286000"/>
          <a:ext cx="6172200" cy="35494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3141125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March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21230594"/>
              </p:ext>
            </p:extLst>
          </p:nvPr>
        </p:nvGraphicFramePr>
        <p:xfrm>
          <a:off x="2743200" y="2209800"/>
          <a:ext cx="6178192" cy="34060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4052011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March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97024609"/>
              </p:ext>
            </p:extLst>
          </p:nvPr>
        </p:nvGraphicFramePr>
        <p:xfrm>
          <a:off x="2736956" y="2362200"/>
          <a:ext cx="6026044" cy="32889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69528680"/>
              </p:ext>
            </p:extLst>
          </p:nvPr>
        </p:nvGraphicFramePr>
        <p:xfrm>
          <a:off x="2713403" y="2265589"/>
          <a:ext cx="6201997" cy="35256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53824121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March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97024609"/>
              </p:ext>
            </p:extLst>
          </p:nvPr>
        </p:nvGraphicFramePr>
        <p:xfrm>
          <a:off x="2736956" y="2362200"/>
          <a:ext cx="6026044" cy="32889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44756587"/>
              </p:ext>
            </p:extLst>
          </p:nvPr>
        </p:nvGraphicFramePr>
        <p:xfrm>
          <a:off x="2736956" y="2362200"/>
          <a:ext cx="6178192" cy="34060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28746299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March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97024609"/>
              </p:ext>
            </p:extLst>
          </p:nvPr>
        </p:nvGraphicFramePr>
        <p:xfrm>
          <a:off x="2736956" y="2362200"/>
          <a:ext cx="6026044" cy="32889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28946027"/>
              </p:ext>
            </p:extLst>
          </p:nvPr>
        </p:nvGraphicFramePr>
        <p:xfrm>
          <a:off x="2728489" y="2396067"/>
          <a:ext cx="6316412" cy="34822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82247648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March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0" y="2340673"/>
            <a:ext cx="6265446" cy="3338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03048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March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97024609"/>
              </p:ext>
            </p:extLst>
          </p:nvPr>
        </p:nvGraphicFramePr>
        <p:xfrm>
          <a:off x="2736956" y="2362200"/>
          <a:ext cx="6026044" cy="32889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21681222"/>
              </p:ext>
            </p:extLst>
          </p:nvPr>
        </p:nvGraphicFramePr>
        <p:xfrm>
          <a:off x="2736956" y="2133601"/>
          <a:ext cx="6178444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05995231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March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97024609"/>
              </p:ext>
            </p:extLst>
          </p:nvPr>
        </p:nvGraphicFramePr>
        <p:xfrm>
          <a:off x="2736956" y="2362200"/>
          <a:ext cx="6026044" cy="32889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18547350"/>
              </p:ext>
            </p:extLst>
          </p:nvPr>
        </p:nvGraphicFramePr>
        <p:xfrm>
          <a:off x="2736956" y="2321379"/>
          <a:ext cx="6039972" cy="33298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93980098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March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97024609"/>
              </p:ext>
            </p:extLst>
          </p:nvPr>
        </p:nvGraphicFramePr>
        <p:xfrm>
          <a:off x="2736956" y="2362200"/>
          <a:ext cx="6026044" cy="32889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56861657"/>
              </p:ext>
            </p:extLst>
          </p:nvPr>
        </p:nvGraphicFramePr>
        <p:xfrm>
          <a:off x="2736956" y="2487550"/>
          <a:ext cx="6320444" cy="31774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42608486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3200" dirty="0">
                <a:latin typeface="Impact" pitchFamily="34" charset="0"/>
              </a:rPr>
              <a:t>AUXILIARYSERVICES</a:t>
            </a:r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2800" dirty="0" smtClean="0"/>
              <a:t>Customer Satisfaction Report</a:t>
            </a:r>
            <a:r>
              <a:rPr lang="en-US" sz="4000" dirty="0"/>
              <a:t/>
            </a:r>
            <a:br>
              <a:rPr lang="en-US" sz="4000" dirty="0"/>
            </a:br>
            <a:r>
              <a:rPr lang="en-US" sz="2800" dirty="0" smtClean="0"/>
              <a:t>March 2017</a:t>
            </a:r>
            <a:endParaRPr lang="en-US" sz="2800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85145252"/>
              </p:ext>
            </p:extLst>
          </p:nvPr>
        </p:nvGraphicFramePr>
        <p:xfrm>
          <a:off x="2821781" y="2362200"/>
          <a:ext cx="5862637" cy="3743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8698439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March 2017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70626013"/>
              </p:ext>
            </p:extLst>
          </p:nvPr>
        </p:nvGraphicFramePr>
        <p:xfrm>
          <a:off x="3031671" y="2514600"/>
          <a:ext cx="5442857" cy="33323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43200" y="2590800"/>
            <a:ext cx="6019800" cy="1295400"/>
          </a:xfrm>
        </p:spPr>
        <p:txBody>
          <a:bodyPr/>
          <a:lstStyle/>
          <a:p>
            <a:r>
              <a:rPr lang="en-US" sz="7200" dirty="0" smtClean="0"/>
              <a:t>Thank You !!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111448240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March 2017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14712097"/>
              </p:ext>
            </p:extLst>
          </p:nvPr>
        </p:nvGraphicFramePr>
        <p:xfrm>
          <a:off x="3124200" y="2133600"/>
          <a:ext cx="5488781" cy="3832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March 2017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86853561"/>
              </p:ext>
            </p:extLst>
          </p:nvPr>
        </p:nvGraphicFramePr>
        <p:xfrm>
          <a:off x="2726267" y="2514600"/>
          <a:ext cx="6270626" cy="34091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534658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March 2017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59474534"/>
              </p:ext>
            </p:extLst>
          </p:nvPr>
        </p:nvGraphicFramePr>
        <p:xfrm>
          <a:off x="2667000" y="2438400"/>
          <a:ext cx="6342289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93635662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Impact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9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96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63164</TotalTime>
  <Words>703</Words>
  <Application>Microsoft Office PowerPoint</Application>
  <PresentationFormat>On-screen Show (4:3)</PresentationFormat>
  <Paragraphs>233</Paragraphs>
  <Slides>60</Slides>
  <Notes>38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60</vt:i4>
      </vt:variant>
    </vt:vector>
  </HeadingPairs>
  <TitlesOfParts>
    <vt:vector size="68" baseType="lpstr">
      <vt:lpstr>ＭＳ Ｐゴシック</vt:lpstr>
      <vt:lpstr>Arial</vt:lpstr>
      <vt:lpstr>Arial Rounded MT Bold</vt:lpstr>
      <vt:lpstr>Bombardier</vt:lpstr>
      <vt:lpstr>Calibri</vt:lpstr>
      <vt:lpstr>Impact</vt:lpstr>
      <vt:lpstr>Verdana</vt:lpstr>
      <vt:lpstr>Blank Presentation</vt:lpstr>
      <vt:lpstr>PowerPoint Presentation</vt:lpstr>
      <vt:lpstr>PowerPoint Presentation</vt:lpstr>
      <vt:lpstr>PowerPoint Presentation</vt:lpstr>
      <vt:lpstr>PowerPoint Presentation</vt:lpstr>
      <vt:lpstr>USCAUXILIARYSERVICESIT Service Desk Reports March 2017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USCAUXILIARYSERVICESIT Website Reports March 2017</vt:lpstr>
      <vt:lpstr>PowerPoint Presentation</vt:lpstr>
      <vt:lpstr>USCAUXILIARYSERVICESIT Website Reports March 2017 </vt:lpstr>
      <vt:lpstr>USCAUXILIARYSERVICESIT Website Reports March 2017 </vt:lpstr>
      <vt:lpstr>USCAUXILIARYSERVICESIT Website Reports March 2017 </vt:lpstr>
      <vt:lpstr>USCAUXILIARYSERVICESIT Website Reports March 2017  </vt:lpstr>
      <vt:lpstr>USCAUXILIARYSERVICESIT Website Reports March 2017 </vt:lpstr>
      <vt:lpstr>USCAUXILIARYSERVICESIT Website Reports March 2017 </vt:lpstr>
      <vt:lpstr>USCAUXILIARYSERVICESIT Email Campaign Reports March 2017 </vt:lpstr>
      <vt:lpstr>USCAUXILIARYSERVICESIT Email Campaign Reports March 2017  </vt:lpstr>
      <vt:lpstr>USCAUXILIARYSERVICESIT Email Campaign Reports March 2017 </vt:lpstr>
      <vt:lpstr>USCAUXILIARYSERVICESIT Email Campaign Reports March 2017 </vt:lpstr>
      <vt:lpstr>USCAUXILIARYSERVICESIT Email Campaign Reports March 2017 </vt:lpstr>
      <vt:lpstr>USCAUXILIARYSERVICESIT Email Campaign Reports March 2017 </vt:lpstr>
      <vt:lpstr>USCAUXILIARYSERVICESIT Email Campaign Reports March 2017 </vt:lpstr>
      <vt:lpstr>USCAUXILIARYSERVICESIT Email Campaign Reports March 2017 </vt:lpstr>
      <vt:lpstr>PowerPoint Presentation</vt:lpstr>
      <vt:lpstr>PowerPoint Presentation</vt:lpstr>
      <vt:lpstr>PowerPoint Presentation</vt:lpstr>
      <vt:lpstr>USCAUXILIARYSERVICESIT Email Campaign Reports March 2017 </vt:lpstr>
      <vt:lpstr>USCAUXILIARYSERVICESIT Email Campaign Reports March 2017 </vt:lpstr>
      <vt:lpstr>PowerPoint Presentation</vt:lpstr>
      <vt:lpstr>PowerPoint Presentation</vt:lpstr>
      <vt:lpstr>USCAUXILIARYSERVICESIT Email Campaign Reports March 2017 </vt:lpstr>
      <vt:lpstr>PowerPoint Presentation</vt:lpstr>
      <vt:lpstr>PowerPoint Presentation</vt:lpstr>
      <vt:lpstr>USCAUXILIARYSERVICESIT Email Campaign Reports March 2017 </vt:lpstr>
      <vt:lpstr>PowerPoint Presentation</vt:lpstr>
      <vt:lpstr>PowerPoint Presentation</vt:lpstr>
      <vt:lpstr>PowerPoint Presentation</vt:lpstr>
      <vt:lpstr>USCAUXILIARYSERVICESIT Email Campaign Reports March 2017 </vt:lpstr>
      <vt:lpstr>USCAUXILIARYSERVICESIT Email Campaign Reports March 2017 </vt:lpstr>
      <vt:lpstr>USCAUXILIARYSERVICESIT Email Campaign Reports March 2017 </vt:lpstr>
      <vt:lpstr>PowerPoint Presentation</vt:lpstr>
      <vt:lpstr>PowerPoint Presentation</vt:lpstr>
      <vt:lpstr>USCAUXILIARYSERVICESIT Email Campaign Reports March 2017 </vt:lpstr>
      <vt:lpstr>USCAUXILIARYSERVICESIT Email Campaign Reports March 2017 </vt:lpstr>
      <vt:lpstr>USCAUXILIARYSERVICESIT Email Campaign Reports March 2017 </vt:lpstr>
      <vt:lpstr>USCAUXILIARYSERVICESIT Email Campaign Reports March 2017 </vt:lpstr>
      <vt:lpstr>USCAUXILIARYSERVICESIT Email Campaign Reports March 2017 </vt:lpstr>
      <vt:lpstr>USCAUXILIARYSERVICESIT Email Campaign Reports March 2017 </vt:lpstr>
      <vt:lpstr>USCAUXILIARYSERVICESIT Email Campaign Reports March 2017 </vt:lpstr>
      <vt:lpstr>USCAUXILIARYSERVICESIT Email Campaign Reports March 2017 </vt:lpstr>
      <vt:lpstr>USCAUXILIARYSERVICESIT Email Campaign Reports March 2017 </vt:lpstr>
      <vt:lpstr>USCAUXILIARYSERVICESIT Customer Satisfaction Report March 2017</vt:lpstr>
      <vt:lpstr>Thank You !!</vt:lpstr>
    </vt:vector>
  </TitlesOfParts>
  <Company>University of Southern California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Headline</dc:title>
  <dc:creator>ANU SIRIYAL</dc:creator>
  <cp:lastModifiedBy>Kelsey Rice</cp:lastModifiedBy>
  <cp:revision>1818</cp:revision>
  <dcterms:created xsi:type="dcterms:W3CDTF">2005-12-19T17:55:46Z</dcterms:created>
  <dcterms:modified xsi:type="dcterms:W3CDTF">2017-04-11T16:55:16Z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0x0101003A82F1B946FE1A4A886DCC46C43CCB96</vt:lpwstr>
  </property>
</Properties>
</file>