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3.xml" ContentType="application/vnd.openxmlformats-officedocument.drawingml.chartshapes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7.xml" ContentType="application/vnd.openxmlformats-officedocument.drawingml.chart+xml"/>
  <Override PartName="/ppt/notesSlides/notesSlide16.xml" ContentType="application/vnd.openxmlformats-officedocument.presentationml.notesSlide+xml"/>
  <Override PartName="/ppt/charts/chart18.xml" ContentType="application/vnd.openxmlformats-officedocument.drawingml.chart+xml"/>
  <Override PartName="/ppt/notesSlides/notesSlide17.xml" ContentType="application/vnd.openxmlformats-officedocument.presentationml.notesSlide+xml"/>
  <Override PartName="/ppt/charts/chart19.xml" ContentType="application/vnd.openxmlformats-officedocument.drawingml.chart+xml"/>
  <Override PartName="/ppt/notesSlides/notesSlide18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3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3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4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4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4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4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4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4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4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4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4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4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5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51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5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53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54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55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56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57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58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59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60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61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62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63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64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65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66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67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68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69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70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71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72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73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74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75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76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77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78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79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80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81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8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1"/>
  </p:notesMasterIdLst>
  <p:handoutMasterIdLst>
    <p:handoutMasterId r:id="rId92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554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44" r:id="rId28"/>
    <p:sldId id="445" r:id="rId29"/>
    <p:sldId id="446" r:id="rId30"/>
    <p:sldId id="555" r:id="rId31"/>
    <p:sldId id="447" r:id="rId32"/>
    <p:sldId id="453" r:id="rId33"/>
    <p:sldId id="454" r:id="rId34"/>
    <p:sldId id="455" r:id="rId35"/>
    <p:sldId id="463" r:id="rId36"/>
    <p:sldId id="474" r:id="rId37"/>
    <p:sldId id="473" r:id="rId38"/>
    <p:sldId id="471" r:id="rId39"/>
    <p:sldId id="478" r:id="rId40"/>
    <p:sldId id="483" r:id="rId41"/>
    <p:sldId id="485" r:id="rId42"/>
    <p:sldId id="486" r:id="rId43"/>
    <p:sldId id="487" r:id="rId44"/>
    <p:sldId id="489" r:id="rId45"/>
    <p:sldId id="491" r:id="rId46"/>
    <p:sldId id="496" r:id="rId47"/>
    <p:sldId id="498" r:id="rId48"/>
    <p:sldId id="499" r:id="rId49"/>
    <p:sldId id="500" r:id="rId50"/>
    <p:sldId id="501" r:id="rId51"/>
    <p:sldId id="502" r:id="rId52"/>
    <p:sldId id="503" r:id="rId53"/>
    <p:sldId id="504" r:id="rId54"/>
    <p:sldId id="506" r:id="rId55"/>
    <p:sldId id="509" r:id="rId56"/>
    <p:sldId id="510" r:id="rId57"/>
    <p:sldId id="511" r:id="rId58"/>
    <p:sldId id="512" r:id="rId59"/>
    <p:sldId id="513" r:id="rId60"/>
    <p:sldId id="514" r:id="rId61"/>
    <p:sldId id="516" r:id="rId62"/>
    <p:sldId id="519" r:id="rId63"/>
    <p:sldId id="520" r:id="rId64"/>
    <p:sldId id="521" r:id="rId65"/>
    <p:sldId id="522" r:id="rId66"/>
    <p:sldId id="524" r:id="rId67"/>
    <p:sldId id="527" r:id="rId68"/>
    <p:sldId id="529" r:id="rId69"/>
    <p:sldId id="530" r:id="rId70"/>
    <p:sldId id="531" r:id="rId71"/>
    <p:sldId id="532" r:id="rId72"/>
    <p:sldId id="533" r:id="rId73"/>
    <p:sldId id="535" r:id="rId74"/>
    <p:sldId id="537" r:id="rId75"/>
    <p:sldId id="539" r:id="rId76"/>
    <p:sldId id="540" r:id="rId77"/>
    <p:sldId id="541" r:id="rId78"/>
    <p:sldId id="542" r:id="rId79"/>
    <p:sldId id="544" r:id="rId80"/>
    <p:sldId id="546" r:id="rId81"/>
    <p:sldId id="547" r:id="rId82"/>
    <p:sldId id="550" r:id="rId83"/>
    <p:sldId id="551" r:id="rId84"/>
    <p:sldId id="552" r:id="rId85"/>
    <p:sldId id="549" r:id="rId86"/>
    <p:sldId id="556" r:id="rId87"/>
    <p:sldId id="553" r:id="rId88"/>
    <p:sldId id="401" r:id="rId89"/>
    <p:sldId id="397" r:id="rId90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7" autoAdjust="0"/>
    <p:restoredTop sz="94660" autoAdjust="0"/>
  </p:normalViewPr>
  <p:slideViewPr>
    <p:cSldViewPr>
      <p:cViewPr varScale="1">
        <p:scale>
          <a:sx n="115" d="100"/>
          <a:sy n="115" d="100"/>
        </p:scale>
        <p:origin x="174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Service%20Desk%20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TSP%20Sta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Service%20Desk%20Report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Service%20Desk%20Report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October%202017%20Monthly%20Ops%20Report\October_2017_Exact%20Target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_rels/chart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8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Customer%20Satisfaction%20Report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2017\October%202017%20Monthly%20Ops%20Report\October_2017_Website%20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mmm\-yy</c:formatCode>
                <c:ptCount val="6"/>
                <c:pt idx="0">
                  <c:v>42872</c:v>
                </c:pt>
                <c:pt idx="1">
                  <c:v>42903</c:v>
                </c:pt>
                <c:pt idx="2">
                  <c:v>42933</c:v>
                </c:pt>
                <c:pt idx="3">
                  <c:v>42964</c:v>
                </c:pt>
                <c:pt idx="4">
                  <c:v>42995</c:v>
                </c:pt>
                <c:pt idx="5">
                  <c:v>43025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710</c:v>
                </c:pt>
                <c:pt idx="1">
                  <c:v>781</c:v>
                </c:pt>
                <c:pt idx="2">
                  <c:v>758</c:v>
                </c:pt>
                <c:pt idx="3">
                  <c:v>1190</c:v>
                </c:pt>
                <c:pt idx="4">
                  <c:v>798</c:v>
                </c:pt>
                <c:pt idx="5">
                  <c:v>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2E-4FF1-976F-8F90A85A6D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0576"/>
        <c:axId val="102620968"/>
      </c:barChart>
      <c:dateAx>
        <c:axId val="10262057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2096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026209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20576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May-17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1.7361111111111112E-2</c:v>
                </c:pt>
                <c:pt idx="1">
                  <c:v>0.1986111111111111</c:v>
                </c:pt>
                <c:pt idx="2">
                  <c:v>0.16458333333333333</c:v>
                </c:pt>
                <c:pt idx="3">
                  <c:v>5.2777777777777778E-2</c:v>
                </c:pt>
                <c:pt idx="4">
                  <c:v>8.6111111111111124E-2</c:v>
                </c:pt>
                <c:pt idx="5">
                  <c:v>0</c:v>
                </c:pt>
                <c:pt idx="6">
                  <c:v>6.7361111111111108E-2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45-4AA3-8AA6-8705F43D625E}"/>
            </c:ext>
          </c:extLst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Jun-17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2.9166666666666664E-2</c:v>
                </c:pt>
                <c:pt idx="1">
                  <c:v>0.17569444444444446</c:v>
                </c:pt>
                <c:pt idx="2">
                  <c:v>0.16597222222222222</c:v>
                </c:pt>
                <c:pt idx="3">
                  <c:v>6.805555555555555E-2</c:v>
                </c:pt>
                <c:pt idx="4">
                  <c:v>9.375E-2</c:v>
                </c:pt>
                <c:pt idx="5">
                  <c:v>0</c:v>
                </c:pt>
                <c:pt idx="6">
                  <c:v>5.7638888888888885E-2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45-4AA3-8AA6-8705F43D625E}"/>
            </c:ext>
          </c:extLst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Jul-17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3.7499999999999999E-2</c:v>
                </c:pt>
                <c:pt idx="1">
                  <c:v>0.17083333333333331</c:v>
                </c:pt>
                <c:pt idx="2">
                  <c:v>0.1451388888888889</c:v>
                </c:pt>
                <c:pt idx="3">
                  <c:v>7.2916666666666671E-2</c:v>
                </c:pt>
                <c:pt idx="4">
                  <c:v>9.4444444444444442E-2</c:v>
                </c:pt>
                <c:pt idx="5">
                  <c:v>0</c:v>
                </c:pt>
                <c:pt idx="6">
                  <c:v>5.486111111111111E-2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45-4AA3-8AA6-8705F43D625E}"/>
            </c:ext>
          </c:extLst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Aug-17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1.5972222222222224E-2</c:v>
                </c:pt>
                <c:pt idx="1">
                  <c:v>0.16527777777777777</c:v>
                </c:pt>
                <c:pt idx="2">
                  <c:v>9.930555555555555E-2</c:v>
                </c:pt>
                <c:pt idx="3">
                  <c:v>7.1527777777777787E-2</c:v>
                </c:pt>
                <c:pt idx="4">
                  <c:v>8.7500000000000008E-2</c:v>
                </c:pt>
                <c:pt idx="5">
                  <c:v>0</c:v>
                </c:pt>
                <c:pt idx="6">
                  <c:v>6.8749999999999992E-2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45-4AA3-8AA6-8705F43D625E}"/>
            </c:ext>
          </c:extLst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Sep-17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5.7638888888888885E-2</c:v>
                </c:pt>
                <c:pt idx="1">
                  <c:v>0.15555555555555556</c:v>
                </c:pt>
                <c:pt idx="2">
                  <c:v>0.10208333333333335</c:v>
                </c:pt>
                <c:pt idx="3">
                  <c:v>5.4166666666666669E-2</c:v>
                </c:pt>
                <c:pt idx="4">
                  <c:v>8.0555555555555561E-2</c:v>
                </c:pt>
                <c:pt idx="5">
                  <c:v>0</c:v>
                </c:pt>
                <c:pt idx="6">
                  <c:v>6.9444444444444434E-2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45-4AA3-8AA6-8705F43D625E}"/>
            </c:ext>
          </c:extLst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Oct-17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3.6805555555555557E-2</c:v>
                </c:pt>
                <c:pt idx="1">
                  <c:v>0.14375000000000002</c:v>
                </c:pt>
                <c:pt idx="2">
                  <c:v>0.1277777777777778</c:v>
                </c:pt>
                <c:pt idx="3">
                  <c:v>4.8611111111111112E-2</c:v>
                </c:pt>
                <c:pt idx="4">
                  <c:v>8.4722222222222213E-2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245-4AA3-8AA6-8705F43D62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82576"/>
        <c:axId val="325277480"/>
      </c:barChart>
      <c:catAx>
        <c:axId val="32528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7480"/>
        <c:crosses val="autoZero"/>
        <c:auto val="1"/>
        <c:lblAlgn val="ctr"/>
        <c:lblOffset val="100"/>
        <c:noMultiLvlLbl val="0"/>
      </c:catAx>
      <c:valAx>
        <c:axId val="3252774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8257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May-17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4.5138888888888888E-2</c:v>
                </c:pt>
                <c:pt idx="1">
                  <c:v>7.3611111111111113E-2</c:v>
                </c:pt>
                <c:pt idx="2">
                  <c:v>0</c:v>
                </c:pt>
                <c:pt idx="3">
                  <c:v>3.4722222222222224E-2</c:v>
                </c:pt>
                <c:pt idx="4">
                  <c:v>4.3055555555555562E-2</c:v>
                </c:pt>
                <c:pt idx="5">
                  <c:v>4.0972222222222222E-2</c:v>
                </c:pt>
                <c:pt idx="6">
                  <c:v>2.4999999999999998E-2</c:v>
                </c:pt>
                <c:pt idx="7" formatCode="mm:ss.0">
                  <c:v>5.4976851851851855E-4</c:v>
                </c:pt>
                <c:pt idx="8">
                  <c:v>5.4166666666666669E-2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A0-438B-9B16-4BA064A266F7}"/>
            </c:ext>
          </c:extLst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Jun-17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2.7777777777777776E-2</c:v>
                </c:pt>
                <c:pt idx="1">
                  <c:v>7.5694444444444439E-2</c:v>
                </c:pt>
                <c:pt idx="2">
                  <c:v>0</c:v>
                </c:pt>
                <c:pt idx="3">
                  <c:v>5.4166666666666669E-2</c:v>
                </c:pt>
                <c:pt idx="4">
                  <c:v>5.0694444444444452E-2</c:v>
                </c:pt>
                <c:pt idx="5">
                  <c:v>6.6666666666666666E-2</c:v>
                </c:pt>
                <c:pt idx="6">
                  <c:v>4.4444444444444446E-2</c:v>
                </c:pt>
                <c:pt idx="7">
                  <c:v>4.6527777777777779E-2</c:v>
                </c:pt>
                <c:pt idx="8">
                  <c:v>6.1111111111111116E-2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A0-438B-9B16-4BA064A266F7}"/>
            </c:ext>
          </c:extLst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Jul-17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5.0694444444444452E-2</c:v>
                </c:pt>
                <c:pt idx="1">
                  <c:v>8.0555555555555561E-2</c:v>
                </c:pt>
                <c:pt idx="2">
                  <c:v>0</c:v>
                </c:pt>
                <c:pt idx="3">
                  <c:v>4.9999999999999996E-2</c:v>
                </c:pt>
                <c:pt idx="4">
                  <c:v>5.7638888888888885E-2</c:v>
                </c:pt>
                <c:pt idx="5">
                  <c:v>5.1388888888888894E-2</c:v>
                </c:pt>
                <c:pt idx="6">
                  <c:v>6.3888888888888884E-2</c:v>
                </c:pt>
                <c:pt idx="7">
                  <c:v>4.2361111111111106E-2</c:v>
                </c:pt>
                <c:pt idx="8">
                  <c:v>4.0972222222222222E-2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A0-438B-9B16-4BA064A266F7}"/>
            </c:ext>
          </c:extLst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Aug-17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9.5833333333333326E-2</c:v>
                </c:pt>
                <c:pt idx="1">
                  <c:v>8.0555555555555561E-2</c:v>
                </c:pt>
                <c:pt idx="2">
                  <c:v>0</c:v>
                </c:pt>
                <c:pt idx="3">
                  <c:v>9.1666666666666674E-2</c:v>
                </c:pt>
                <c:pt idx="4">
                  <c:v>8.9583333333333334E-2</c:v>
                </c:pt>
                <c:pt idx="5">
                  <c:v>4.9305555555555554E-2</c:v>
                </c:pt>
                <c:pt idx="6">
                  <c:v>5.8333333333333327E-2</c:v>
                </c:pt>
                <c:pt idx="7">
                  <c:v>3.4027777777777775E-2</c:v>
                </c:pt>
                <c:pt idx="8">
                  <c:v>4.6527777777777779E-2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A0-438B-9B16-4BA064A266F7}"/>
            </c:ext>
          </c:extLst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Sep-17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0.11319444444444444</c:v>
                </c:pt>
                <c:pt idx="1">
                  <c:v>7.0833333333333331E-2</c:v>
                </c:pt>
                <c:pt idx="2">
                  <c:v>0</c:v>
                </c:pt>
                <c:pt idx="3">
                  <c:v>4.5833333333333337E-2</c:v>
                </c:pt>
                <c:pt idx="4">
                  <c:v>0.10347222222222223</c:v>
                </c:pt>
                <c:pt idx="5">
                  <c:v>6.8749999999999992E-2</c:v>
                </c:pt>
                <c:pt idx="6">
                  <c:v>0</c:v>
                </c:pt>
                <c:pt idx="7">
                  <c:v>6.7361111111111108E-2</c:v>
                </c:pt>
                <c:pt idx="8">
                  <c:v>7.4305555555555555E-2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A0-438B-9B16-4BA064A266F7}"/>
            </c:ext>
          </c:extLst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Oct-17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7.013888888888889E-2</c:v>
                </c:pt>
                <c:pt idx="2">
                  <c:v>0</c:v>
                </c:pt>
                <c:pt idx="3">
                  <c:v>4.5833333333333337E-2</c:v>
                </c:pt>
                <c:pt idx="4">
                  <c:v>9.375E-2</c:v>
                </c:pt>
                <c:pt idx="5">
                  <c:v>5.5555555555555552E-2</c:v>
                </c:pt>
                <c:pt idx="6">
                  <c:v>0</c:v>
                </c:pt>
                <c:pt idx="7">
                  <c:v>5.9027777777777783E-2</c:v>
                </c:pt>
                <c:pt idx="8">
                  <c:v>4.4444444444444446E-2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BA0-438B-9B16-4BA064A26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29720"/>
        <c:axId val="334830112"/>
      </c:barChart>
      <c:catAx>
        <c:axId val="334829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30112"/>
        <c:crosses val="autoZero"/>
        <c:auto val="1"/>
        <c:lblAlgn val="ctr"/>
        <c:lblOffset val="100"/>
        <c:noMultiLvlLbl val="0"/>
      </c:catAx>
      <c:valAx>
        <c:axId val="3348301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297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Average Time Spent on Website - Other Sites </a:t>
            </a:r>
          </a:p>
        </c:rich>
      </c:tx>
      <c:layout>
        <c:manualLayout>
          <c:xMode val="edge"/>
          <c:yMode val="edge"/>
          <c:x val="0.15964930699452082"/>
          <c:y val="3.693931398416901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Site'!$C$30:$C$31</c:f>
              <c:strCache>
                <c:ptCount val="2"/>
                <c:pt idx="0">
                  <c:v>May-17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Site'!$C$32:$C$36</c:f>
              <c:numCache>
                <c:formatCode>h:mm</c:formatCode>
                <c:ptCount val="5"/>
                <c:pt idx="0">
                  <c:v>4.0972222222222222E-2</c:v>
                </c:pt>
                <c:pt idx="1">
                  <c:v>1.8055555555555557E-2</c:v>
                </c:pt>
                <c:pt idx="2">
                  <c:v>3.4722222222222224E-2</c:v>
                </c:pt>
                <c:pt idx="3">
                  <c:v>0</c:v>
                </c:pt>
                <c:pt idx="4">
                  <c:v>0.25486111111111109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5D-4B03-BFAC-85158B1D8503}"/>
            </c:ext>
          </c:extLst>
        </c:ser>
        <c:ser>
          <c:idx val="1"/>
          <c:order val="1"/>
          <c:tx>
            <c:strRef>
              <c:f>'Average Time on Site'!$D$30:$D$31</c:f>
              <c:strCache>
                <c:ptCount val="2"/>
                <c:pt idx="0">
                  <c:v>Jun-17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Site'!$D$32:$D$36</c:f>
              <c:numCache>
                <c:formatCode>h:mm</c:formatCode>
                <c:ptCount val="5"/>
                <c:pt idx="0">
                  <c:v>2.5694444444444447E-2</c:v>
                </c:pt>
                <c:pt idx="1">
                  <c:v>1.1111111111111112E-2</c:v>
                </c:pt>
                <c:pt idx="2">
                  <c:v>5.4166666666666669E-2</c:v>
                </c:pt>
                <c:pt idx="3">
                  <c:v>0</c:v>
                </c:pt>
                <c:pt idx="4">
                  <c:v>5.5555555555555552E-2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5D-4B03-BFAC-85158B1D8503}"/>
            </c:ext>
          </c:extLst>
        </c:ser>
        <c:ser>
          <c:idx val="2"/>
          <c:order val="2"/>
          <c:tx>
            <c:strRef>
              <c:f>'Average Time on Site'!$E$30:$E$31</c:f>
              <c:strCache>
                <c:ptCount val="2"/>
                <c:pt idx="0">
                  <c:v>Jul-17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Site'!$E$32:$E$36</c:f>
              <c:numCache>
                <c:formatCode>h:mm</c:formatCode>
                <c:ptCount val="5"/>
                <c:pt idx="0">
                  <c:v>3.6805555555555557E-2</c:v>
                </c:pt>
                <c:pt idx="1">
                  <c:v>1.8055555555555557E-2</c:v>
                </c:pt>
                <c:pt idx="2">
                  <c:v>4.9999999999999996E-2</c:v>
                </c:pt>
                <c:pt idx="3">
                  <c:v>0</c:v>
                </c:pt>
                <c:pt idx="4">
                  <c:v>0.16944444444444443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5D-4B03-BFAC-85158B1D8503}"/>
            </c:ext>
          </c:extLst>
        </c:ser>
        <c:ser>
          <c:idx val="3"/>
          <c:order val="3"/>
          <c:tx>
            <c:strRef>
              <c:f>'Average Time on Site'!$F$30:$F$31</c:f>
              <c:strCache>
                <c:ptCount val="2"/>
                <c:pt idx="0">
                  <c:v>Aug-17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Site'!$F$32:$F$36</c:f>
              <c:numCache>
                <c:formatCode>h:mm</c:formatCode>
                <c:ptCount val="5"/>
                <c:pt idx="0">
                  <c:v>3.9583333333333331E-2</c:v>
                </c:pt>
                <c:pt idx="1">
                  <c:v>1.7361111111111112E-2</c:v>
                </c:pt>
                <c:pt idx="2">
                  <c:v>9.1666666666666674E-2</c:v>
                </c:pt>
                <c:pt idx="3">
                  <c:v>0</c:v>
                </c:pt>
                <c:pt idx="4">
                  <c:v>0.22152777777777777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75D-4B03-BFAC-85158B1D8503}"/>
            </c:ext>
          </c:extLst>
        </c:ser>
        <c:ser>
          <c:idx val="4"/>
          <c:order val="4"/>
          <c:tx>
            <c:strRef>
              <c:f>'Average Time on Site'!$G$30:$G$31</c:f>
              <c:strCache>
                <c:ptCount val="2"/>
                <c:pt idx="0">
                  <c:v>Sep-17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Site'!$G$32:$G$36</c:f>
              <c:numCache>
                <c:formatCode>h:mm</c:formatCode>
                <c:ptCount val="5"/>
                <c:pt idx="0">
                  <c:v>0.12083333333333333</c:v>
                </c:pt>
                <c:pt idx="1">
                  <c:v>1.0416666666666666E-2</c:v>
                </c:pt>
                <c:pt idx="2">
                  <c:v>4.5833333333333337E-2</c:v>
                </c:pt>
                <c:pt idx="3">
                  <c:v>0</c:v>
                </c:pt>
                <c:pt idx="4">
                  <c:v>0.14930555555555555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5D-4B03-BFAC-85158B1D8503}"/>
            </c:ext>
          </c:extLst>
        </c:ser>
        <c:ser>
          <c:idx val="5"/>
          <c:order val="5"/>
          <c:tx>
            <c:strRef>
              <c:f>'Average Time on Site'!$H$30:$H$31</c:f>
              <c:strCache>
                <c:ptCount val="2"/>
                <c:pt idx="0">
                  <c:v>Oct-17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Site'!$H$32:$H$36</c:f>
              <c:numCache>
                <c:formatCode>h:mm</c:formatCode>
                <c:ptCount val="5"/>
                <c:pt idx="0">
                  <c:v>8.5416666666666655E-2</c:v>
                </c:pt>
                <c:pt idx="1">
                  <c:v>4.8611111111111112E-3</c:v>
                </c:pt>
                <c:pt idx="2">
                  <c:v>2.2222222222222223E-2</c:v>
                </c:pt>
                <c:pt idx="3">
                  <c:v>0</c:v>
                </c:pt>
                <c:pt idx="4">
                  <c:v>0.13819444444444443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75D-4B03-BFAC-85158B1D8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77088"/>
        <c:axId val="325279440"/>
      </c:barChart>
      <c:catAx>
        <c:axId val="32527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9440"/>
        <c:crosses val="autoZero"/>
        <c:auto val="1"/>
        <c:lblAlgn val="ctr"/>
        <c:lblOffset val="100"/>
        <c:noMultiLvlLbl val="0"/>
      </c:catAx>
      <c:valAx>
        <c:axId val="3252794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708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
10 Most Searched Items October 2017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5"/>
                <c:pt idx="0">
                  <c:v>5478</c:v>
                </c:pt>
                <c:pt idx="1">
                  <c:v>backpack</c:v>
                </c:pt>
                <c:pt idx="2">
                  <c:v>football schedule</c:v>
                </c:pt>
                <c:pt idx="3">
                  <c:v>skateboard</c:v>
                </c:pt>
                <c:pt idx="4">
                  <c:v>twelfth night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FD-4BA8-A22B-D9C5871FD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4424"/>
        <c:axId val="334828544"/>
      </c:barChart>
      <c:catAx>
        <c:axId val="334834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285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3482854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442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Details'!$B$34:$B$43</c:f>
              <c:strCache>
                <c:ptCount val="10"/>
                <c:pt idx="0">
                  <c:v>Tops &amp; T-Shirts</c:v>
                </c:pt>
                <c:pt idx="1">
                  <c:v>Hoodies &amp; Pullovers</c:v>
                </c:pt>
                <c:pt idx="2">
                  <c:v>Shopping Cart</c:v>
                </c:pt>
                <c:pt idx="3">
                  <c:v>Search results for "nike"</c:v>
                </c:pt>
                <c:pt idx="4">
                  <c:v>Log in | Register</c:v>
                </c:pt>
                <c:pt idx="5">
                  <c:v>USC #61 AWAY FOOTBALL GAME JERSEY</c:v>
                </c:pt>
                <c:pt idx="6">
                  <c:v>Outerwear</c:v>
                </c:pt>
                <c:pt idx="7">
                  <c:v>Hats, Visors &amp; Headbands</c:v>
                </c:pt>
                <c:pt idx="8">
                  <c:v>Choose Shipping Address</c:v>
                </c:pt>
                <c:pt idx="9">
                  <c:v>Other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8280</c:v>
                </c:pt>
                <c:pt idx="1">
                  <c:v>5970</c:v>
                </c:pt>
                <c:pt idx="2">
                  <c:v>3266</c:v>
                </c:pt>
                <c:pt idx="3">
                  <c:v>3214</c:v>
                </c:pt>
                <c:pt idx="4">
                  <c:v>2547</c:v>
                </c:pt>
                <c:pt idx="5">
                  <c:v>2168</c:v>
                </c:pt>
                <c:pt idx="6">
                  <c:v>2062</c:v>
                </c:pt>
                <c:pt idx="7">
                  <c:v>1744</c:v>
                </c:pt>
                <c:pt idx="8">
                  <c:v>1672</c:v>
                </c:pt>
                <c:pt idx="9">
                  <c:v>1506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29-49AE-BBA6-97201E9D19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0504"/>
        <c:axId val="334833640"/>
      </c:barChart>
      <c:catAx>
        <c:axId val="334830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33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483364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Number</a:t>
                </a:r>
                <a:r>
                  <a:rPr lang="en-US" baseline="0" dirty="0"/>
                  <a:t> of Page views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05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10 Most Purchased Products October </a:t>
            </a:r>
            <a:r>
              <a:rPr lang="en-US" sz="1075" b="1" i="0" u="none" strike="noStrike" baseline="0" dirty="0">
                <a:effectLst/>
              </a:rPr>
              <a:t>2017</a:t>
            </a:r>
            <a:endParaRPr lang="en-US" baseline="0" dirty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BEAT UCLA BUTTON BY THE U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F7-4719-931C-26D50B5AF02B}"/>
            </c:ext>
          </c:extLst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BEAT NOTRE DAME BUTTON BY WIRE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F7-4719-931C-26D50B5AF02B}"/>
            </c:ext>
          </c:extLst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Shield ALUMNI LICENSE PLATE FRAME HEAVY CHROME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F7-4719-931C-26D50B5AF02B}"/>
            </c:ext>
          </c:extLst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Cardinal and Gold Contour Rooter Pom Pom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F7-4719-931C-26D50B5AF02B}"/>
            </c:ext>
          </c:extLst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Shield Trojans LICENSE PLATE FRAME Heavy Chrome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F7-4719-931C-26D50B5AF02B}"/>
            </c:ext>
          </c:extLst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CLEAR STADIUM BAG BY THE U WIRE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4F7-4719-931C-26D50B5AF02B}"/>
            </c:ext>
          </c:extLst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SC Interlock Mens #61 Away Football Game Jersey White XL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F7-4719-931C-26D50B5AF02B}"/>
            </c:ext>
          </c:extLst>
        </c:ser>
        <c:ser>
          <c:idx val="8"/>
          <c:order val="7"/>
          <c:tx>
            <c:strRef>
              <c:f>'BKS Details'!$B$76</c:f>
              <c:strCache>
                <c:ptCount val="1"/>
                <c:pt idx="0">
                  <c:v>Shield Trojans LICENSE PLATE FRAME Solid Brass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4F7-4719-931C-26D50B5AF02B}"/>
            </c:ext>
          </c:extLst>
        </c:ser>
        <c:ser>
          <c:idx val="9"/>
          <c:order val="8"/>
          <c:tx>
            <c:strRef>
              <c:f>'BKS Details'!$B$75</c:f>
              <c:strCache>
                <c:ptCount val="1"/>
                <c:pt idx="0">
                  <c:v>Trojans Over SC Foam Fingers Gold 24"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4F7-4719-931C-26D50B5AF02B}"/>
            </c:ext>
          </c:extLst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SC Interlock Mens #61 Away Football Game Jersey White L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4F7-4719-931C-26D50B5AF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1680"/>
        <c:axId val="334835208"/>
      </c:barChart>
      <c:catAx>
        <c:axId val="3348316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34835208"/>
        <c:crosses val="autoZero"/>
        <c:auto val="1"/>
        <c:lblAlgn val="ctr"/>
        <c:lblOffset val="100"/>
        <c:noMultiLvlLbl val="0"/>
      </c:catAx>
      <c:valAx>
        <c:axId val="3348352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168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90326797995565"/>
          <c:h val="0.7731326713801933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'[October_2017_TSP Stats.xlsx]Sheet1'!$A$2:$B$2</c:f>
              <c:strCache>
                <c:ptCount val="2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6EC-4C3E-A8C3-E33501267F7E}"/>
              </c:ext>
            </c:extLst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EC-4C3E-A8C3-E33501267F7E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'[October_2017_TSP Stats.xlsx]Sheet1'!$C$1:$J$1</c:f>
              <c:numCache>
                <c:formatCode>mmm\-yy</c:formatCode>
                <c:ptCount val="8"/>
                <c:pt idx="0">
                  <c:v>42811</c:v>
                </c:pt>
                <c:pt idx="1">
                  <c:v>42842</c:v>
                </c:pt>
                <c:pt idx="2">
                  <c:v>42872</c:v>
                </c:pt>
                <c:pt idx="3">
                  <c:v>42903</c:v>
                </c:pt>
                <c:pt idx="4">
                  <c:v>42933</c:v>
                </c:pt>
                <c:pt idx="5">
                  <c:v>42964</c:v>
                </c:pt>
                <c:pt idx="6">
                  <c:v>42995</c:v>
                </c:pt>
                <c:pt idx="7">
                  <c:v>43025</c:v>
                </c:pt>
              </c:numCache>
            </c:numRef>
          </c:cat>
          <c:val>
            <c:numRef>
              <c:f>'[October_2017_TSP Stats.xlsx]Sheet1'!$C$2:$G$2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EC-4C3E-A8C3-E33501267F7E}"/>
            </c:ext>
          </c:extLst>
        </c:ser>
        <c:ser>
          <c:idx val="1"/>
          <c:order val="1"/>
          <c:tx>
            <c:strRef>
              <c:f>'[October_2017_TSP Stats.xlsx]Sheet1'!$A$3:$B$3</c:f>
              <c:strCache>
                <c:ptCount val="2"/>
                <c:pt idx="0">
                  <c:v># of Downloads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6EC-4C3E-A8C3-E33501267F7E}"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6EC-4C3E-A8C3-E33501267F7E}"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6EC-4C3E-A8C3-E33501267F7E}"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6EC-4C3E-A8C3-E33501267F7E}"/>
                </c:ext>
              </c:extLst>
            </c:dLbl>
            <c:dLbl>
              <c:idx val="5"/>
              <c:layout>
                <c:manualLayout>
                  <c:x val="1.1655011655011484E-2"/>
                  <c:y val="-1.20120091716892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6EC-4C3E-A8C3-E33501267F7E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'[October_2017_TSP Stats.xlsx]Sheet1'!$C$1:$J$1</c:f>
              <c:numCache>
                <c:formatCode>mmm\-yy</c:formatCode>
                <c:ptCount val="8"/>
                <c:pt idx="0">
                  <c:v>42811</c:v>
                </c:pt>
                <c:pt idx="1">
                  <c:v>42842</c:v>
                </c:pt>
                <c:pt idx="2">
                  <c:v>42872</c:v>
                </c:pt>
                <c:pt idx="3">
                  <c:v>42903</c:v>
                </c:pt>
                <c:pt idx="4">
                  <c:v>42933</c:v>
                </c:pt>
                <c:pt idx="5">
                  <c:v>42964</c:v>
                </c:pt>
                <c:pt idx="6">
                  <c:v>42995</c:v>
                </c:pt>
                <c:pt idx="7">
                  <c:v>43025</c:v>
                </c:pt>
              </c:numCache>
            </c:numRef>
          </c:cat>
          <c:val>
            <c:numRef>
              <c:f>'[October_2017_TSP Stats.xlsx]Sheet1'!$C$3:$J$3</c:f>
              <c:numCache>
                <c:formatCode>General</c:formatCode>
                <c:ptCount val="8"/>
                <c:pt idx="0">
                  <c:v>2663</c:v>
                </c:pt>
                <c:pt idx="1">
                  <c:v>626</c:v>
                </c:pt>
                <c:pt idx="2">
                  <c:v>305</c:v>
                </c:pt>
                <c:pt idx="3">
                  <c:v>467</c:v>
                </c:pt>
                <c:pt idx="4">
                  <c:v>570</c:v>
                </c:pt>
                <c:pt idx="5">
                  <c:v>2762</c:v>
                </c:pt>
                <c:pt idx="6">
                  <c:v>3217</c:v>
                </c:pt>
                <c:pt idx="7">
                  <c:v>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6EC-4C3E-A8C3-E33501267F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18287144"/>
        <c:axId val="618287536"/>
      </c:barChart>
      <c:dateAx>
        <c:axId val="61828714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618287536"/>
        <c:crosses val="autoZero"/>
        <c:auto val="1"/>
        <c:lblOffset val="100"/>
        <c:baseTimeUnit val="months"/>
      </c:dateAx>
      <c:valAx>
        <c:axId val="618287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8287144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reports'!$L$5</c:f>
          <c:strCache>
            <c:ptCount val="1"/>
            <c:pt idx="0">
              <c:v>Invitation: Lunchtime Panel - USC's Campus Climate Commitment: Wellness, Threat Assessment, and Crisis Intervention - 10/31/2017</c:v>
            </c:pt>
          </c:strCache>
        </c:strRef>
      </c:tx>
      <c:layout>
        <c:manualLayout>
          <c:xMode val="edge"/>
          <c:yMode val="edge"/>
          <c:x val="0.15084322293518571"/>
          <c:y val="1.7490813648293961E-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09999766962288"/>
          <c:y val="0.14757497013118848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reports'!$F$5:$J$5</c:f>
              <c:numCache>
                <c:formatCode>General</c:formatCode>
                <c:ptCount val="5"/>
                <c:pt idx="0">
                  <c:v>1605</c:v>
                </c:pt>
                <c:pt idx="1">
                  <c:v>1602</c:v>
                </c:pt>
                <c:pt idx="2">
                  <c:v>456</c:v>
                </c:pt>
                <c:pt idx="3">
                  <c:v>22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53-4DAC-AC41-0BA6922EA7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5775336"/>
        <c:axId val="465777296"/>
      </c:barChart>
      <c:catAx>
        <c:axId val="465775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5777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57772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5775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reports'!$L$8</c:f>
          <c:strCache>
            <c:ptCount val="1"/>
            <c:pt idx="0">
              <c:v>URBNMRKT Daily Specials - 10/31/2017</c:v>
            </c:pt>
          </c:strCache>
        </c:strRef>
      </c:tx>
      <c:layout>
        <c:manualLayout>
          <c:xMode val="edge"/>
          <c:yMode val="edge"/>
          <c:x val="0.26964011531244886"/>
          <c:y val="4.430296727286355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59052681990312"/>
          <c:y val="0.17279170614634964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reports'!$F$8:$J$8</c:f>
              <c:numCache>
                <c:formatCode>General</c:formatCode>
                <c:ptCount val="5"/>
                <c:pt idx="0">
                  <c:v>217</c:v>
                </c:pt>
                <c:pt idx="1">
                  <c:v>217</c:v>
                </c:pt>
                <c:pt idx="2">
                  <c:v>68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9B-4337-8744-3F7D0B1EB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4752904"/>
        <c:axId val="614752512"/>
      </c:barChart>
      <c:catAx>
        <c:axId val="614752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7525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reports'!$L$11</c:f>
          <c:strCache>
            <c:ptCount val="1"/>
            <c:pt idx="0">
              <c:v>This Week- October 30, 2017 - 10/30/2017</c:v>
            </c:pt>
          </c:strCache>
        </c:strRef>
      </c:tx>
      <c:layout>
        <c:manualLayout>
          <c:xMode val="edge"/>
          <c:yMode val="edge"/>
          <c:x val="0.28341106633003171"/>
          <c:y val="7.051433654335580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64303089877785"/>
          <c:y val="0.1776046387825460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reports'!$F$11:$J$11</c:f>
              <c:numCache>
                <c:formatCode>General</c:formatCode>
                <c:ptCount val="5"/>
                <c:pt idx="0">
                  <c:v>1607</c:v>
                </c:pt>
                <c:pt idx="1">
                  <c:v>1603</c:v>
                </c:pt>
                <c:pt idx="2">
                  <c:v>419</c:v>
                </c:pt>
                <c:pt idx="3">
                  <c:v>68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57-4072-8704-4C0407F96D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4752120"/>
        <c:axId val="614753688"/>
      </c:barChart>
      <c:catAx>
        <c:axId val="61475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3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7536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Total New Vs Closed Requests</a:t>
            </a:r>
          </a:p>
        </c:rich>
      </c:tx>
      <c:layout>
        <c:manualLayout>
          <c:xMode val="edge"/>
          <c:yMode val="edge"/>
          <c:x val="0.33810906424652309"/>
          <c:y val="3.81943895584354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60</c:v>
                </c:pt>
                <c:pt idx="1">
                  <c:v>36</c:v>
                </c:pt>
                <c:pt idx="2">
                  <c:v>18</c:v>
                </c:pt>
                <c:pt idx="3">
                  <c:v>148</c:v>
                </c:pt>
                <c:pt idx="4">
                  <c:v>12</c:v>
                </c:pt>
                <c:pt idx="5">
                  <c:v>22</c:v>
                </c:pt>
                <c:pt idx="6">
                  <c:v>53</c:v>
                </c:pt>
                <c:pt idx="7">
                  <c:v>36</c:v>
                </c:pt>
                <c:pt idx="8">
                  <c:v>156</c:v>
                </c:pt>
                <c:pt idx="9">
                  <c:v>50</c:v>
                </c:pt>
                <c:pt idx="10">
                  <c:v>0</c:v>
                </c:pt>
                <c:pt idx="11">
                  <c:v>7</c:v>
                </c:pt>
                <c:pt idx="12">
                  <c:v>3</c:v>
                </c:pt>
                <c:pt idx="1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9C-42AA-8628-74F6948906C4}"/>
            </c:ext>
          </c:extLst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54</c:v>
                </c:pt>
                <c:pt idx="1">
                  <c:v>34</c:v>
                </c:pt>
                <c:pt idx="2">
                  <c:v>16</c:v>
                </c:pt>
                <c:pt idx="3">
                  <c:v>129</c:v>
                </c:pt>
                <c:pt idx="4">
                  <c:v>9</c:v>
                </c:pt>
                <c:pt idx="5">
                  <c:v>17</c:v>
                </c:pt>
                <c:pt idx="6">
                  <c:v>50</c:v>
                </c:pt>
                <c:pt idx="7">
                  <c:v>31</c:v>
                </c:pt>
                <c:pt idx="8">
                  <c:v>99</c:v>
                </c:pt>
                <c:pt idx="9">
                  <c:v>41</c:v>
                </c:pt>
                <c:pt idx="10">
                  <c:v>0</c:v>
                </c:pt>
                <c:pt idx="11">
                  <c:v>6</c:v>
                </c:pt>
                <c:pt idx="12">
                  <c:v>3</c:v>
                </c:pt>
                <c:pt idx="1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9C-42AA-8628-74F6948906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2536"/>
        <c:axId val="102626064"/>
      </c:barChart>
      <c:catAx>
        <c:axId val="102622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02626064"/>
        <c:crosses val="autoZero"/>
        <c:auto val="1"/>
        <c:lblAlgn val="ctr"/>
        <c:lblOffset val="100"/>
        <c:noMultiLvlLbl val="0"/>
      </c:catAx>
      <c:valAx>
        <c:axId val="102626064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102622536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reports'!$L$14</c:f>
          <c:strCache>
            <c:ptCount val="1"/>
            <c:pt idx="0">
              <c:v>URBNMRKT Daily Specials - 10/30/2017</c:v>
            </c:pt>
          </c:strCache>
        </c:strRef>
      </c:tx>
      <c:layout>
        <c:manualLayout>
          <c:xMode val="edge"/>
          <c:yMode val="edge"/>
          <c:x val="0.29317471331967571"/>
          <c:y val="6.482011626832950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reports'!$F$14:$J$14</c:f>
              <c:numCache>
                <c:formatCode>General</c:formatCode>
                <c:ptCount val="5"/>
                <c:pt idx="0">
                  <c:v>218</c:v>
                </c:pt>
                <c:pt idx="1">
                  <c:v>218</c:v>
                </c:pt>
                <c:pt idx="2">
                  <c:v>85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03-45E5-9839-15665E07DC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728936"/>
        <c:axId val="462727368"/>
      </c:barChart>
      <c:catAx>
        <c:axId val="462728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7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7273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89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reports'!$L$17</c:f>
          <c:strCache>
            <c:ptCount val="1"/>
            <c:pt idx="0">
              <c:v>This Week at HSC - 10/30/2017</c:v>
            </c:pt>
          </c:strCache>
        </c:strRef>
      </c:tx>
      <c:layout>
        <c:manualLayout>
          <c:xMode val="edge"/>
          <c:yMode val="edge"/>
          <c:x val="0.30049481205530365"/>
          <c:y val="5.7980550844429414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19209918152197"/>
          <c:y val="0.175453020001979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reports'!$E$17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'[October_2017_Exact Target.xlsx]E-Mail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reports'!$F$17:$J$17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A3-4841-ADBD-8C0CCACEDF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38048"/>
        <c:axId val="412838440"/>
      </c:barChart>
      <c:catAx>
        <c:axId val="41283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8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28384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reports'!$L$20</c:f>
          <c:strCache>
            <c:ptCount val="1"/>
            <c:pt idx="0">
              <c:v>Watch the World Series at HSC! - 10/27/2017</c:v>
            </c:pt>
          </c:strCache>
        </c:strRef>
      </c:tx>
      <c:layout>
        <c:manualLayout>
          <c:xMode val="edge"/>
          <c:yMode val="edge"/>
          <c:x val="0.24682111074122645"/>
          <c:y val="7.0000089703297852E-2"/>
        </c:manualLayout>
      </c:layout>
      <c:overlay val="1"/>
      <c:txPr>
        <a:bodyPr/>
        <a:lstStyle/>
        <a:p>
          <a:pPr>
            <a:defRPr b="1" i="0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29512370445193"/>
          <c:y val="0.1813216898298173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reports'!$F$20:$J$20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40-4546-84D1-93195A0EA6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41184"/>
        <c:axId val="464751040"/>
      </c:barChart>
      <c:catAx>
        <c:axId val="41284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1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10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41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reports'!$L$23</c:f>
          <c:strCache>
            <c:ptCount val="1"/>
            <c:pt idx="0">
              <c:v>URBNMRKT Daily Specials - 10/27/2017</c:v>
            </c:pt>
          </c:strCache>
        </c:strRef>
      </c:tx>
      <c:layout>
        <c:manualLayout>
          <c:xMode val="edge"/>
          <c:yMode val="edge"/>
          <c:x val="0.26539278686878304"/>
          <c:y val="5.9129104050587418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833758988979365"/>
          <c:y val="0.16931974798950009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reports'!$F$22:$J$22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reports'!$F$23:$J$23</c:f>
              <c:numCache>
                <c:formatCode>General</c:formatCode>
                <c:ptCount val="5"/>
                <c:pt idx="0">
                  <c:v>217</c:v>
                </c:pt>
                <c:pt idx="1">
                  <c:v>216</c:v>
                </c:pt>
                <c:pt idx="2">
                  <c:v>67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29-46AC-A746-55D352831F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349904"/>
        <c:axId val="469182536"/>
      </c:barChart>
      <c:catAx>
        <c:axId val="46934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2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1825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9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reports'!$L$26</c:f>
          <c:strCache>
            <c:ptCount val="1"/>
            <c:pt idx="0">
              <c:v>You're Invited! New Menu Release Party! - 10/26/2017</c:v>
            </c:pt>
          </c:strCache>
        </c:strRef>
      </c:tx>
      <c:layout>
        <c:manualLayout>
          <c:xMode val="edge"/>
          <c:yMode val="edge"/>
          <c:x val="0.29198808376320889"/>
          <c:y val="7.3186686238268947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9783656844082"/>
          <c:y val="0.1864681415140381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reports'!$F$25:$J$25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General</c:formatCode>
                <c:ptCount val="5"/>
                <c:pt idx="0">
                  <c:v>223</c:v>
                </c:pt>
                <c:pt idx="1">
                  <c:v>210</c:v>
                </c:pt>
                <c:pt idx="2">
                  <c:v>132</c:v>
                </c:pt>
                <c:pt idx="3">
                  <c:v>56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3A-48A5-9400-35B9BCA3B5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70000"/>
        <c:axId val="414056992"/>
      </c:barChart>
      <c:catAx>
        <c:axId val="46467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056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40569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70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reports'!$L$29</c:f>
          <c:strCache>
            <c:ptCount val="1"/>
            <c:pt idx="0">
              <c:v>URBNMRKT Daily Specials - 10/26/2017</c:v>
            </c:pt>
          </c:strCache>
        </c:strRef>
      </c:tx>
      <c:layout>
        <c:manualLayout>
          <c:xMode val="edge"/>
          <c:yMode val="edge"/>
          <c:x val="0.24635418227946324"/>
          <c:y val="5.11702045585534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62982354513565"/>
          <c:y val="0.1641961462214166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reports'!$F$28:$J$28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reports'!$F$29:$J$29</c:f>
              <c:numCache>
                <c:formatCode>General</c:formatCode>
                <c:ptCount val="5"/>
                <c:pt idx="0">
                  <c:v>218</c:v>
                </c:pt>
                <c:pt idx="1">
                  <c:v>217</c:v>
                </c:pt>
                <c:pt idx="2">
                  <c:v>83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2C-4865-BCA9-FA78B29A7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725408"/>
        <c:axId val="462726584"/>
      </c:barChart>
      <c:catAx>
        <c:axId val="46272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6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7265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54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reports'!$L$41</c:f>
          <c:strCache>
            <c:ptCount val="1"/>
            <c:pt idx="0">
              <c:v>URBNMRKT Daily Specials - 10/25/2017</c:v>
            </c:pt>
          </c:strCache>
        </c:strRef>
      </c:tx>
      <c:layout>
        <c:manualLayout>
          <c:xMode val="edge"/>
          <c:yMode val="edge"/>
          <c:x val="0.12449537993473257"/>
          <c:y val="4.4110928494927204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247893016401276"/>
          <c:y val="0.1782098619042338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reports'!$E$41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'[October_2017_Exact Target.xlsx]E-Mail Blast reports'!$F$40:$J$40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reports'!$F$41:$J$41</c:f>
              <c:numCache>
                <c:formatCode>General</c:formatCode>
                <c:ptCount val="5"/>
                <c:pt idx="0">
                  <c:v>218</c:v>
                </c:pt>
                <c:pt idx="1">
                  <c:v>217</c:v>
                </c:pt>
                <c:pt idx="2">
                  <c:v>80</c:v>
                </c:pt>
                <c:pt idx="3">
                  <c:v>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DA-4049-9BED-A3A5B3F273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39616"/>
        <c:axId val="412840008"/>
      </c:barChart>
      <c:catAx>
        <c:axId val="41283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40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28400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96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reports'!$L$44</c:f>
          <c:strCache>
            <c:ptCount val="1"/>
            <c:pt idx="0">
              <c:v>This Week- October 24, 2017 - 10/24/2017</c:v>
            </c:pt>
          </c:strCache>
        </c:strRef>
      </c:tx>
      <c:layout>
        <c:manualLayout>
          <c:xMode val="edge"/>
          <c:yMode val="edge"/>
          <c:x val="0.16885839895013124"/>
          <c:y val="3.83083075733873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61944797171987"/>
          <c:y val="0.1781289556216178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reports'!$E$44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reports'!$F$43:$J$43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reports'!$F$44:$J$44</c:f>
              <c:numCache>
                <c:formatCode>General</c:formatCode>
                <c:ptCount val="5"/>
                <c:pt idx="0">
                  <c:v>1604</c:v>
                </c:pt>
                <c:pt idx="1">
                  <c:v>1602</c:v>
                </c:pt>
                <c:pt idx="2">
                  <c:v>447</c:v>
                </c:pt>
                <c:pt idx="3">
                  <c:v>61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24-485B-A9BC-C09E7980BD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752216"/>
        <c:axId val="464752608"/>
      </c:barChart>
      <c:catAx>
        <c:axId val="464752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2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26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2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reports'!$L$47</c:f>
          <c:strCache>
            <c:ptCount val="1"/>
            <c:pt idx="0">
              <c:v>Where to Watch the World Series at USC - 10/24/2017</c:v>
            </c:pt>
          </c:strCache>
        </c:strRef>
      </c:tx>
      <c:layout>
        <c:manualLayout>
          <c:xMode val="edge"/>
          <c:yMode val="edge"/>
          <c:x val="0.15641691454200982"/>
          <c:y val="3.9380851622713632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12570279551324"/>
          <c:y val="0.19486574238067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reports'!$E$47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reports'!$F$47:$J$47</c:f>
              <c:numCache>
                <c:formatCode>General</c:formatCode>
                <c:ptCount val="5"/>
                <c:pt idx="0">
                  <c:v>1487</c:v>
                </c:pt>
                <c:pt idx="1">
                  <c:v>1469</c:v>
                </c:pt>
                <c:pt idx="2">
                  <c:v>271</c:v>
                </c:pt>
                <c:pt idx="3">
                  <c:v>9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06-4E7F-8758-C7582EC0F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184104"/>
        <c:axId val="469184496"/>
      </c:barChart>
      <c:catAx>
        <c:axId val="469184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4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1844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4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reports'!$L$50</c:f>
          <c:strCache>
            <c:ptCount val="1"/>
            <c:pt idx="0">
              <c:v>URBNMRKT Daily Specials - 10/24/2017</c:v>
            </c:pt>
          </c:strCache>
        </c:strRef>
      </c:tx>
      <c:layout>
        <c:manualLayout>
          <c:xMode val="edge"/>
          <c:yMode val="edge"/>
          <c:x val="0.15404882686728147"/>
          <c:y val="2.8374998784039169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962051429980119"/>
          <c:y val="0.1499633068434007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reports'!$E$50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reports'!$F$49:$J$49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reports'!$F$50:$J$50</c:f>
              <c:numCache>
                <c:formatCode>General</c:formatCode>
                <c:ptCount val="5"/>
                <c:pt idx="0">
                  <c:v>218</c:v>
                </c:pt>
                <c:pt idx="1">
                  <c:v>217</c:v>
                </c:pt>
                <c:pt idx="2">
                  <c:v>78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33-4AFE-BE2B-45969FCDF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66864"/>
        <c:axId val="464667256"/>
      </c:barChart>
      <c:catAx>
        <c:axId val="46466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7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6672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EMS</c:v>
                </c:pt>
                <c:pt idx="1">
                  <c:v>TMA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0</c:formatCode>
                <c:ptCount val="5"/>
                <c:pt idx="0">
                  <c:v>28</c:v>
                </c:pt>
                <c:pt idx="1">
                  <c:v>1</c:v>
                </c:pt>
                <c:pt idx="2">
                  <c:v>4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7-47C4-9725-304E2949B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1360"/>
        <c:axId val="102627240"/>
      </c:barChart>
      <c:catAx>
        <c:axId val="10262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2627240"/>
        <c:crosses val="autoZero"/>
        <c:auto val="1"/>
        <c:lblAlgn val="ctr"/>
        <c:lblOffset val="100"/>
        <c:noMultiLvlLbl val="0"/>
      </c:catAx>
      <c:valAx>
        <c:axId val="102627240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262136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reports'!$L$53</c:f>
          <c:strCache>
            <c:ptCount val="1"/>
            <c:pt idx="0">
              <c:v>Two New Coffee Locations on Campus! - 10/23/2017</c:v>
            </c:pt>
          </c:strCache>
        </c:strRef>
      </c:tx>
      <c:layout>
        <c:manualLayout>
          <c:xMode val="edge"/>
          <c:yMode val="edge"/>
          <c:x val="0.158239542199335"/>
          <c:y val="4.555590289188191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11765009512097"/>
          <c:y val="0.185416148284529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reports'!$E$53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reports'!$F$52:$J$52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reports'!$F$53:$J$53</c:f>
              <c:numCache>
                <c:formatCode>General</c:formatCode>
                <c:ptCount val="5"/>
                <c:pt idx="0">
                  <c:v>2247</c:v>
                </c:pt>
                <c:pt idx="1">
                  <c:v>2203</c:v>
                </c:pt>
                <c:pt idx="2">
                  <c:v>705</c:v>
                </c:pt>
                <c:pt idx="3">
                  <c:v>89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58-4950-ADC5-B0EA04594B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068048"/>
        <c:axId val="464040104"/>
      </c:barChart>
      <c:catAx>
        <c:axId val="47106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0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01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reports'!$L$56</c:f>
          <c:strCache>
            <c:ptCount val="1"/>
            <c:pt idx="0">
              <c:v>This Week at HSC - 10/23/2017</c:v>
            </c:pt>
          </c:strCache>
        </c:strRef>
      </c:tx>
      <c:layout>
        <c:manualLayout>
          <c:xMode val="edge"/>
          <c:yMode val="edge"/>
          <c:x val="0.15475407886521825"/>
          <c:y val="2.7678303079580528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9500056171686"/>
          <c:y val="0.169988414894556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reports'!$E$56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reports'!$F$55:$J$55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reports'!$F$56:$J$56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47-4B9F-B8B2-CBF2EA12F9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041280"/>
        <c:axId val="464041672"/>
      </c:barChart>
      <c:catAx>
        <c:axId val="464041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1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16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1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reports'!$L$59</c:f>
          <c:strCache>
            <c:ptCount val="1"/>
            <c:pt idx="0">
              <c:v>URBNMRKT Daily Specials - 10/23/2017</c:v>
            </c:pt>
          </c:strCache>
        </c:strRef>
      </c:tx>
      <c:layout>
        <c:manualLayout>
          <c:xMode val="edge"/>
          <c:yMode val="edge"/>
          <c:x val="0.23439784090195859"/>
          <c:y val="4.3487370699397496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29920942967016"/>
          <c:y val="0.1692208822162058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reports'!$E$59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reports'!$F$58:$J$58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reports'!$F$59:$J$59</c:f>
              <c:numCache>
                <c:formatCode>General</c:formatCode>
                <c:ptCount val="5"/>
                <c:pt idx="0">
                  <c:v>218</c:v>
                </c:pt>
                <c:pt idx="1">
                  <c:v>218</c:v>
                </c:pt>
                <c:pt idx="2">
                  <c:v>77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58-4F20-B664-72FF8F43BA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042848"/>
        <c:axId val="464043240"/>
      </c:barChart>
      <c:catAx>
        <c:axId val="46404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3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32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2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reports'!$L$62</c:f>
          <c:strCache>
            <c:ptCount val="1"/>
            <c:pt idx="0">
              <c:v>URBNMRKT Daily Specials - 10/20/2017</c:v>
            </c:pt>
          </c:strCache>
        </c:strRef>
      </c:tx>
      <c:layout>
        <c:manualLayout>
          <c:xMode val="edge"/>
          <c:yMode val="edge"/>
          <c:x val="0.30004190200452907"/>
          <c:y val="5.5074066072782576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98963761376095"/>
          <c:y val="0.177572526371859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reports'!$E$62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'[October_2017_Exact Target.xlsx]E-Mail Blast reports'!$F$61:$J$61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reports'!$F$62:$J$62</c:f>
              <c:numCache>
                <c:formatCode>General</c:formatCode>
                <c:ptCount val="5"/>
                <c:pt idx="0">
                  <c:v>218</c:v>
                </c:pt>
                <c:pt idx="1">
                  <c:v>218</c:v>
                </c:pt>
                <c:pt idx="2">
                  <c:v>82</c:v>
                </c:pt>
                <c:pt idx="3">
                  <c:v>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FA-442F-81C9-9CE571879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753784"/>
        <c:axId val="464754176"/>
      </c:barChart>
      <c:catAx>
        <c:axId val="464753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4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41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3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reports'!$L$77</c:f>
          <c:strCache>
            <c:ptCount val="1"/>
            <c:pt idx="0">
              <c:v>URBNMRKT Daily Specials - 10/19/2017</c:v>
            </c:pt>
          </c:strCache>
        </c:strRef>
      </c:tx>
      <c:layout>
        <c:manualLayout>
          <c:xMode val="edge"/>
          <c:yMode val="edge"/>
          <c:x val="0.12752643631351895"/>
          <c:y val="2.88182912274747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58092738407698"/>
          <c:y val="0.18560185185185185"/>
          <c:w val="0.84876982598704453"/>
          <c:h val="0.649970913278367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reports'!$E$77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chemeClr val="tx2">
                  <a:lumMod val="75000"/>
                </a:schemeClr>
              </a:solidFill>
            </a:ln>
            <a:effectLst/>
          </c:spPr>
          <c:invertIfNegative val="0"/>
          <c:cat>
            <c:strRef>
              <c:f>'[October_2017_Exact Target.xlsx]E-Mail Blast reports'!$F$76:$J$76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reports'!$F$77:$J$77</c:f>
              <c:numCache>
                <c:formatCode>General</c:formatCode>
                <c:ptCount val="5"/>
                <c:pt idx="0">
                  <c:v>219</c:v>
                </c:pt>
                <c:pt idx="1">
                  <c:v>219</c:v>
                </c:pt>
                <c:pt idx="2">
                  <c:v>75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89-419D-852C-241C7DC249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4058168"/>
        <c:axId val="414058560"/>
      </c:barChart>
      <c:catAx>
        <c:axId val="414058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8560"/>
        <c:crosses val="autoZero"/>
        <c:auto val="1"/>
        <c:lblAlgn val="ctr"/>
        <c:lblOffset val="100"/>
        <c:noMultiLvlLbl val="0"/>
      </c:catAx>
      <c:valAx>
        <c:axId val="414058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8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reports'!$L$83</c:f>
          <c:strCache>
            <c:ptCount val="1"/>
            <c:pt idx="0">
              <c:v> URBNMRKT Daily Specials - 10/18/2017</c:v>
            </c:pt>
          </c:strCache>
        </c:strRef>
      </c:tx>
      <c:layout>
        <c:manualLayout>
          <c:xMode val="edge"/>
          <c:yMode val="edge"/>
          <c:x val="0.25902126923742008"/>
          <c:y val="2.86105480024768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607440337749421"/>
          <c:y val="0.14605139315198623"/>
          <c:w val="0.7998684992008549"/>
          <c:h val="0.718020214865568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reports'!$E$83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reports'!$F$82:$J$82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reports'!$F$83:$J$83</c:f>
              <c:numCache>
                <c:formatCode>General</c:formatCode>
                <c:ptCount val="5"/>
                <c:pt idx="0">
                  <c:v>219</c:v>
                </c:pt>
                <c:pt idx="1">
                  <c:v>219</c:v>
                </c:pt>
                <c:pt idx="2">
                  <c:v>77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16-4AC0-B9CC-858CFE7F1C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6864"/>
        <c:axId val="104127256"/>
      </c:barChart>
      <c:catAx>
        <c:axId val="10412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7256"/>
        <c:crosses val="autoZero"/>
        <c:auto val="1"/>
        <c:lblAlgn val="ctr"/>
        <c:lblOffset val="100"/>
        <c:noMultiLvlLbl val="0"/>
      </c:catAx>
      <c:valAx>
        <c:axId val="104127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reports'!$L$86</c:f>
          <c:strCache>
            <c:ptCount val="1"/>
            <c:pt idx="0">
              <c:v>Invitation: Lunchtime Panel - USC's Community Commitment: Wellness and Mindfulness through the Lenses of Diversity, Inclusion, and Social Justice  - 10/17/2017</c:v>
            </c:pt>
          </c:strCache>
        </c:strRef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reports'!$E$86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reports'!$F$85:$J$85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reports'!$F$86:$J$86</c:f>
              <c:numCache>
                <c:formatCode>General</c:formatCode>
                <c:ptCount val="5"/>
                <c:pt idx="0">
                  <c:v>1612</c:v>
                </c:pt>
                <c:pt idx="1">
                  <c:v>1611</c:v>
                </c:pt>
                <c:pt idx="2">
                  <c:v>539</c:v>
                </c:pt>
                <c:pt idx="3">
                  <c:v>57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80-4A07-8C3B-06D6CCB596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reports'!$L$89</c:f>
          <c:strCache>
            <c:ptCount val="1"/>
            <c:pt idx="0">
              <c:v>URBNMRKT Daily Specials - 10/17/2017</c:v>
            </c:pt>
          </c:strCache>
        </c:strRef>
      </c:tx>
      <c:layout>
        <c:manualLayout>
          <c:xMode val="edge"/>
          <c:yMode val="edge"/>
          <c:x val="0.28382096238136223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reports'!$E$89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reports'!$F$88:$J$88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reports'!$F$89:$J$89</c:f>
              <c:numCache>
                <c:formatCode>General</c:formatCode>
                <c:ptCount val="5"/>
                <c:pt idx="0">
                  <c:v>220</c:v>
                </c:pt>
                <c:pt idx="1">
                  <c:v>220</c:v>
                </c:pt>
                <c:pt idx="2">
                  <c:v>86</c:v>
                </c:pt>
                <c:pt idx="3">
                  <c:v>9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94-4C23-8BCB-0850819181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reports'!$L$95</c:f>
          <c:strCache>
            <c:ptCount val="1"/>
            <c:pt idx="0">
              <c:v>URBNMRKT Daily Specials - 10/16/2017</c:v>
            </c:pt>
          </c:strCache>
        </c:strRef>
      </c:tx>
      <c:layout>
        <c:manualLayout>
          <c:xMode val="edge"/>
          <c:yMode val="edge"/>
          <c:x val="0.27823674794925257"/>
          <c:y val="1.837818841406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reports'!$E$95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reports'!$F$94:$J$94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reports'!$F$95:$J$95</c:f>
              <c:numCache>
                <c:formatCode>General</c:formatCode>
                <c:ptCount val="5"/>
                <c:pt idx="0" formatCode="0">
                  <c:v>216</c:v>
                </c:pt>
                <c:pt idx="1">
                  <c:v>216</c:v>
                </c:pt>
                <c:pt idx="2">
                  <c:v>87</c:v>
                </c:pt>
                <c:pt idx="3">
                  <c:v>9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82-4E94-9F37-9456FE64DF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reports'!$L$98</c:f>
          <c:strCache>
            <c:ptCount val="1"/>
            <c:pt idx="0">
              <c:v>This Week at HSC - 10/16/2017</c:v>
            </c:pt>
          </c:strCache>
        </c:strRef>
      </c:tx>
      <c:layout>
        <c:manualLayout>
          <c:xMode val="edge"/>
          <c:yMode val="edge"/>
          <c:x val="0.25770367488115337"/>
          <c:y val="1.837818841406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reports'!$E$98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reports'!$F$98:$J$98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A-4BDB-9EC3-5C44AEFDAB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Web Visits Per Month - BU Main Sites</a:t>
            </a:r>
          </a:p>
        </c:rich>
      </c:tx>
      <c:layout>
        <c:manualLayout>
          <c:xMode val="edge"/>
          <c:yMode val="edge"/>
          <c:x val="0.1904867150769341"/>
          <c:y val="1.0226316050116308E-4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'Web Visits'!$C$1</c:f>
              <c:strCache>
                <c:ptCount val="1"/>
                <c:pt idx="0">
                  <c:v>May-17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487</c:v>
                </c:pt>
                <c:pt idx="1">
                  <c:v>38527</c:v>
                </c:pt>
                <c:pt idx="2">
                  <c:v>62023</c:v>
                </c:pt>
                <c:pt idx="3">
                  <c:v>27818</c:v>
                </c:pt>
                <c:pt idx="4">
                  <c:v>46705</c:v>
                </c:pt>
                <c:pt idx="5">
                  <c:v>0</c:v>
                </c:pt>
                <c:pt idx="6">
                  <c:v>49463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0-4DBE-A748-5D91238464C9}"/>
            </c:ext>
          </c:extLst>
        </c:ser>
        <c:ser>
          <c:idx val="0"/>
          <c:order val="1"/>
          <c:tx>
            <c:strRef>
              <c:f>'Web Visits'!$D$1</c:f>
              <c:strCache>
                <c:ptCount val="1"/>
                <c:pt idx="0">
                  <c:v>Jun-17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524</c:v>
                </c:pt>
                <c:pt idx="1">
                  <c:v>21290</c:v>
                </c:pt>
                <c:pt idx="2">
                  <c:v>41480</c:v>
                </c:pt>
                <c:pt idx="3">
                  <c:v>12128</c:v>
                </c:pt>
                <c:pt idx="4">
                  <c:v>36099</c:v>
                </c:pt>
                <c:pt idx="5">
                  <c:v>0</c:v>
                </c:pt>
                <c:pt idx="6">
                  <c:v>32809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40-4DBE-A748-5D91238464C9}"/>
            </c:ext>
          </c:extLst>
        </c:ser>
        <c:ser>
          <c:idx val="3"/>
          <c:order val="2"/>
          <c:tx>
            <c:strRef>
              <c:f>'Web Visits'!$E$1</c:f>
              <c:strCache>
                <c:ptCount val="1"/>
                <c:pt idx="0">
                  <c:v>Jul-17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522</c:v>
                </c:pt>
                <c:pt idx="1">
                  <c:v>20669</c:v>
                </c:pt>
                <c:pt idx="2">
                  <c:v>43083</c:v>
                </c:pt>
                <c:pt idx="3">
                  <c:v>13653</c:v>
                </c:pt>
                <c:pt idx="4">
                  <c:v>37323</c:v>
                </c:pt>
                <c:pt idx="5">
                  <c:v>0</c:v>
                </c:pt>
                <c:pt idx="6">
                  <c:v>131522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40-4DBE-A748-5D91238464C9}"/>
            </c:ext>
          </c:extLst>
        </c:ser>
        <c:ser>
          <c:idx val="4"/>
          <c:order val="3"/>
          <c:tx>
            <c:strRef>
              <c:f>'Web Visits'!$F$1</c:f>
              <c:strCache>
                <c:ptCount val="1"/>
                <c:pt idx="0">
                  <c:v>Aug-17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563</c:v>
                </c:pt>
                <c:pt idx="1">
                  <c:v>18468</c:v>
                </c:pt>
                <c:pt idx="2">
                  <c:v>60073</c:v>
                </c:pt>
                <c:pt idx="3">
                  <c:v>35616</c:v>
                </c:pt>
                <c:pt idx="4">
                  <c:v>75774</c:v>
                </c:pt>
                <c:pt idx="5">
                  <c:v>0</c:v>
                </c:pt>
                <c:pt idx="6">
                  <c:v>65018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40-4DBE-A748-5D91238464C9}"/>
            </c:ext>
          </c:extLst>
        </c:ser>
        <c:ser>
          <c:idx val="5"/>
          <c:order val="4"/>
          <c:tx>
            <c:strRef>
              <c:f>'Web Visits'!$G$1</c:f>
              <c:strCache>
                <c:ptCount val="1"/>
                <c:pt idx="0">
                  <c:v>Sep-17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512</c:v>
                </c:pt>
                <c:pt idx="1">
                  <c:v>14004</c:v>
                </c:pt>
                <c:pt idx="2">
                  <c:v>27107</c:v>
                </c:pt>
                <c:pt idx="3">
                  <c:v>51210</c:v>
                </c:pt>
                <c:pt idx="4">
                  <c:v>49694</c:v>
                </c:pt>
                <c:pt idx="5">
                  <c:v>0</c:v>
                </c:pt>
                <c:pt idx="6">
                  <c:v>83538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40-4DBE-A748-5D91238464C9}"/>
            </c:ext>
          </c:extLst>
        </c:ser>
        <c:ser>
          <c:idx val="6"/>
          <c:order val="5"/>
          <c:tx>
            <c:strRef>
              <c:f>'Web Visits'!$H$1</c:f>
              <c:strCache>
                <c:ptCount val="1"/>
                <c:pt idx="0">
                  <c:v>Oct-17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469</c:v>
                </c:pt>
                <c:pt idx="1">
                  <c:v>21772</c:v>
                </c:pt>
                <c:pt idx="2">
                  <c:v>28020</c:v>
                </c:pt>
                <c:pt idx="3">
                  <c:v>61853</c:v>
                </c:pt>
                <c:pt idx="4">
                  <c:v>45678</c:v>
                </c:pt>
                <c:pt idx="5">
                  <c:v>0</c:v>
                </c:pt>
                <c:pt idx="6">
                  <c:v>53397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640-4DBE-A748-5D91238464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2381136"/>
        <c:axId val="322381920"/>
      </c:barChart>
      <c:catAx>
        <c:axId val="3223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1920"/>
        <c:crosses val="autoZero"/>
        <c:auto val="1"/>
        <c:lblAlgn val="ctr"/>
        <c:lblOffset val="100"/>
        <c:noMultiLvlLbl val="0"/>
      </c:catAx>
      <c:valAx>
        <c:axId val="3223819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1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reports'!$L$110</c:f>
          <c:strCache>
            <c:ptCount val="1"/>
            <c:pt idx="0">
              <c:v>Game Day Dining - Utah! - 10/13/2017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reports'!$E$110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reports'!$F$109:$J$109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reports'!$F$110:$J$110</c:f>
              <c:numCache>
                <c:formatCode>General</c:formatCode>
                <c:ptCount val="5"/>
                <c:pt idx="0">
                  <c:v>1759</c:v>
                </c:pt>
                <c:pt idx="1">
                  <c:v>1712</c:v>
                </c:pt>
                <c:pt idx="2">
                  <c:v>257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1D-437C-B9AB-F4E9CC5E81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reports'!$L$113</c:f>
          <c:strCache>
            <c:ptCount val="1"/>
            <c:pt idx="0">
              <c:v>Football Buffet this Saturday at the University Club - 10/12/2017</c:v>
            </c:pt>
          </c:strCache>
        </c:strRef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reports'!$E$113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reports'!$F$113:$J$113</c:f>
              <c:numCache>
                <c:formatCode>General</c:formatCode>
                <c:ptCount val="5"/>
                <c:pt idx="0">
                  <c:v>1616</c:v>
                </c:pt>
                <c:pt idx="1">
                  <c:v>1613</c:v>
                </c:pt>
                <c:pt idx="2">
                  <c:v>680</c:v>
                </c:pt>
                <c:pt idx="3">
                  <c:v>16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F3-43F6-8EF8-A152A03A12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reports'!$L$116</c:f>
          <c:strCache>
            <c:ptCount val="1"/>
            <c:pt idx="0">
              <c:v>Member Monday Invitation  - Music: Jazz Trio  - 10/12/2017</c:v>
            </c:pt>
          </c:strCache>
        </c:strRef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reports'!$E$116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reports'!$F$116:$J$116</c:f>
              <c:numCache>
                <c:formatCode>General</c:formatCode>
                <c:ptCount val="5"/>
                <c:pt idx="0">
                  <c:v>1616</c:v>
                </c:pt>
                <c:pt idx="1">
                  <c:v>1613</c:v>
                </c:pt>
                <c:pt idx="2">
                  <c:v>530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8E-410C-86A6-70B7CD42B4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reports'!$L$119</c:f>
          <c:strCache>
            <c:ptCount val="1"/>
            <c:pt idx="0">
              <c:v>This Week- October 11, 2017 - 10/11/2017</c:v>
            </c:pt>
          </c:strCache>
        </c:strRef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reports'!$E$119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reports'!$F$119:$J$119</c:f>
              <c:numCache>
                <c:formatCode>General</c:formatCode>
                <c:ptCount val="5"/>
                <c:pt idx="0">
                  <c:v>1617</c:v>
                </c:pt>
                <c:pt idx="1">
                  <c:v>1614</c:v>
                </c:pt>
                <c:pt idx="2">
                  <c:v>427</c:v>
                </c:pt>
                <c:pt idx="3">
                  <c:v>52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09-4BD6-93E9-9FBBAB16E5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reports'!$L$122</c:f>
          <c:strCache>
            <c:ptCount val="1"/>
            <c:pt idx="0">
              <c:v>This Week at HSC - 10/09/2017</c:v>
            </c:pt>
          </c:strCache>
        </c:strRef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reports'!$E$122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reports'!$F$122:$J$122</c:f>
              <c:numCache>
                <c:formatCode>General</c:formatCode>
                <c:ptCount val="5"/>
                <c:pt idx="0">
                  <c:v>7</c:v>
                </c:pt>
                <c:pt idx="1">
                  <c:v>7</c:v>
                </c:pt>
                <c:pt idx="2">
                  <c:v>4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30-4720-96F1-DA8EAF0E01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reports'!$L$125</c:f>
          <c:strCache>
            <c:ptCount val="1"/>
            <c:pt idx="0">
              <c:v>URBNMRKT wants to hear from you! - 10/06/2017</c:v>
            </c:pt>
          </c:strCache>
        </c:strRef>
      </c:tx>
      <c:layout>
        <c:manualLayout>
          <c:xMode val="edge"/>
          <c:yMode val="edge"/>
          <c:x val="0.32276953430882499"/>
          <c:y val="2.76579388084437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reports'!$E$125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reports'!$F$125:$J$125</c:f>
              <c:numCache>
                <c:formatCode>General</c:formatCode>
                <c:ptCount val="5"/>
                <c:pt idx="0">
                  <c:v>217</c:v>
                </c:pt>
                <c:pt idx="1">
                  <c:v>216</c:v>
                </c:pt>
                <c:pt idx="2">
                  <c:v>96</c:v>
                </c:pt>
                <c:pt idx="3">
                  <c:v>66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B4-4CA1-9A4B-BD28A7BC6B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reports'!$L$128</c:f>
          <c:strCache>
            <c:ptCount val="1"/>
            <c:pt idx="0">
              <c:v> Football Buffet this Saturday at the University Club - 10/06/2017</c:v>
            </c:pt>
          </c:strCache>
        </c:strRef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reports'!$E$128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reports'!$F$128:$J$128</c:f>
              <c:numCache>
                <c:formatCode>General</c:formatCode>
                <c:ptCount val="5"/>
                <c:pt idx="0">
                  <c:v>1616</c:v>
                </c:pt>
                <c:pt idx="1">
                  <c:v>1611</c:v>
                </c:pt>
                <c:pt idx="2">
                  <c:v>455</c:v>
                </c:pt>
                <c:pt idx="3">
                  <c:v>17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97-46B8-A4D2-DA241A5461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reports'!$L$131</c:f>
          <c:strCache>
            <c:ptCount val="1"/>
            <c:pt idx="0">
              <c:v>Game Day Dining - Beat Oregon State! - 10/06/2017</c:v>
            </c:pt>
          </c:strCache>
        </c:strRef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reports'!$E$131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reports'!$F$131:$J$131</c:f>
              <c:numCache>
                <c:formatCode>General</c:formatCode>
                <c:ptCount val="5"/>
                <c:pt idx="0">
                  <c:v>2171</c:v>
                </c:pt>
                <c:pt idx="1">
                  <c:v>2108</c:v>
                </c:pt>
                <c:pt idx="2">
                  <c:v>355</c:v>
                </c:pt>
                <c:pt idx="3">
                  <c:v>8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A7-4F91-85AB-966CA7BAB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reports'!$L$134</c:f>
          <c:strCache>
            <c:ptCount val="1"/>
            <c:pt idx="0">
              <c:v>USC University Club October Newsletter - 2017 - 10/03/2017</c:v>
            </c:pt>
          </c:strCache>
        </c:strRef>
      </c:tx>
      <c:layout>
        <c:manualLayout>
          <c:xMode val="edge"/>
          <c:yMode val="edge"/>
          <c:x val="0.31962112977171642"/>
          <c:y val="2.15117301843451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reports'!$E$134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reports'!$F$134:$J$134</c:f>
              <c:numCache>
                <c:formatCode>General</c:formatCode>
                <c:ptCount val="5"/>
                <c:pt idx="0">
                  <c:v>1615</c:v>
                </c:pt>
                <c:pt idx="1">
                  <c:v>1610</c:v>
                </c:pt>
                <c:pt idx="2">
                  <c:v>480</c:v>
                </c:pt>
                <c:pt idx="3">
                  <c:v>93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AF-4429-8714-3860BB2E3D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reports'!$L$143</c:f>
          <c:strCache>
            <c:ptCount val="1"/>
            <c:pt idx="0">
              <c:v>🏈 Fight On With the New #61 Jersey! ✌ - 10/21/2017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reports'!$E$143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reports'!$F$143:$J$143</c:f>
              <c:numCache>
                <c:formatCode>General</c:formatCode>
                <c:ptCount val="5"/>
                <c:pt idx="0">
                  <c:v>69236</c:v>
                </c:pt>
                <c:pt idx="1">
                  <c:v>69164</c:v>
                </c:pt>
                <c:pt idx="2">
                  <c:v>18648</c:v>
                </c:pt>
                <c:pt idx="3">
                  <c:v>1049</c:v>
                </c:pt>
                <c:pt idx="4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28-4BEC-B5EE-95E0AD7059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42872</c:v>
                </c:pt>
                <c:pt idx="1">
                  <c:v>42903</c:v>
                </c:pt>
                <c:pt idx="2">
                  <c:v>42933</c:v>
                </c:pt>
                <c:pt idx="3">
                  <c:v>42964</c:v>
                </c:pt>
                <c:pt idx="4">
                  <c:v>42995</c:v>
                </c:pt>
                <c:pt idx="5">
                  <c:v>43025</c:v>
                </c:pt>
              </c:numCache>
            </c:numRef>
          </c:cat>
          <c:val>
            <c:numRef>
              <c:f>'Web Visits'!$C$13:$H$13</c:f>
              <c:numCache>
                <c:formatCode>_(* #,##0_);_(* \(#,##0\);_(* "-"??_);_(@_)</c:formatCode>
                <c:ptCount val="6"/>
                <c:pt idx="0">
                  <c:v>1206</c:v>
                </c:pt>
                <c:pt idx="1">
                  <c:v>1342</c:v>
                </c:pt>
                <c:pt idx="2">
                  <c:v>1016</c:v>
                </c:pt>
                <c:pt idx="3">
                  <c:v>1182</c:v>
                </c:pt>
                <c:pt idx="4">
                  <c:v>1240</c:v>
                </c:pt>
                <c:pt idx="5">
                  <c:v>1319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63-4934-B4A0-F63F49A5D49A}"/>
            </c:ext>
          </c:extLst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42872</c:v>
                </c:pt>
                <c:pt idx="1">
                  <c:v>42903</c:v>
                </c:pt>
                <c:pt idx="2">
                  <c:v>42933</c:v>
                </c:pt>
                <c:pt idx="3">
                  <c:v>42964</c:v>
                </c:pt>
                <c:pt idx="4">
                  <c:v>42995</c:v>
                </c:pt>
                <c:pt idx="5">
                  <c:v>43025</c:v>
                </c:pt>
              </c:numCache>
            </c:numRef>
          </c:cat>
          <c:val>
            <c:numRef>
              <c:f>'Web Visits'!$C$14:$H$14</c:f>
              <c:numCache>
                <c:formatCode>#,##0</c:formatCode>
                <c:ptCount val="6"/>
                <c:pt idx="0">
                  <c:v>1482</c:v>
                </c:pt>
                <c:pt idx="1">
                  <c:v>1348</c:v>
                </c:pt>
                <c:pt idx="2">
                  <c:v>1603</c:v>
                </c:pt>
                <c:pt idx="3">
                  <c:v>2065</c:v>
                </c:pt>
                <c:pt idx="4">
                  <c:v>1899</c:v>
                </c:pt>
                <c:pt idx="5">
                  <c:v>2111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63-4934-B4A0-F63F49A5D49A}"/>
            </c:ext>
          </c:extLst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42872</c:v>
                </c:pt>
                <c:pt idx="1">
                  <c:v>42903</c:v>
                </c:pt>
                <c:pt idx="2">
                  <c:v>42933</c:v>
                </c:pt>
                <c:pt idx="3">
                  <c:v>42964</c:v>
                </c:pt>
                <c:pt idx="4">
                  <c:v>42995</c:v>
                </c:pt>
                <c:pt idx="5">
                  <c:v>43025</c:v>
                </c:pt>
              </c:numCache>
            </c:numRef>
          </c:cat>
          <c:val>
            <c:numRef>
              <c:f>'Web Visits'!$C$15:$H$15</c:f>
              <c:numCache>
                <c:formatCode>_(* #,##0_);_(* \(#,##0\);_(* "-"??_);_(@_)</c:formatCode>
                <c:ptCount val="6"/>
                <c:pt idx="0">
                  <c:v>1276</c:v>
                </c:pt>
                <c:pt idx="1">
                  <c:v>887</c:v>
                </c:pt>
                <c:pt idx="2">
                  <c:v>882</c:v>
                </c:pt>
                <c:pt idx="3">
                  <c:v>1569</c:v>
                </c:pt>
                <c:pt idx="4">
                  <c:v>1569</c:v>
                </c:pt>
                <c:pt idx="5">
                  <c:v>2082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63-4934-B4A0-F63F49A5D49A}"/>
            </c:ext>
          </c:extLst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42872</c:v>
                </c:pt>
                <c:pt idx="1">
                  <c:v>42903</c:v>
                </c:pt>
                <c:pt idx="2">
                  <c:v>42933</c:v>
                </c:pt>
                <c:pt idx="3">
                  <c:v>42964</c:v>
                </c:pt>
                <c:pt idx="4">
                  <c:v>42995</c:v>
                </c:pt>
                <c:pt idx="5">
                  <c:v>43025</c:v>
                </c:pt>
              </c:numCache>
            </c:numRef>
          </c:cat>
          <c:val>
            <c:numRef>
              <c:f>'Web Visits'!$C$16:$H$16</c:f>
              <c:numCache>
                <c:formatCode>_(* #,##0_);_(* \(#,##0\);_(* "-"??_);_(@_)</c:formatCode>
                <c:ptCount val="6"/>
                <c:pt idx="0">
                  <c:v>312</c:v>
                </c:pt>
                <c:pt idx="1">
                  <c:v>267</c:v>
                </c:pt>
                <c:pt idx="2">
                  <c:v>281</c:v>
                </c:pt>
                <c:pt idx="3">
                  <c:v>360</c:v>
                </c:pt>
                <c:pt idx="4">
                  <c:v>392</c:v>
                </c:pt>
                <c:pt idx="5">
                  <c:v>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63-4934-B4A0-F63F49A5D49A}"/>
            </c:ext>
          </c:extLst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42872</c:v>
                </c:pt>
                <c:pt idx="1">
                  <c:v>42903</c:v>
                </c:pt>
                <c:pt idx="2">
                  <c:v>42933</c:v>
                </c:pt>
                <c:pt idx="3">
                  <c:v>42964</c:v>
                </c:pt>
                <c:pt idx="4">
                  <c:v>42995</c:v>
                </c:pt>
                <c:pt idx="5">
                  <c:v>43025</c:v>
                </c:pt>
              </c:numCache>
            </c:numRef>
          </c:cat>
          <c:val>
            <c:numRef>
              <c:f>'Web Visits'!$C$17:$H$17</c:f>
              <c:numCache>
                <c:formatCode>_(* #,##0_);_(* \(#,##0\);_(* "-"??_);_(@_)</c:formatCode>
                <c:ptCount val="6"/>
                <c:pt idx="0">
                  <c:v>677</c:v>
                </c:pt>
                <c:pt idx="1">
                  <c:v>505</c:v>
                </c:pt>
                <c:pt idx="2">
                  <c:v>472</c:v>
                </c:pt>
                <c:pt idx="3">
                  <c:v>612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63-4934-B4A0-F63F49A5D49A}"/>
            </c:ext>
          </c:extLst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42872</c:v>
                </c:pt>
                <c:pt idx="1">
                  <c:v>42903</c:v>
                </c:pt>
                <c:pt idx="2">
                  <c:v>42933</c:v>
                </c:pt>
                <c:pt idx="3">
                  <c:v>42964</c:v>
                </c:pt>
                <c:pt idx="4">
                  <c:v>42995</c:v>
                </c:pt>
                <c:pt idx="5">
                  <c:v>43025</c:v>
                </c:pt>
              </c:numCache>
            </c:numRef>
          </c:cat>
          <c:val>
            <c:numRef>
              <c:f>'Web Visits'!$C$18:$H$18</c:f>
              <c:numCache>
                <c:formatCode>_(* #,##0_);_(* \(#,##0\);_(* "-"??_);_(@_)</c:formatCode>
                <c:ptCount val="6"/>
                <c:pt idx="0">
                  <c:v>529</c:v>
                </c:pt>
                <c:pt idx="1">
                  <c:v>429</c:v>
                </c:pt>
                <c:pt idx="2">
                  <c:v>432</c:v>
                </c:pt>
                <c:pt idx="3">
                  <c:v>1002</c:v>
                </c:pt>
                <c:pt idx="4">
                  <c:v>1525</c:v>
                </c:pt>
                <c:pt idx="5">
                  <c:v>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163-4934-B4A0-F63F49A5D49A}"/>
            </c:ext>
          </c:extLst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42872</c:v>
                </c:pt>
                <c:pt idx="1">
                  <c:v>42903</c:v>
                </c:pt>
                <c:pt idx="2">
                  <c:v>42933</c:v>
                </c:pt>
                <c:pt idx="3">
                  <c:v>42964</c:v>
                </c:pt>
                <c:pt idx="4">
                  <c:v>42995</c:v>
                </c:pt>
                <c:pt idx="5">
                  <c:v>43025</c:v>
                </c:pt>
              </c:numCache>
            </c:numRef>
          </c:cat>
          <c:val>
            <c:numRef>
              <c:f>'Web Visits'!$C$19:$H$19</c:f>
              <c:numCache>
                <c:formatCode>_(* #,##0_);_(* \(#,##0\);_(* "-"??_);_(@_)</c:formatCode>
                <c:ptCount val="6"/>
                <c:pt idx="0">
                  <c:v>115</c:v>
                </c:pt>
                <c:pt idx="1">
                  <c:v>88</c:v>
                </c:pt>
                <c:pt idx="2">
                  <c:v>85</c:v>
                </c:pt>
                <c:pt idx="3">
                  <c:v>123</c:v>
                </c:pt>
                <c:pt idx="4">
                  <c:v>118</c:v>
                </c:pt>
                <c:pt idx="5">
                  <c:v>550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163-4934-B4A0-F63F49A5D4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2386232"/>
        <c:axId val="322387016"/>
      </c:barChart>
      <c:dateAx>
        <c:axId val="322386232"/>
        <c:scaling>
          <c:orientation val="minMax"/>
        </c:scaling>
        <c:delete val="1"/>
        <c:axPos val="b"/>
        <c:numFmt formatCode="mmm\-yy" sourceLinked="0"/>
        <c:majorTickMark val="none"/>
        <c:minorTickMark val="none"/>
        <c:tickLblPos val="nextTo"/>
        <c:crossAx val="32238701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223870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_(* #,##0_);_(* \(#,##0\);_(* &quot;-&quot;??_);_(@_)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6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reports'!$L$146</c:f>
          <c:strCache>
            <c:ptCount val="1"/>
            <c:pt idx="0">
              <c:v>Trojans Wear Pink! 💕 - 10/14/2017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reports'!$E$146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reports'!$F$146:$J$146</c:f>
              <c:numCache>
                <c:formatCode>General</c:formatCode>
                <c:ptCount val="5"/>
                <c:pt idx="0">
                  <c:v>69311</c:v>
                </c:pt>
                <c:pt idx="1">
                  <c:v>69239</c:v>
                </c:pt>
                <c:pt idx="2">
                  <c:v>19910</c:v>
                </c:pt>
                <c:pt idx="3">
                  <c:v>795</c:v>
                </c:pt>
                <c:pt idx="4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94-4E11-BEA8-EC8392CA59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reports'!$L$149</c:f>
          <c:strCache>
            <c:ptCount val="1"/>
            <c:pt idx="0">
              <c:v>✌Exclusive new t-shirt designs! Fight On!✌ - 10/07/2017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reports'!$E$149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reports'!$F$149:$J$149</c:f>
              <c:numCache>
                <c:formatCode>General</c:formatCode>
                <c:ptCount val="5"/>
                <c:pt idx="0">
                  <c:v>69397</c:v>
                </c:pt>
                <c:pt idx="1">
                  <c:v>69332</c:v>
                </c:pt>
                <c:pt idx="2">
                  <c:v>20801</c:v>
                </c:pt>
                <c:pt idx="3">
                  <c:v>1217</c:v>
                </c:pt>
                <c:pt idx="4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43-49AE-BE7B-4A86492E9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reports'!$L$152</c:f>
          <c:strCache>
            <c:ptCount val="1"/>
            <c:pt idx="0">
              <c:v>LAST CHANCE - MMA Finals Tonight - 10/21/2017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reports'!$E$152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reports'!$F$152:$J$152</c:f>
              <c:numCache>
                <c:formatCode>General</c:formatCode>
                <c:ptCount val="5"/>
                <c:pt idx="0">
                  <c:v>5726</c:v>
                </c:pt>
                <c:pt idx="1">
                  <c:v>5720</c:v>
                </c:pt>
                <c:pt idx="2">
                  <c:v>305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EA-4253-B87D-2CE4E8D569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reports'!$L$155</c:f>
          <c:strCache>
            <c:ptCount val="1"/>
            <c:pt idx="0">
              <c:v>LAST CHANCE - MMA Finals Tonight - 10/21/2017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reports'!$E$155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reports'!$F$155:$J$155</c:f>
              <c:numCache>
                <c:formatCode>General</c:formatCode>
                <c:ptCount val="5"/>
                <c:pt idx="0">
                  <c:v>383</c:v>
                </c:pt>
                <c:pt idx="1">
                  <c:v>369</c:v>
                </c:pt>
                <c:pt idx="2">
                  <c:v>22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1B-4DC3-A47C-CD24D7401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reports'!$L$158</c:f>
          <c:strCache>
            <c:ptCount val="1"/>
            <c:pt idx="0">
              <c:v>LAST CHANCE - MMA Finals Tonight - 10/21/2017</c:v>
            </c:pt>
          </c:strCache>
        </c:strRef>
      </c:tx>
      <c:layout>
        <c:manualLayout>
          <c:xMode val="edge"/>
          <c:yMode val="edge"/>
          <c:x val="0.35384291821854841"/>
          <c:y val="3.07310431204930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reports'!$E$158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reports'!$F$158:$J$158</c:f>
              <c:numCache>
                <c:formatCode>General</c:formatCode>
                <c:ptCount val="5"/>
                <c:pt idx="0">
                  <c:v>5717</c:v>
                </c:pt>
                <c:pt idx="1">
                  <c:v>5709</c:v>
                </c:pt>
                <c:pt idx="2">
                  <c:v>275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8C-45C1-9FD4-A36D33A126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reports'!$L$161</c:f>
          <c:strCache>
            <c:ptCount val="1"/>
            <c:pt idx="0">
              <c:v>LAST CHANCE - MMA Finals Tonight - 10/21/2017</c:v>
            </c:pt>
          </c:strCache>
        </c:strRef>
      </c:tx>
      <c:layout>
        <c:manualLayout>
          <c:xMode val="edge"/>
          <c:yMode val="edge"/>
          <c:x val="0.21437254901960787"/>
          <c:y val="3.68771451645467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reports'!$E$161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reports'!$F$161:$J$161</c:f>
              <c:numCache>
                <c:formatCode>General</c:formatCode>
                <c:ptCount val="5"/>
                <c:pt idx="0">
                  <c:v>7263</c:v>
                </c:pt>
                <c:pt idx="1">
                  <c:v>7252</c:v>
                </c:pt>
                <c:pt idx="2">
                  <c:v>634</c:v>
                </c:pt>
                <c:pt idx="3">
                  <c:v>10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4B-414C-BAB5-98FC33846B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reports'!$L$164</c:f>
          <c:strCache>
            <c:ptCount val="1"/>
            <c:pt idx="0">
              <c:v>LAST CHANCE - MMA Finals Tonight - 10/21/2017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reports'!$E$164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reports'!$F$164:$J$164</c:f>
              <c:numCache>
                <c:formatCode>General</c:formatCode>
                <c:ptCount val="5"/>
                <c:pt idx="0">
                  <c:v>255</c:v>
                </c:pt>
                <c:pt idx="1">
                  <c:v>252</c:v>
                </c:pt>
                <c:pt idx="2">
                  <c:v>19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51-4D50-9A12-E9356A177D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reports'!$L$167</c:f>
          <c:strCache>
            <c:ptCount val="1"/>
            <c:pt idx="0">
              <c:v>LAST CHANCE - MMA Finals Tonight - 10/21/2017</c:v>
            </c:pt>
          </c:strCache>
        </c:strRef>
      </c:tx>
      <c:layout>
        <c:manualLayout>
          <c:xMode val="edge"/>
          <c:yMode val="edge"/>
          <c:x val="0.26073700997149157"/>
          <c:y val="4.2934556474329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reports'!$E$167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reports'!$F$167:$J$167</c:f>
              <c:numCache>
                <c:formatCode>General</c:formatCode>
                <c:ptCount val="5"/>
                <c:pt idx="0">
                  <c:v>45313</c:v>
                </c:pt>
                <c:pt idx="1">
                  <c:v>45126</c:v>
                </c:pt>
                <c:pt idx="2">
                  <c:v>1511</c:v>
                </c:pt>
                <c:pt idx="3">
                  <c:v>34</c:v>
                </c:pt>
                <c:pt idx="4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B3-449F-BCD5-36773E114B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reports'!$L$170</c:f>
          <c:strCache>
            <c:ptCount val="1"/>
            <c:pt idx="0">
              <c:v>Gates open in 24 hours - Get tickets now - 10/20/2017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reports'!$E$170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reports'!$F$170:$J$170</c:f>
              <c:numCache>
                <c:formatCode>General</c:formatCode>
                <c:ptCount val="5"/>
                <c:pt idx="0">
                  <c:v>45394</c:v>
                </c:pt>
                <c:pt idx="1">
                  <c:v>45113</c:v>
                </c:pt>
                <c:pt idx="2">
                  <c:v>2355</c:v>
                </c:pt>
                <c:pt idx="3">
                  <c:v>43</c:v>
                </c:pt>
                <c:pt idx="4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AC-428B-8007-701639C26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reports'!$L$173</c:f>
          <c:strCache>
            <c:ptCount val="1"/>
            <c:pt idx="0">
              <c:v>💥FLASH SALE NOW!💥 Championship MMA event @ LA Coliseum - 10/20/2017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reports'!$E$173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reports'!$F$173:$J$173</c:f>
              <c:numCache>
                <c:formatCode>General</c:formatCode>
                <c:ptCount val="5"/>
                <c:pt idx="0">
                  <c:v>45575</c:v>
                </c:pt>
                <c:pt idx="1">
                  <c:v>45199</c:v>
                </c:pt>
                <c:pt idx="2">
                  <c:v>1838</c:v>
                </c:pt>
                <c:pt idx="3">
                  <c:v>27</c:v>
                </c:pt>
                <c:pt idx="4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D7-4B0C-BAD2-EE0DF9E6B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Visits'!$C$23:$H$24</c:f>
              <c:strCache>
                <c:ptCount val="6"/>
                <c:pt idx="0">
                  <c:v>May-17</c:v>
                </c:pt>
                <c:pt idx="1">
                  <c:v>Jun-17</c:v>
                </c:pt>
                <c:pt idx="2">
                  <c:v>Jul-17</c:v>
                </c:pt>
                <c:pt idx="3">
                  <c:v>Aug-17</c:v>
                </c:pt>
                <c:pt idx="4">
                  <c:v>Sep-17</c:v>
                </c:pt>
                <c:pt idx="5">
                  <c:v>Oct-17</c:v>
                </c:pt>
              </c:strCache>
            </c:strRef>
          </c:cat>
          <c:val>
            <c:numRef>
              <c:f>'Web Visits'!$C$25:$H$25</c:f>
              <c:numCache>
                <c:formatCode>#,##0</c:formatCode>
                <c:ptCount val="6"/>
                <c:pt idx="0">
                  <c:v>106</c:v>
                </c:pt>
                <c:pt idx="1">
                  <c:v>80</c:v>
                </c:pt>
                <c:pt idx="2">
                  <c:v>103</c:v>
                </c:pt>
                <c:pt idx="3">
                  <c:v>127</c:v>
                </c:pt>
                <c:pt idx="4">
                  <c:v>100</c:v>
                </c:pt>
                <c:pt idx="5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38-4936-8BA3-22E0635CDA0B}"/>
            </c:ext>
          </c:extLst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Visits'!$C$23:$H$24</c:f>
              <c:strCache>
                <c:ptCount val="6"/>
                <c:pt idx="0">
                  <c:v>May-17</c:v>
                </c:pt>
                <c:pt idx="1">
                  <c:v>Jun-17</c:v>
                </c:pt>
                <c:pt idx="2">
                  <c:v>Jul-17</c:v>
                </c:pt>
                <c:pt idx="3">
                  <c:v>Aug-17</c:v>
                </c:pt>
                <c:pt idx="4">
                  <c:v>Sep-17</c:v>
                </c:pt>
                <c:pt idx="5">
                  <c:v>Oct-17</c:v>
                </c:pt>
              </c:strCache>
            </c:strRef>
          </c:cat>
          <c:val>
            <c:numRef>
              <c:f>'Web Visits'!$C$26:$H$26</c:f>
              <c:numCache>
                <c:formatCode>#,##0</c:formatCode>
                <c:ptCount val="6"/>
                <c:pt idx="0">
                  <c:v>31</c:v>
                </c:pt>
                <c:pt idx="1">
                  <c:v>30</c:v>
                </c:pt>
                <c:pt idx="2">
                  <c:v>35</c:v>
                </c:pt>
                <c:pt idx="3">
                  <c:v>30</c:v>
                </c:pt>
                <c:pt idx="4">
                  <c:v>25</c:v>
                </c:pt>
                <c:pt idx="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38-4936-8BA3-22E0635CDA0B}"/>
            </c:ext>
          </c:extLst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Visits'!$C$23:$H$24</c:f>
              <c:strCache>
                <c:ptCount val="6"/>
                <c:pt idx="0">
                  <c:v>May-17</c:v>
                </c:pt>
                <c:pt idx="1">
                  <c:v>Jun-17</c:v>
                </c:pt>
                <c:pt idx="2">
                  <c:v>Jul-17</c:v>
                </c:pt>
                <c:pt idx="3">
                  <c:v>Aug-17</c:v>
                </c:pt>
                <c:pt idx="4">
                  <c:v>Sep-17</c:v>
                </c:pt>
                <c:pt idx="5">
                  <c:v>Oct-17</c:v>
                </c:pt>
              </c:strCache>
            </c:strRef>
          </c:cat>
          <c:val>
            <c:numRef>
              <c:f>'Web Visits'!$C$27:$H$27</c:f>
              <c:numCache>
                <c:formatCode>#,##0</c:formatCode>
                <c:ptCount val="6"/>
                <c:pt idx="0">
                  <c:v>108</c:v>
                </c:pt>
                <c:pt idx="1">
                  <c:v>91</c:v>
                </c:pt>
                <c:pt idx="2">
                  <c:v>83</c:v>
                </c:pt>
                <c:pt idx="3">
                  <c:v>82</c:v>
                </c:pt>
                <c:pt idx="4">
                  <c:v>64</c:v>
                </c:pt>
                <c:pt idx="5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38-4936-8BA3-22E0635CDA0B}"/>
            </c:ext>
          </c:extLst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Visits'!$C$23:$H$24</c:f>
              <c:strCache>
                <c:ptCount val="6"/>
                <c:pt idx="0">
                  <c:v>May-17</c:v>
                </c:pt>
                <c:pt idx="1">
                  <c:v>Jun-17</c:v>
                </c:pt>
                <c:pt idx="2">
                  <c:v>Jul-17</c:v>
                </c:pt>
                <c:pt idx="3">
                  <c:v>Aug-17</c:v>
                </c:pt>
                <c:pt idx="4">
                  <c:v>Sep-17</c:v>
                </c:pt>
                <c:pt idx="5">
                  <c:v>Oct-17</c:v>
                </c:pt>
              </c:strCache>
            </c:strRef>
          </c:cat>
          <c:val>
            <c:numRef>
              <c:f>'Web Visits'!$C$28:$H$28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138-4936-8BA3-22E0635CDA0B}"/>
            </c:ext>
          </c:extLst>
        </c:ser>
        <c:ser>
          <c:idx val="5"/>
          <c:order val="4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Visits'!$C$23:$H$24</c:f>
              <c:strCache>
                <c:ptCount val="6"/>
                <c:pt idx="0">
                  <c:v>May-17</c:v>
                </c:pt>
                <c:pt idx="1">
                  <c:v>Jun-17</c:v>
                </c:pt>
                <c:pt idx="2">
                  <c:v>Jul-17</c:v>
                </c:pt>
                <c:pt idx="3">
                  <c:v>Aug-17</c:v>
                </c:pt>
                <c:pt idx="4">
                  <c:v>Sep-17</c:v>
                </c:pt>
                <c:pt idx="5">
                  <c:v>Oct-17</c:v>
                </c:pt>
              </c:strCache>
            </c:strRef>
          </c:cat>
          <c:val>
            <c:numRef>
              <c:f>'Web Visits'!$C$29:$H$29</c:f>
              <c:numCache>
                <c:formatCode>#,##0</c:formatCode>
                <c:ptCount val="6"/>
                <c:pt idx="0">
                  <c:v>749</c:v>
                </c:pt>
                <c:pt idx="1">
                  <c:v>245</c:v>
                </c:pt>
                <c:pt idx="2">
                  <c:v>488</c:v>
                </c:pt>
                <c:pt idx="3">
                  <c:v>2219</c:v>
                </c:pt>
                <c:pt idx="4">
                  <c:v>962</c:v>
                </c:pt>
                <c:pt idx="5">
                  <c:v>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38-4936-8BA3-22E0635CDA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2383880"/>
        <c:axId val="322384272"/>
      </c:barChart>
      <c:catAx>
        <c:axId val="3223838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2384272"/>
        <c:crosses val="autoZero"/>
        <c:auto val="1"/>
        <c:lblAlgn val="ctr"/>
        <c:lblOffset val="100"/>
        <c:noMultiLvlLbl val="1"/>
      </c:catAx>
      <c:valAx>
        <c:axId val="3223842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7.6410960340860729E-2"/>
              <c:y val="0.31384069990770996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3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reports'!$L$179</c:f>
          <c:strCache>
            <c:ptCount val="1"/>
            <c:pt idx="0">
              <c:v>Your MMA tickets are waiting - Saturday 10/21 - @ LA Coliseum - 10/19/2017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reports'!$E$179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reports'!$F$179:$J$179</c:f>
              <c:numCache>
                <c:formatCode>General</c:formatCode>
                <c:ptCount val="5"/>
                <c:pt idx="0">
                  <c:v>39892</c:v>
                </c:pt>
                <c:pt idx="1">
                  <c:v>39523</c:v>
                </c:pt>
                <c:pt idx="2">
                  <c:v>863</c:v>
                </c:pt>
                <c:pt idx="3">
                  <c:v>27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6C-4BA4-B68E-D8EE06F6E1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reports'!$L$188</c:f>
          <c:strCache>
            <c:ptCount val="1"/>
            <c:pt idx="0">
              <c:v>FINAL MMA CHAMPIONSHIP IS SATURDAY – Live @ LA Coliseum - 10/18/2017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reports'!$E$188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reports'!$F$188:$J$188</c:f>
              <c:numCache>
                <c:formatCode>General</c:formatCode>
                <c:ptCount val="5"/>
                <c:pt idx="0">
                  <c:v>5734</c:v>
                </c:pt>
                <c:pt idx="1">
                  <c:v>5724</c:v>
                </c:pt>
                <c:pt idx="2">
                  <c:v>401</c:v>
                </c:pt>
                <c:pt idx="3">
                  <c:v>6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C-4BAF-B15A-B945EF3F5D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reports'!$L$191</c:f>
          <c:strCache>
            <c:ptCount val="1"/>
            <c:pt idx="0">
              <c:v>FINAL MMA CHAMPIONSHIP IS SATURDAY – Live @ LA Coliseum - 10/18/2017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reports'!$E$191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reports'!$F$191:$J$191</c:f>
              <c:numCache>
                <c:formatCode>General</c:formatCode>
                <c:ptCount val="5"/>
                <c:pt idx="0">
                  <c:v>391</c:v>
                </c:pt>
                <c:pt idx="1">
                  <c:v>378</c:v>
                </c:pt>
                <c:pt idx="2">
                  <c:v>45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44-4842-977E-EB9B0713A3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reports'!$L$194</c:f>
          <c:strCache>
            <c:ptCount val="1"/>
            <c:pt idx="0">
              <c:v>FINAL MMA CHAMPIONSHIP IS SATURDAY – Live @ LA Coliseum - 10/18/2017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reports'!$E$194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reports'!$F$194:$J$194</c:f>
              <c:numCache>
                <c:formatCode>General</c:formatCode>
                <c:ptCount val="5"/>
                <c:pt idx="0">
                  <c:v>5731</c:v>
                </c:pt>
                <c:pt idx="1">
                  <c:v>5725</c:v>
                </c:pt>
                <c:pt idx="2">
                  <c:v>656</c:v>
                </c:pt>
                <c:pt idx="3">
                  <c:v>18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8B-402B-8805-3C1797527E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reports'!$L$197</c:f>
          <c:strCache>
            <c:ptCount val="1"/>
            <c:pt idx="0">
              <c:v>FINAL MMA CHAMPIONSHIP IS SATURDAY – Live @ LA Coliseum - 10/18/2017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387281988475584"/>
          <c:y val="0.11286657321879981"/>
          <c:w val="0.88076434090126776"/>
          <c:h val="0.786099509997723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reports'!$E$197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reports'!$F$197:$J$197</c:f>
              <c:numCache>
                <c:formatCode>General</c:formatCode>
                <c:ptCount val="5"/>
                <c:pt idx="0">
                  <c:v>7293</c:v>
                </c:pt>
                <c:pt idx="1">
                  <c:v>7287</c:v>
                </c:pt>
                <c:pt idx="2">
                  <c:v>695</c:v>
                </c:pt>
                <c:pt idx="3">
                  <c:v>14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39-4ACB-987D-0ACB79C8FD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reports'!$L$200</c:f>
          <c:strCache>
            <c:ptCount val="1"/>
            <c:pt idx="0">
              <c:v>FINAL MMA CHAMPIONSHIP IS SATURDAY – Live @ LA Coliseum - 10/18/2017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reports'!$E$200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reports'!$F$200:$J$200</c:f>
              <c:numCache>
                <c:formatCode>General</c:formatCode>
                <c:ptCount val="5"/>
                <c:pt idx="0">
                  <c:v>255</c:v>
                </c:pt>
                <c:pt idx="1">
                  <c:v>252</c:v>
                </c:pt>
                <c:pt idx="2">
                  <c:v>31</c:v>
                </c:pt>
                <c:pt idx="3">
                  <c:v>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3-4FAC-B927-162C7BA893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reports'!$L$203</c:f>
          <c:strCache>
            <c:ptCount val="1"/>
            <c:pt idx="0">
              <c:v>2 for Tuesday! MMA CAGE RAGE – Live @ LA Coliseum - 10/17/2017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reports'!$E$203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reports'!$F$203:$J$203</c:f>
              <c:numCache>
                <c:formatCode>General</c:formatCode>
                <c:ptCount val="5"/>
                <c:pt idx="0">
                  <c:v>45792</c:v>
                </c:pt>
                <c:pt idx="1">
                  <c:v>45441</c:v>
                </c:pt>
                <c:pt idx="2">
                  <c:v>2447</c:v>
                </c:pt>
                <c:pt idx="3">
                  <c:v>60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9D-46BD-B146-4701759BB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reports'!$L$209</c:f>
          <c:strCache>
            <c:ptCount val="1"/>
            <c:pt idx="0">
              <c:v>Please join us for a VIP Reception at the Coliseum Gladiator MMA Finale  - 10/12/2017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reports'!$E$209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reports'!$F$209:$J$209</c:f>
              <c:numCache>
                <c:formatCode>General</c:formatCode>
                <c:ptCount val="5"/>
                <c:pt idx="0">
                  <c:v>38</c:v>
                </c:pt>
                <c:pt idx="1">
                  <c:v>36</c:v>
                </c:pt>
                <c:pt idx="2">
                  <c:v>18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CA-4F26-87C9-06416E6F3D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reports'!$L$215</c:f>
          <c:strCache>
            <c:ptCount val="1"/>
            <c:pt idx="0">
              <c:v>Claim your Coliseum MMA Championship Hat - TODAY! - 10/12/2017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reports'!$E$215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reports'!$F$215:$J$215</c:f>
              <c:numCache>
                <c:formatCode>General</c:formatCode>
                <c:ptCount val="5"/>
                <c:pt idx="0">
                  <c:v>4230</c:v>
                </c:pt>
                <c:pt idx="1">
                  <c:v>4228</c:v>
                </c:pt>
                <c:pt idx="2">
                  <c:v>1533</c:v>
                </c:pt>
                <c:pt idx="3">
                  <c:v>25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F6-45FE-A494-1F5A2AF635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reports'!$L$221</c:f>
          <c:strCache>
            <c:ptCount val="1"/>
            <c:pt idx="0">
              <c:v>Fight Fan OFFER – MMA Finals – Live @ LA Coliseum - 10/11/2017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reports'!$E$221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reports'!$F$221:$J$221</c:f>
              <c:numCache>
                <c:formatCode>General</c:formatCode>
                <c:ptCount val="5"/>
                <c:pt idx="0">
                  <c:v>5747</c:v>
                </c:pt>
                <c:pt idx="1">
                  <c:v>5740</c:v>
                </c:pt>
                <c:pt idx="2">
                  <c:v>486</c:v>
                </c:pt>
                <c:pt idx="3">
                  <c:v>13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01-4524-81B8-D650A0A60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>
                <a:effectLst/>
              </a:rPr>
              <a:t>October 2017 </a:t>
            </a:r>
            <a:r>
              <a:rPr lang="en-US" dirty="0"/>
              <a:t>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312</c:v>
                </c:pt>
                <c:pt idx="1">
                  <c:v>13120</c:v>
                </c:pt>
                <c:pt idx="2" formatCode="_(* #,##0_);_(* \(#,##0\);_(* &quot;-&quot;??_);_(@_)">
                  <c:v>22453</c:v>
                </c:pt>
                <c:pt idx="3">
                  <c:v>53299</c:v>
                </c:pt>
                <c:pt idx="4">
                  <c:v>33658</c:v>
                </c:pt>
                <c:pt idx="5">
                  <c:v>0</c:v>
                </c:pt>
                <c:pt idx="6">
                  <c:v>43407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62-4F24-8DBF-CDEE6A20F859}"/>
            </c:ext>
          </c:extLst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79</c:v>
                </c:pt>
                <c:pt idx="1">
                  <c:v>1016</c:v>
                </c:pt>
                <c:pt idx="2">
                  <c:v>1348</c:v>
                </c:pt>
                <c:pt idx="3">
                  <c:v>1642</c:v>
                </c:pt>
                <c:pt idx="4">
                  <c:v>2005</c:v>
                </c:pt>
                <c:pt idx="5">
                  <c:v>0</c:v>
                </c:pt>
                <c:pt idx="6">
                  <c:v>2229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62-4F24-8DBF-CDEE6A20F859}"/>
            </c:ext>
          </c:extLst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75</c:v>
                </c:pt>
                <c:pt idx="1">
                  <c:v>5741</c:v>
                </c:pt>
                <c:pt idx="2">
                  <c:v>4137</c:v>
                </c:pt>
                <c:pt idx="3">
                  <c:v>6732</c:v>
                </c:pt>
                <c:pt idx="4">
                  <c:v>9927</c:v>
                </c:pt>
                <c:pt idx="5">
                  <c:v>0</c:v>
                </c:pt>
                <c:pt idx="6">
                  <c:v>7591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62-4F24-8DBF-CDEE6A20F859}"/>
            </c:ext>
          </c:extLst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1553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62-4F24-8DBF-CDEE6A20F8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3696"/>
        <c:axId val="324164872"/>
      </c:barChart>
      <c:catAx>
        <c:axId val="32416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164872"/>
        <c:crosses val="autoZero"/>
        <c:auto val="1"/>
        <c:lblAlgn val="ctr"/>
        <c:lblOffset val="100"/>
        <c:noMultiLvlLbl val="0"/>
      </c:catAx>
      <c:valAx>
        <c:axId val="32416487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1636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reports'!$L$224</c:f>
          <c:strCache>
            <c:ptCount val="1"/>
            <c:pt idx="0">
              <c:v>Fight Fan OFFER – MMA Finals – Live @ LA Coliseum - 10/11/2017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reports'!$E$224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reports'!$F$224:$J$224</c:f>
              <c:numCache>
                <c:formatCode>General</c:formatCode>
                <c:ptCount val="5"/>
                <c:pt idx="0">
                  <c:v>398</c:v>
                </c:pt>
                <c:pt idx="1">
                  <c:v>386</c:v>
                </c:pt>
                <c:pt idx="2">
                  <c:v>31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61-47AB-A846-F3332010F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reports'!$L$227</c:f>
          <c:strCache>
            <c:ptCount val="1"/>
            <c:pt idx="0">
              <c:v>Fight Fan OFFER – MMA Finals – Live @ LA Coliseum - 10/11/2017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reports'!$E$227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reports'!$F$227:$J$227</c:f>
              <c:numCache>
                <c:formatCode>General</c:formatCode>
                <c:ptCount val="5"/>
                <c:pt idx="0">
                  <c:v>5749</c:v>
                </c:pt>
                <c:pt idx="1">
                  <c:v>5744</c:v>
                </c:pt>
                <c:pt idx="2">
                  <c:v>640</c:v>
                </c:pt>
                <c:pt idx="3">
                  <c:v>16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34-4180-91A9-6BBBEB4923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reports'!$L$230</c:f>
          <c:strCache>
            <c:ptCount val="1"/>
            <c:pt idx="0">
              <c:v>Fight Fan OFFER – MMA Finals – Live @ LA Coliseum - 10/11/2017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reports'!$E$230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reports'!$F$229:$J$229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reports'!$F$230:$J$230</c:f>
              <c:numCache>
                <c:formatCode>General</c:formatCode>
                <c:ptCount val="5"/>
                <c:pt idx="0">
                  <c:v>7336</c:v>
                </c:pt>
                <c:pt idx="1">
                  <c:v>7325</c:v>
                </c:pt>
                <c:pt idx="2">
                  <c:v>1019</c:v>
                </c:pt>
                <c:pt idx="3">
                  <c:v>16</c:v>
                </c:pt>
                <c:pt idx="4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42-4B1F-8DE2-133CDD08B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reports'!$L$233</c:f>
          <c:strCache>
            <c:ptCount val="1"/>
            <c:pt idx="0">
              <c:v>Fight Fan OFFER – MMA Finals – Live @ LA Coliseum - 10/11/2017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reports'!$E$233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reports'!$F$232:$J$232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reports'!$F$233:$J$233</c:f>
              <c:numCache>
                <c:formatCode>General</c:formatCode>
                <c:ptCount val="5"/>
                <c:pt idx="0">
                  <c:v>261</c:v>
                </c:pt>
                <c:pt idx="1">
                  <c:v>253</c:v>
                </c:pt>
                <c:pt idx="2">
                  <c:v>30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63-4FD8-B072-359EFB53B3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reports'!$L$239</c:f>
          <c:strCache>
            <c:ptCount val="1"/>
            <c:pt idx="0">
              <c:v>2 for Tuesday! MMA CAGE RAGE – Live @ LA Coliseum - 10/10/2017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reports'!$E$239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reports'!$F$238:$J$238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reports'!$F$239:$J$239</c:f>
              <c:numCache>
                <c:formatCode>General</c:formatCode>
                <c:ptCount val="5"/>
                <c:pt idx="0">
                  <c:v>45982</c:v>
                </c:pt>
                <c:pt idx="1">
                  <c:v>45629</c:v>
                </c:pt>
                <c:pt idx="2">
                  <c:v>2233</c:v>
                </c:pt>
                <c:pt idx="3">
                  <c:v>39</c:v>
                </c:pt>
                <c:pt idx="4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1D-4267-B562-C8D3FBD95C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reports'!$L$245</c:f>
          <c:strCache>
            <c:ptCount val="1"/>
            <c:pt idx="0">
              <c:v>BEST SEATS - MMA Championship Finals @ LA Coliseum - 10/04/2017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reports'!$E$242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val>
            <c:numRef>
              <c:f>'[October_2017_Exact Target.xlsx]E-Mail Blast reports'!$F$242:$J$242</c:f>
              <c:numCache>
                <c:formatCode>General</c:formatCode>
                <c:ptCount val="5"/>
                <c:pt idx="0">
                  <c:v>43079</c:v>
                </c:pt>
                <c:pt idx="1">
                  <c:v>42785</c:v>
                </c:pt>
                <c:pt idx="2">
                  <c:v>1294</c:v>
                </c:pt>
                <c:pt idx="3">
                  <c:v>41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44-49E1-B4A8-AAF1F923C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reports'!$L$248</c:f>
          <c:strCache>
            <c:ptCount val="1"/>
            <c:pt idx="0">
              <c:v>BEST SEATS - MMA Championship Finals @ LA Coliseum - 10/04/2017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reports'!$E$248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reports'!$F$247:$J$247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reports'!$F$248:$J$248</c:f>
              <c:numCache>
                <c:formatCode>General</c:formatCode>
                <c:ptCount val="5"/>
                <c:pt idx="0">
                  <c:v>5758</c:v>
                </c:pt>
                <c:pt idx="1">
                  <c:v>5746</c:v>
                </c:pt>
                <c:pt idx="2">
                  <c:v>451</c:v>
                </c:pt>
                <c:pt idx="3">
                  <c:v>9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E3-455F-928B-D11EF1BBCD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reports'!$L$251</c:f>
          <c:strCache>
            <c:ptCount val="1"/>
            <c:pt idx="0">
              <c:v>BEST SEATS - MMA Championship Finals @ LA Coliseum - 10/04/2017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reports'!$E$251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reports'!$F$250:$J$250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reports'!$F$251:$J$251</c:f>
              <c:numCache>
                <c:formatCode>General</c:formatCode>
                <c:ptCount val="5"/>
                <c:pt idx="0">
                  <c:v>414</c:v>
                </c:pt>
                <c:pt idx="1">
                  <c:v>384</c:v>
                </c:pt>
                <c:pt idx="2">
                  <c:v>30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38-4F7E-81A2-A40257420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reports'!$L$254</c:f>
          <c:strCache>
            <c:ptCount val="1"/>
            <c:pt idx="0">
              <c:v>BEST SEATS - MMA Championship Finals @ LA Coliseum - 10/04/2017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reports'!$E$254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reports'!$F$253:$J$253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reports'!$F$254:$J$254</c:f>
              <c:numCache>
                <c:formatCode>General</c:formatCode>
                <c:ptCount val="5"/>
                <c:pt idx="0">
                  <c:v>5761</c:v>
                </c:pt>
                <c:pt idx="1">
                  <c:v>5754</c:v>
                </c:pt>
                <c:pt idx="2">
                  <c:v>429</c:v>
                </c:pt>
                <c:pt idx="3">
                  <c:v>13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D1-4433-8440-1648127593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reports'!$L$257</c:f>
          <c:strCache>
            <c:ptCount val="1"/>
            <c:pt idx="0">
              <c:v>BEST SEATS - MMA Championship Finals @ LA Coliseum - 10/04/2017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reports'!$E$257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reports'!$F$256:$J$256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reports'!$F$257:$J$257</c:f>
              <c:numCache>
                <c:formatCode>General</c:formatCode>
                <c:ptCount val="5"/>
                <c:pt idx="0">
                  <c:v>7380</c:v>
                </c:pt>
                <c:pt idx="1">
                  <c:v>7360</c:v>
                </c:pt>
                <c:pt idx="2">
                  <c:v>722</c:v>
                </c:pt>
                <c:pt idx="3">
                  <c:v>20</c:v>
                </c:pt>
                <c:pt idx="4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AF-4485-B451-26A1319E52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>
                <a:effectLst/>
              </a:rPr>
              <a:t>October 2017 </a:t>
            </a:r>
            <a:r>
              <a:rPr lang="en-US" dirty="0"/>
              <a:t>Traffic Sources - HSP Micro Sites </a:t>
            </a:r>
          </a:p>
        </c:rich>
      </c:tx>
      <c:layout>
        <c:manualLayout>
          <c:xMode val="edge"/>
          <c:yMode val="edge"/>
          <c:x val="0.1633724130018229"/>
          <c:y val="5.330203215438585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500</c:v>
                </c:pt>
                <c:pt idx="1">
                  <c:v>1125</c:v>
                </c:pt>
                <c:pt idx="2">
                  <c:v>880</c:v>
                </c:pt>
                <c:pt idx="3">
                  <c:v>0</c:v>
                </c:pt>
                <c:pt idx="4">
                  <c:v>269</c:v>
                </c:pt>
                <c:pt idx="5">
                  <c:v>0</c:v>
                </c:pt>
                <c:pt idx="6">
                  <c:v>357</c:v>
                </c:pt>
                <c:pt idx="7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AC-4DB2-A7BE-23A8F1DDF6B2}"/>
            </c:ext>
          </c:extLst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135</c:v>
                </c:pt>
                <c:pt idx="1">
                  <c:v>113</c:v>
                </c:pt>
                <c:pt idx="2">
                  <c:v>173</c:v>
                </c:pt>
                <c:pt idx="3">
                  <c:v>0</c:v>
                </c:pt>
                <c:pt idx="4">
                  <c:v>35</c:v>
                </c:pt>
                <c:pt idx="5">
                  <c:v>0</c:v>
                </c:pt>
                <c:pt idx="6">
                  <c:v>128</c:v>
                </c:pt>
                <c:pt idx="7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AC-4DB2-A7BE-23A8F1DDF6B2}"/>
            </c:ext>
          </c:extLst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139</c:v>
                </c:pt>
                <c:pt idx="1">
                  <c:v>808</c:v>
                </c:pt>
                <c:pt idx="2">
                  <c:v>397</c:v>
                </c:pt>
                <c:pt idx="3">
                  <c:v>0</c:v>
                </c:pt>
                <c:pt idx="4">
                  <c:v>140</c:v>
                </c:pt>
                <c:pt idx="5">
                  <c:v>0</c:v>
                </c:pt>
                <c:pt idx="6">
                  <c:v>72</c:v>
                </c:pt>
                <c:pt idx="7">
                  <c:v>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AC-4DB2-A7BE-23A8F1DDF6B2}"/>
            </c:ext>
          </c:extLst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AC-4DB2-A7BE-23A8F1DDF6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578272"/>
        <c:axId val="324579448"/>
      </c:barChart>
      <c:catAx>
        <c:axId val="32457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9448"/>
        <c:crosses val="autoZero"/>
        <c:auto val="1"/>
        <c:lblAlgn val="ctr"/>
        <c:lblOffset val="100"/>
        <c:noMultiLvlLbl val="0"/>
      </c:catAx>
      <c:valAx>
        <c:axId val="32457944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827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reports'!$L$260</c:f>
          <c:strCache>
            <c:ptCount val="1"/>
            <c:pt idx="0">
              <c:v>BEST SEATS - MMA Championship Finals @ LA Coliseum - 10/04/2017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reports'!$E$263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reports'!$F$262:$J$262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reports'!$F$263:$J$263</c:f>
              <c:numCache>
                <c:formatCode>General</c:formatCode>
                <c:ptCount val="5"/>
                <c:pt idx="0">
                  <c:v>46256</c:v>
                </c:pt>
                <c:pt idx="1">
                  <c:v>45835</c:v>
                </c:pt>
                <c:pt idx="2">
                  <c:v>1962</c:v>
                </c:pt>
                <c:pt idx="3">
                  <c:v>45</c:v>
                </c:pt>
                <c:pt idx="4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D8-4B08-B7BD-4D773B07BC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'[October_2017_Exact Target.xlsx]E-Mail Blast reports'!$L$263</c:f>
          <c:strCache>
            <c:ptCount val="1"/>
            <c:pt idx="0">
              <c:v>BEST SEATS - MMA Championship Finals @ LA Coliseum - 10/04/2017</c:v>
            </c:pt>
          </c:strCache>
        </c:strRef>
      </c:tx>
      <c:layout>
        <c:manualLayout>
          <c:xMode val="edge"/>
          <c:yMode val="edge"/>
          <c:x val="0.17980397402912546"/>
          <c:y val="2.13895455111568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'[October_2017_Exact Target.xlsx]E-Mail Blast reports'!$E$260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'[October_2017_Exact Target.xlsx]E-Mail Blast reports'!$F$259:$J$259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'[October_2017_Exact Target.xlsx]E-Mail Blast reports'!$F$260:$J$260</c:f>
              <c:numCache>
                <c:formatCode>General</c:formatCode>
                <c:ptCount val="5"/>
                <c:pt idx="0">
                  <c:v>263</c:v>
                </c:pt>
                <c:pt idx="1">
                  <c:v>256</c:v>
                </c:pt>
                <c:pt idx="2">
                  <c:v>23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3A-48E6-8FAC-0175C7303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Sheet1!$A$3:$A$15</c:f>
              <c:numCache>
                <c:formatCode>[$-409]mmm\-yy;@</c:formatCode>
                <c:ptCount val="13"/>
                <c:pt idx="0">
                  <c:v>42659</c:v>
                </c:pt>
                <c:pt idx="1">
                  <c:v>42690</c:v>
                </c:pt>
                <c:pt idx="2">
                  <c:v>42720</c:v>
                </c:pt>
                <c:pt idx="3">
                  <c:v>42752</c:v>
                </c:pt>
                <c:pt idx="4">
                  <c:v>42783</c:v>
                </c:pt>
                <c:pt idx="5">
                  <c:v>42811</c:v>
                </c:pt>
                <c:pt idx="6">
                  <c:v>42842</c:v>
                </c:pt>
                <c:pt idx="7">
                  <c:v>42872</c:v>
                </c:pt>
                <c:pt idx="8">
                  <c:v>42903</c:v>
                </c:pt>
                <c:pt idx="9">
                  <c:v>42933</c:v>
                </c:pt>
                <c:pt idx="10">
                  <c:v>42964</c:v>
                </c:pt>
                <c:pt idx="11">
                  <c:v>42995</c:v>
                </c:pt>
                <c:pt idx="12">
                  <c:v>43025</c:v>
                </c:pt>
              </c:numCache>
            </c:numRef>
          </c:cat>
          <c:val>
            <c:numRef>
              <c:f>Sheet1!$B$3:$B$15</c:f>
              <c:numCache>
                <c:formatCode>General</c:formatCode>
                <c:ptCount val="13"/>
                <c:pt idx="0">
                  <c:v>96</c:v>
                </c:pt>
                <c:pt idx="1">
                  <c:v>96</c:v>
                </c:pt>
                <c:pt idx="2">
                  <c:v>97</c:v>
                </c:pt>
                <c:pt idx="3">
                  <c:v>99</c:v>
                </c:pt>
                <c:pt idx="4">
                  <c:v>93</c:v>
                </c:pt>
                <c:pt idx="5">
                  <c:v>97</c:v>
                </c:pt>
                <c:pt idx="6">
                  <c:v>99</c:v>
                </c:pt>
                <c:pt idx="7">
                  <c:v>100</c:v>
                </c:pt>
                <c:pt idx="8">
                  <c:v>99</c:v>
                </c:pt>
                <c:pt idx="9">
                  <c:v>100</c:v>
                </c:pt>
                <c:pt idx="10">
                  <c:v>97</c:v>
                </c:pt>
                <c:pt idx="11">
                  <c:v>99</c:v>
                </c:pt>
                <c:pt idx="12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98-4F56-9DC3-EA5ED42D80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3222648"/>
        <c:axId val="390127544"/>
      </c:barChart>
      <c:dateAx>
        <c:axId val="3432226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012754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90127544"/>
        <c:scaling>
          <c:orientation val="minMax"/>
          <c:max val="100"/>
          <c:min val="9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322264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>
                <a:effectLst/>
              </a:rPr>
              <a:t>October 2017 </a:t>
            </a:r>
            <a:r>
              <a:rPr lang="en-US" dirty="0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Sources'!$C$25:$C$29</c:f>
              <c:numCache>
                <c:formatCode>#,##0</c:formatCode>
                <c:ptCount val="5"/>
                <c:pt idx="0">
                  <c:v>43</c:v>
                </c:pt>
                <c:pt idx="1">
                  <c:v>13</c:v>
                </c:pt>
                <c:pt idx="2">
                  <c:v>0</c:v>
                </c:pt>
                <c:pt idx="3">
                  <c:v>58</c:v>
                </c:pt>
                <c:pt idx="4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1B-414E-8189-8B09BFF50A8F}"/>
            </c:ext>
          </c:extLst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Sources'!$D$25:$D$29</c:f>
              <c:numCache>
                <c:formatCode>#,##0</c:formatCode>
                <c:ptCount val="5"/>
                <c:pt idx="0">
                  <c:v>2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1B-414E-8189-8B09BFF50A8F}"/>
            </c:ext>
          </c:extLst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Sources'!$E$25:$E$29</c:f>
              <c:numCache>
                <c:formatCode>#,##0</c:formatCode>
                <c:ptCount val="5"/>
                <c:pt idx="0">
                  <c:v>27</c:v>
                </c:pt>
                <c:pt idx="1">
                  <c:v>8</c:v>
                </c:pt>
                <c:pt idx="2">
                  <c:v>0</c:v>
                </c:pt>
                <c:pt idx="3">
                  <c:v>38</c:v>
                </c:pt>
                <c:pt idx="4">
                  <c:v>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1B-414E-8189-8B09BFF50A8F}"/>
            </c:ext>
          </c:extLst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Sources'!$F$25:$F$29</c:f>
              <c:numCache>
                <c:formatCode>#,##0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01B-414E-8189-8B09BFF50A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582192"/>
        <c:axId val="324578664"/>
      </c:barChart>
      <c:catAx>
        <c:axId val="32458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8664"/>
        <c:crosses val="autoZero"/>
        <c:auto val="1"/>
        <c:lblAlgn val="ctr"/>
        <c:lblOffset val="100"/>
        <c:noMultiLvlLbl val="0"/>
      </c:catAx>
      <c:valAx>
        <c:axId val="32457866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821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 dirty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 dirty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</a:t>
          </a:r>
          <a:r>
            <a:rPr lang="en-US" sz="1100" b="1" i="0" baseline="0" dirty="0"/>
            <a:t> October 2017</a:t>
          </a:r>
          <a:endParaRPr lang="en-US" b="1" dirty="0">
            <a:effectLst/>
          </a:endParaRP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 dirty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5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7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8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9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0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1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2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October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933211"/>
              </p:ext>
            </p:extLst>
          </p:nvPr>
        </p:nvGraphicFramePr>
        <p:xfrm>
          <a:off x="2743200" y="1828800"/>
          <a:ext cx="6248399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9643968"/>
              </p:ext>
            </p:extLst>
          </p:nvPr>
        </p:nvGraphicFramePr>
        <p:xfrm>
          <a:off x="2737945" y="1600200"/>
          <a:ext cx="6248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2600834"/>
              </p:ext>
            </p:extLst>
          </p:nvPr>
        </p:nvGraphicFramePr>
        <p:xfrm>
          <a:off x="2590801" y="1676400"/>
          <a:ext cx="6553200" cy="4509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115994"/>
              </p:ext>
            </p:extLst>
          </p:nvPr>
        </p:nvGraphicFramePr>
        <p:xfrm>
          <a:off x="2590801" y="1981201"/>
          <a:ext cx="62484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357663"/>
              </p:ext>
            </p:extLst>
          </p:nvPr>
        </p:nvGraphicFramePr>
        <p:xfrm>
          <a:off x="2722179" y="1752601"/>
          <a:ext cx="6193221" cy="4038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7480600"/>
              </p:ext>
            </p:extLst>
          </p:nvPr>
        </p:nvGraphicFramePr>
        <p:xfrm>
          <a:off x="2514601" y="2121813"/>
          <a:ext cx="6477000" cy="3974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2592517"/>
              </p:ext>
            </p:extLst>
          </p:nvPr>
        </p:nvGraphicFramePr>
        <p:xfrm>
          <a:off x="2724807" y="1828800"/>
          <a:ext cx="6279931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</a:t>
            </a:r>
            <a:r>
              <a:rPr lang="en-US" sz="2800" dirty="0" smtClean="0"/>
              <a:t> 2017</a:t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6364106"/>
              </p:ext>
            </p:extLst>
          </p:nvPr>
        </p:nvGraphicFramePr>
        <p:xfrm>
          <a:off x="2743200" y="1752600"/>
          <a:ext cx="6248400" cy="4669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034253"/>
              </p:ext>
            </p:extLst>
          </p:nvPr>
        </p:nvGraphicFramePr>
        <p:xfrm>
          <a:off x="3009900" y="1828800"/>
          <a:ext cx="5486400" cy="4499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</a:t>
            </a:r>
            <a:r>
              <a:rPr lang="en-US" sz="2800" dirty="0" smtClean="0"/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6045619"/>
              </p:ext>
            </p:extLst>
          </p:nvPr>
        </p:nvGraphicFramePr>
        <p:xfrm>
          <a:off x="2722179" y="18288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70929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</a:t>
            </a:r>
            <a:r>
              <a:rPr lang="en-US" sz="2800" dirty="0" smtClean="0"/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4369057"/>
              </p:ext>
            </p:extLst>
          </p:nvPr>
        </p:nvGraphicFramePr>
        <p:xfrm>
          <a:off x="2743200" y="1752600"/>
          <a:ext cx="6096000" cy="4459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1579445"/>
              </p:ext>
            </p:extLst>
          </p:nvPr>
        </p:nvGraphicFramePr>
        <p:xfrm>
          <a:off x="2743200" y="2057400"/>
          <a:ext cx="62484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2207964"/>
              </p:ext>
            </p:extLst>
          </p:nvPr>
        </p:nvGraphicFramePr>
        <p:xfrm>
          <a:off x="3119761" y="2057400"/>
          <a:ext cx="57912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4426922"/>
              </p:ext>
            </p:extLst>
          </p:nvPr>
        </p:nvGraphicFramePr>
        <p:xfrm>
          <a:off x="2724807" y="2133600"/>
          <a:ext cx="6190593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9567189"/>
              </p:ext>
            </p:extLst>
          </p:nvPr>
        </p:nvGraphicFramePr>
        <p:xfrm>
          <a:off x="2740573" y="2057400"/>
          <a:ext cx="6174828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1727135"/>
              </p:ext>
            </p:extLst>
          </p:nvPr>
        </p:nvGraphicFramePr>
        <p:xfrm>
          <a:off x="2743201" y="2209800"/>
          <a:ext cx="62484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8287186"/>
              </p:ext>
            </p:extLst>
          </p:nvPr>
        </p:nvGraphicFramePr>
        <p:xfrm>
          <a:off x="2743200" y="2286000"/>
          <a:ext cx="6172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October</a:t>
            </a:r>
            <a:r>
              <a:rPr lang="en-US" sz="2800" dirty="0" smtClean="0">
                <a:latin typeface="+mj-lt"/>
              </a:rPr>
              <a:t>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335200"/>
              </p:ext>
            </p:extLst>
          </p:nvPr>
        </p:nvGraphicFramePr>
        <p:xfrm>
          <a:off x="2743200" y="1905000"/>
          <a:ext cx="6172200" cy="4038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October</a:t>
            </a:r>
            <a:r>
              <a:rPr lang="en-US" sz="2800" dirty="0" smtClean="0">
                <a:latin typeface="+mj-lt"/>
              </a:rPr>
              <a:t>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6644147"/>
              </p:ext>
            </p:extLst>
          </p:nvPr>
        </p:nvGraphicFramePr>
        <p:xfrm>
          <a:off x="2717006" y="1981200"/>
          <a:ext cx="62484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1970283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October</a:t>
            </a:r>
            <a:r>
              <a:rPr lang="en-US" sz="2800" dirty="0" smtClean="0">
                <a:latin typeface="+mj-lt"/>
              </a:rPr>
              <a:t>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4950164"/>
              </p:ext>
            </p:extLst>
          </p:nvPr>
        </p:nvGraphicFramePr>
        <p:xfrm>
          <a:off x="2743200" y="1905000"/>
          <a:ext cx="62484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424928"/>
              </p:ext>
            </p:extLst>
          </p:nvPr>
        </p:nvGraphicFramePr>
        <p:xfrm>
          <a:off x="2740270" y="1905000"/>
          <a:ext cx="6254259" cy="3363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October</a:t>
            </a:r>
            <a:r>
              <a:rPr lang="en-US" sz="2800" dirty="0" smtClean="0">
                <a:latin typeface="+mj-lt"/>
              </a:rPr>
              <a:t>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5725227"/>
              </p:ext>
            </p:extLst>
          </p:nvPr>
        </p:nvGraphicFramePr>
        <p:xfrm>
          <a:off x="2831306" y="2209800"/>
          <a:ext cx="6019800" cy="3836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3943831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1545909"/>
              </p:ext>
            </p:extLst>
          </p:nvPr>
        </p:nvGraphicFramePr>
        <p:xfrm>
          <a:off x="2640806" y="1905000"/>
          <a:ext cx="6350794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050147"/>
              </p:ext>
            </p:extLst>
          </p:nvPr>
        </p:nvGraphicFramePr>
        <p:xfrm>
          <a:off x="2743201" y="1752600"/>
          <a:ext cx="6172199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812323"/>
              </p:ext>
            </p:extLst>
          </p:nvPr>
        </p:nvGraphicFramePr>
        <p:xfrm>
          <a:off x="2792355" y="2057400"/>
          <a:ext cx="6097701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044566"/>
              </p:ext>
            </p:extLst>
          </p:nvPr>
        </p:nvGraphicFramePr>
        <p:xfrm>
          <a:off x="2793206" y="1981200"/>
          <a:ext cx="6096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8120119"/>
              </p:ext>
            </p:extLst>
          </p:nvPr>
        </p:nvGraphicFramePr>
        <p:xfrm>
          <a:off x="2743201" y="1776935"/>
          <a:ext cx="6172200" cy="3861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9461937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3695379"/>
              </p:ext>
            </p:extLst>
          </p:nvPr>
        </p:nvGraphicFramePr>
        <p:xfrm>
          <a:off x="2743201" y="2133600"/>
          <a:ext cx="62484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639265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2284128"/>
              </p:ext>
            </p:extLst>
          </p:nvPr>
        </p:nvGraphicFramePr>
        <p:xfrm>
          <a:off x="2667000" y="2209800"/>
          <a:ext cx="63246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6722726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3809357"/>
              </p:ext>
            </p:extLst>
          </p:nvPr>
        </p:nvGraphicFramePr>
        <p:xfrm>
          <a:off x="2667000" y="2057400"/>
          <a:ext cx="63246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6610979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5723820"/>
              </p:ext>
            </p:extLst>
          </p:nvPr>
        </p:nvGraphicFramePr>
        <p:xfrm>
          <a:off x="2743201" y="2133600"/>
          <a:ext cx="6172199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799155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9250331"/>
              </p:ext>
            </p:extLst>
          </p:nvPr>
        </p:nvGraphicFramePr>
        <p:xfrm>
          <a:off x="2388053" y="1676401"/>
          <a:ext cx="6451147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7259082"/>
              </p:ext>
            </p:extLst>
          </p:nvPr>
        </p:nvGraphicFramePr>
        <p:xfrm>
          <a:off x="2743201" y="2133600"/>
          <a:ext cx="61722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5488570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9662500"/>
              </p:ext>
            </p:extLst>
          </p:nvPr>
        </p:nvGraphicFramePr>
        <p:xfrm>
          <a:off x="2778711" y="2057400"/>
          <a:ext cx="621289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8266982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7606604"/>
              </p:ext>
            </p:extLst>
          </p:nvPr>
        </p:nvGraphicFramePr>
        <p:xfrm>
          <a:off x="2667000" y="2057401"/>
          <a:ext cx="62484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0398260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74866"/>
              </p:ext>
            </p:extLst>
          </p:nvPr>
        </p:nvGraphicFramePr>
        <p:xfrm>
          <a:off x="2667000" y="1905001"/>
          <a:ext cx="6324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2878640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1574296"/>
              </p:ext>
            </p:extLst>
          </p:nvPr>
        </p:nvGraphicFramePr>
        <p:xfrm>
          <a:off x="2667000" y="1981200"/>
          <a:ext cx="62484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3180467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791250"/>
              </p:ext>
            </p:extLst>
          </p:nvPr>
        </p:nvGraphicFramePr>
        <p:xfrm>
          <a:off x="2667000" y="1828800"/>
          <a:ext cx="61722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7281164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316854"/>
              </p:ext>
            </p:extLst>
          </p:nvPr>
        </p:nvGraphicFramePr>
        <p:xfrm>
          <a:off x="2590800" y="1981200"/>
          <a:ext cx="6324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7024020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3154616"/>
              </p:ext>
            </p:extLst>
          </p:nvPr>
        </p:nvGraphicFramePr>
        <p:xfrm>
          <a:off x="2590800" y="1981199"/>
          <a:ext cx="6324600" cy="3886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9039917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147143"/>
              </p:ext>
            </p:extLst>
          </p:nvPr>
        </p:nvGraphicFramePr>
        <p:xfrm>
          <a:off x="2514600" y="2133600"/>
          <a:ext cx="64770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6791768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9755339"/>
              </p:ext>
            </p:extLst>
          </p:nvPr>
        </p:nvGraphicFramePr>
        <p:xfrm>
          <a:off x="2514600" y="2133601"/>
          <a:ext cx="64008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454523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October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2019928"/>
              </p:ext>
            </p:extLst>
          </p:nvPr>
        </p:nvGraphicFramePr>
        <p:xfrm>
          <a:off x="2859635" y="19050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244232"/>
              </p:ext>
            </p:extLst>
          </p:nvPr>
        </p:nvGraphicFramePr>
        <p:xfrm>
          <a:off x="2590800" y="1981201"/>
          <a:ext cx="64008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1767871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6751496"/>
              </p:ext>
            </p:extLst>
          </p:nvPr>
        </p:nvGraphicFramePr>
        <p:xfrm>
          <a:off x="2514600" y="1828801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8190226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5105468"/>
              </p:ext>
            </p:extLst>
          </p:nvPr>
        </p:nvGraphicFramePr>
        <p:xfrm>
          <a:off x="2514600" y="1905001"/>
          <a:ext cx="64008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4326136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4811193"/>
              </p:ext>
            </p:extLst>
          </p:nvPr>
        </p:nvGraphicFramePr>
        <p:xfrm>
          <a:off x="2514600" y="19812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253331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156222"/>
              </p:ext>
            </p:extLst>
          </p:nvPr>
        </p:nvGraphicFramePr>
        <p:xfrm>
          <a:off x="2514600" y="1905000"/>
          <a:ext cx="64008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0994952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5890147"/>
              </p:ext>
            </p:extLst>
          </p:nvPr>
        </p:nvGraphicFramePr>
        <p:xfrm>
          <a:off x="2590800" y="1828800"/>
          <a:ext cx="6324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1948179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1101973"/>
              </p:ext>
            </p:extLst>
          </p:nvPr>
        </p:nvGraphicFramePr>
        <p:xfrm>
          <a:off x="2590800" y="1752600"/>
          <a:ext cx="6324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5150003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4574305"/>
              </p:ext>
            </p:extLst>
          </p:nvPr>
        </p:nvGraphicFramePr>
        <p:xfrm>
          <a:off x="2514600" y="1981200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0583570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3083252"/>
              </p:ext>
            </p:extLst>
          </p:nvPr>
        </p:nvGraphicFramePr>
        <p:xfrm>
          <a:off x="2514600" y="1905000"/>
          <a:ext cx="6400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9170409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6588101"/>
              </p:ext>
            </p:extLst>
          </p:nvPr>
        </p:nvGraphicFramePr>
        <p:xfrm>
          <a:off x="2667000" y="1828800"/>
          <a:ext cx="62484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839051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000" y="2362200"/>
            <a:ext cx="5444200" cy="334089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243744"/>
              </p:ext>
            </p:extLst>
          </p:nvPr>
        </p:nvGraphicFramePr>
        <p:xfrm>
          <a:off x="2514600" y="1828800"/>
          <a:ext cx="6400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6732477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259891"/>
              </p:ext>
            </p:extLst>
          </p:nvPr>
        </p:nvGraphicFramePr>
        <p:xfrm>
          <a:off x="2514600" y="1981201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2707543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6694125"/>
              </p:ext>
            </p:extLst>
          </p:nvPr>
        </p:nvGraphicFramePr>
        <p:xfrm>
          <a:off x="2514600" y="1905000"/>
          <a:ext cx="64770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2877061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0661786"/>
              </p:ext>
            </p:extLst>
          </p:nvPr>
        </p:nvGraphicFramePr>
        <p:xfrm>
          <a:off x="2640806" y="2057400"/>
          <a:ext cx="6400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409995"/>
      </p:ext>
    </p:extLst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0667114"/>
              </p:ext>
            </p:extLst>
          </p:nvPr>
        </p:nvGraphicFramePr>
        <p:xfrm>
          <a:off x="2678906" y="2057400"/>
          <a:ext cx="6324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8549972"/>
      </p:ext>
    </p:extLst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7690159"/>
              </p:ext>
            </p:extLst>
          </p:nvPr>
        </p:nvGraphicFramePr>
        <p:xfrm>
          <a:off x="2678906" y="1905000"/>
          <a:ext cx="6324600" cy="3993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2801388"/>
      </p:ext>
    </p:extLst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7777526"/>
              </p:ext>
            </p:extLst>
          </p:nvPr>
        </p:nvGraphicFramePr>
        <p:xfrm>
          <a:off x="2755106" y="1905000"/>
          <a:ext cx="61722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4772570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665790"/>
              </p:ext>
            </p:extLst>
          </p:nvPr>
        </p:nvGraphicFramePr>
        <p:xfrm>
          <a:off x="2640806" y="19812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1517559"/>
      </p:ext>
    </p:extLst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1124082"/>
              </p:ext>
            </p:extLst>
          </p:nvPr>
        </p:nvGraphicFramePr>
        <p:xfrm>
          <a:off x="2640806" y="2133600"/>
          <a:ext cx="6400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3803338"/>
      </p:ext>
    </p:extLst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4068713"/>
              </p:ext>
            </p:extLst>
          </p:nvPr>
        </p:nvGraphicFramePr>
        <p:xfrm>
          <a:off x="2590800" y="19050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820724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</a:t>
            </a:r>
            <a:r>
              <a:rPr lang="en-US" sz="2800" dirty="0">
                <a:latin typeface="Impact" pitchFamily="34" charset="0"/>
              </a:rPr>
              <a:t>2017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614" y="2133600"/>
            <a:ext cx="5756386" cy="383471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320299"/>
              </p:ext>
            </p:extLst>
          </p:nvPr>
        </p:nvGraphicFramePr>
        <p:xfrm>
          <a:off x="2514600" y="2133600"/>
          <a:ext cx="64770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8632593"/>
      </p:ext>
    </p:extLst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1866337"/>
              </p:ext>
            </p:extLst>
          </p:nvPr>
        </p:nvGraphicFramePr>
        <p:xfrm>
          <a:off x="2514600" y="1828800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5907151"/>
      </p:ext>
    </p:extLst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60642"/>
              </p:ext>
            </p:extLst>
          </p:nvPr>
        </p:nvGraphicFramePr>
        <p:xfrm>
          <a:off x="2514600" y="1905000"/>
          <a:ext cx="6477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848627"/>
      </p:ext>
    </p:extLst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0862430"/>
              </p:ext>
            </p:extLst>
          </p:nvPr>
        </p:nvGraphicFramePr>
        <p:xfrm>
          <a:off x="2514600" y="1981200"/>
          <a:ext cx="6400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7682194"/>
      </p:ext>
    </p:extLst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207064"/>
              </p:ext>
            </p:extLst>
          </p:nvPr>
        </p:nvGraphicFramePr>
        <p:xfrm>
          <a:off x="2514600" y="2057400"/>
          <a:ext cx="6324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6835021"/>
      </p:ext>
    </p:extLst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7393320"/>
              </p:ext>
            </p:extLst>
          </p:nvPr>
        </p:nvGraphicFramePr>
        <p:xfrm>
          <a:off x="2590800" y="1981200"/>
          <a:ext cx="6324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6373729"/>
      </p:ext>
    </p:extLst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3059758"/>
              </p:ext>
            </p:extLst>
          </p:nvPr>
        </p:nvGraphicFramePr>
        <p:xfrm>
          <a:off x="2514600" y="2057401"/>
          <a:ext cx="6400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9722547"/>
      </p:ext>
    </p:extLst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5499841"/>
              </p:ext>
            </p:extLst>
          </p:nvPr>
        </p:nvGraphicFramePr>
        <p:xfrm>
          <a:off x="2514600" y="2057400"/>
          <a:ext cx="6400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9807481"/>
      </p:ext>
    </p:extLst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20609105"/>
              </p:ext>
            </p:extLst>
          </p:nvPr>
        </p:nvGraphicFramePr>
        <p:xfrm>
          <a:off x="2678588" y="2209800"/>
          <a:ext cx="6325235" cy="3897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7472912"/>
      </p:ext>
    </p:extLst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089354645"/>
              </p:ext>
            </p:extLst>
          </p:nvPr>
        </p:nvGraphicFramePr>
        <p:xfrm>
          <a:off x="2667000" y="2057400"/>
          <a:ext cx="5947410" cy="3855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004914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362200"/>
            <a:ext cx="6149612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713827890"/>
              </p:ext>
            </p:extLst>
          </p:nvPr>
        </p:nvGraphicFramePr>
        <p:xfrm>
          <a:off x="2590800" y="2133600"/>
          <a:ext cx="6166485" cy="41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9646134"/>
      </p:ext>
    </p:extLst>
  </p:cSld>
  <p:clrMapOvr>
    <a:masterClrMapping/>
  </p:clrMapOvr>
  <p:transition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5801568"/>
              </p:ext>
            </p:extLst>
          </p:nvPr>
        </p:nvGraphicFramePr>
        <p:xfrm>
          <a:off x="2514600" y="1981200"/>
          <a:ext cx="6400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1402662"/>
      </p:ext>
    </p:extLst>
  </p:cSld>
  <p:clrMapOvr>
    <a:masterClrMapping/>
  </p:clrMapOvr>
  <p:transition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656693674"/>
              </p:ext>
            </p:extLst>
          </p:nvPr>
        </p:nvGraphicFramePr>
        <p:xfrm>
          <a:off x="2806541" y="2209800"/>
          <a:ext cx="6069330" cy="3815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0499274"/>
      </p:ext>
    </p:extLst>
  </p:cSld>
  <p:clrMapOvr>
    <a:masterClrMapping/>
  </p:clrMapOvr>
  <p:transition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525805247"/>
              </p:ext>
            </p:extLst>
          </p:nvPr>
        </p:nvGraphicFramePr>
        <p:xfrm>
          <a:off x="2590800" y="2209800"/>
          <a:ext cx="6111875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3860244"/>
      </p:ext>
    </p:extLst>
  </p:cSld>
  <p:clrMapOvr>
    <a:masterClrMapping/>
  </p:clrMapOvr>
  <p:transition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853692714"/>
              </p:ext>
            </p:extLst>
          </p:nvPr>
        </p:nvGraphicFramePr>
        <p:xfrm>
          <a:off x="2590800" y="2133600"/>
          <a:ext cx="6087110" cy="387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8200039"/>
      </p:ext>
    </p:extLst>
  </p:cSld>
  <p:clrMapOvr>
    <a:masterClrMapping/>
  </p:clrMapOvr>
  <p:transition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85250244"/>
              </p:ext>
            </p:extLst>
          </p:nvPr>
        </p:nvGraphicFramePr>
        <p:xfrm>
          <a:off x="2514600" y="1981200"/>
          <a:ext cx="6111875" cy="3827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1159996"/>
      </p:ext>
    </p:extLst>
  </p:cSld>
  <p:clrMapOvr>
    <a:masterClrMapping/>
  </p:clrMapOvr>
  <p:transition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570111041"/>
              </p:ext>
            </p:extLst>
          </p:nvPr>
        </p:nvGraphicFramePr>
        <p:xfrm>
          <a:off x="2667000" y="2057400"/>
          <a:ext cx="6087110" cy="387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2109980"/>
      </p:ext>
    </p:extLst>
  </p:cSld>
  <p:clrMapOvr>
    <a:masterClrMapping/>
  </p:clrMapOvr>
  <p:transition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October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674291999"/>
              </p:ext>
            </p:extLst>
          </p:nvPr>
        </p:nvGraphicFramePr>
        <p:xfrm>
          <a:off x="2362200" y="2133600"/>
          <a:ext cx="6428740" cy="3974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138315"/>
      </p:ext>
    </p:extLst>
  </p:cSld>
  <p:clrMapOvr>
    <a:masterClrMapping/>
  </p:clrMapOvr>
  <p:transition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October 2017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9913810"/>
              </p:ext>
            </p:extLst>
          </p:nvPr>
        </p:nvGraphicFramePr>
        <p:xfrm>
          <a:off x="2895108" y="2209800"/>
          <a:ext cx="5862637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1" y="1981200"/>
            <a:ext cx="6172200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63610</TotalTime>
  <Words>499</Words>
  <Application>Microsoft Office PowerPoint</Application>
  <PresentationFormat>On-screen Show (4:3)</PresentationFormat>
  <Paragraphs>210</Paragraphs>
  <Slides>89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7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October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October 2017</vt:lpstr>
      <vt:lpstr>PowerPoint Presentation</vt:lpstr>
      <vt:lpstr>USCAUXILIARYSERVICESIT Website Reports October 2017 </vt:lpstr>
      <vt:lpstr>USCAUXILIARYSERVICESIT Website Reports October 2017 </vt:lpstr>
      <vt:lpstr>USCAUXILIARYSERVICESIT Website Reports October 2017  </vt:lpstr>
      <vt:lpstr>USCAUXILIARYSERVICESIT Website Reports October 2017  </vt:lpstr>
      <vt:lpstr>USCAUXILIARYSERVICESIT Website Reports October 2017 </vt:lpstr>
      <vt:lpstr>USCAUXILIARYSERVICESIT Website Reports August 2017 </vt:lpstr>
      <vt:lpstr>USCAUXILIARYSERVICESIT Email Campaign Reports October 2017 </vt:lpstr>
      <vt:lpstr>USCAUXILIARYSERVICESIT Email Campaign Reports October 2017  </vt:lpstr>
      <vt:lpstr>USCAUXILIARYSERVICESIT Email Campaign Reports October 2017 </vt:lpstr>
      <vt:lpstr>USCAUXILIARYSERVICESIT Email Campaign Reports October 2017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October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Michael Groessl</cp:lastModifiedBy>
  <cp:revision>2137</cp:revision>
  <dcterms:created xsi:type="dcterms:W3CDTF">2005-12-19T17:55:46Z</dcterms:created>
  <dcterms:modified xsi:type="dcterms:W3CDTF">2017-11-06T18:15:28Z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