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7.xml" ContentType="application/vnd.openxmlformats-officedocument.drawingml.chart+xml"/>
  <Override PartName="/ppt/notesSlides/notesSlide16.xml" ContentType="application/vnd.openxmlformats-officedocument.presentationml.notesSlide+xml"/>
  <Override PartName="/ppt/charts/chart18.xml" ContentType="application/vnd.openxmlformats-officedocument.drawingml.chart+xml"/>
  <Override PartName="/ppt/notesSlides/notesSlide17.xml" ContentType="application/vnd.openxmlformats-officedocument.presentationml.notesSlide+xml"/>
  <Override PartName="/ppt/charts/chart19.xml" ContentType="application/vnd.openxmlformats-officedocument.drawingml.chart+xml"/>
  <Override PartName="/ppt/notesSlides/notesSlide18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4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5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5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5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5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5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5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5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5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5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5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6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6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554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44" r:id="rId28"/>
    <p:sldId id="445" r:id="rId29"/>
    <p:sldId id="446" r:id="rId30"/>
    <p:sldId id="555" r:id="rId31"/>
    <p:sldId id="447" r:id="rId32"/>
    <p:sldId id="453" r:id="rId33"/>
    <p:sldId id="454" r:id="rId34"/>
    <p:sldId id="455" r:id="rId35"/>
    <p:sldId id="463" r:id="rId36"/>
    <p:sldId id="474" r:id="rId37"/>
    <p:sldId id="473" r:id="rId38"/>
    <p:sldId id="471" r:id="rId39"/>
    <p:sldId id="478" r:id="rId40"/>
    <p:sldId id="483" r:id="rId41"/>
    <p:sldId id="485" r:id="rId42"/>
    <p:sldId id="486" r:id="rId43"/>
    <p:sldId id="487" r:id="rId44"/>
    <p:sldId id="489" r:id="rId45"/>
    <p:sldId id="491" r:id="rId46"/>
    <p:sldId id="496" r:id="rId47"/>
    <p:sldId id="498" r:id="rId48"/>
    <p:sldId id="499" r:id="rId49"/>
    <p:sldId id="500" r:id="rId50"/>
    <p:sldId id="501" r:id="rId51"/>
    <p:sldId id="502" r:id="rId52"/>
    <p:sldId id="503" r:id="rId53"/>
    <p:sldId id="504" r:id="rId54"/>
    <p:sldId id="506" r:id="rId55"/>
    <p:sldId id="509" r:id="rId56"/>
    <p:sldId id="510" r:id="rId57"/>
    <p:sldId id="511" r:id="rId58"/>
    <p:sldId id="512" r:id="rId59"/>
    <p:sldId id="513" r:id="rId60"/>
    <p:sldId id="514" r:id="rId61"/>
    <p:sldId id="516" r:id="rId62"/>
    <p:sldId id="519" r:id="rId63"/>
    <p:sldId id="520" r:id="rId64"/>
    <p:sldId id="521" r:id="rId65"/>
    <p:sldId id="522" r:id="rId66"/>
    <p:sldId id="524" r:id="rId67"/>
    <p:sldId id="401" r:id="rId68"/>
    <p:sldId id="397" r:id="rId69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77" d="100"/>
          <a:sy n="77" d="100"/>
        </p:scale>
        <p:origin x="15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3888" y="21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../embeddings/oleObject8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December%202017%20Monthly%20Ops%20Report\December_2017_Web%20Req%20Unit%20And%20Status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42933</c:v>
                </c:pt>
                <c:pt idx="1">
                  <c:v>42964</c:v>
                </c:pt>
                <c:pt idx="2">
                  <c:v>42995</c:v>
                </c:pt>
                <c:pt idx="3">
                  <c:v>43025</c:v>
                </c:pt>
                <c:pt idx="4">
                  <c:v>43056</c:v>
                </c:pt>
                <c:pt idx="5">
                  <c:v>43086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758</c:v>
                </c:pt>
                <c:pt idx="1">
                  <c:v>1190</c:v>
                </c:pt>
                <c:pt idx="2">
                  <c:v>798</c:v>
                </c:pt>
                <c:pt idx="3">
                  <c:v>603</c:v>
                </c:pt>
                <c:pt idx="4">
                  <c:v>623</c:v>
                </c:pt>
                <c:pt idx="5">
                  <c:v>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49-42E1-83A2-07DEE2419A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0576"/>
        <c:axId val="102620968"/>
      </c:barChart>
      <c:dateAx>
        <c:axId val="102620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20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57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Reports.xlsx]Average Time on Site'!$C$7</c:f>
              <c:strCache>
                <c:ptCount val="1"/>
                <c:pt idx="0">
                  <c:v>Jul-17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Site'!$C$8:$C$14</c:f>
              <c:numCache>
                <c:formatCode>h:mm</c:formatCode>
                <c:ptCount val="7"/>
                <c:pt idx="0">
                  <c:v>3.7499999999999999E-2</c:v>
                </c:pt>
                <c:pt idx="1">
                  <c:v>0.17083333333333331</c:v>
                </c:pt>
                <c:pt idx="2">
                  <c:v>0.1451388888888889</c:v>
                </c:pt>
                <c:pt idx="3">
                  <c:v>7.2916666666666671E-2</c:v>
                </c:pt>
                <c:pt idx="4">
                  <c:v>9.4444444444444442E-2</c:v>
                </c:pt>
                <c:pt idx="5">
                  <c:v>0</c:v>
                </c:pt>
                <c:pt idx="6">
                  <c:v>5.486111111111111E-2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24-47ED-9593-50B0AED05288}"/>
            </c:ext>
          </c:extLst>
        </c:ser>
        <c:ser>
          <c:idx val="1"/>
          <c:order val="1"/>
          <c:tx>
            <c:strRef>
              <c:f>'[December_2017_Website Reports.xlsx]Average Time on Site'!$D$7</c:f>
              <c:strCache>
                <c:ptCount val="1"/>
                <c:pt idx="0">
                  <c:v>Aug-17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Site'!$D$8:$D$14</c:f>
              <c:numCache>
                <c:formatCode>h:mm</c:formatCode>
                <c:ptCount val="7"/>
                <c:pt idx="0">
                  <c:v>1.5972222222222224E-2</c:v>
                </c:pt>
                <c:pt idx="1">
                  <c:v>0.16527777777777777</c:v>
                </c:pt>
                <c:pt idx="2">
                  <c:v>9.930555555555555E-2</c:v>
                </c:pt>
                <c:pt idx="3">
                  <c:v>7.1527777777777787E-2</c:v>
                </c:pt>
                <c:pt idx="4">
                  <c:v>8.7500000000000008E-2</c:v>
                </c:pt>
                <c:pt idx="5">
                  <c:v>0</c:v>
                </c:pt>
                <c:pt idx="6">
                  <c:v>6.8749999999999992E-2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24-47ED-9593-50B0AED05288}"/>
            </c:ext>
          </c:extLst>
        </c:ser>
        <c:ser>
          <c:idx val="2"/>
          <c:order val="2"/>
          <c:tx>
            <c:strRef>
              <c:f>'[December_2017_Website Reports.xlsx]Average Time on Site'!$E$7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Site'!$E$8:$E$14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0.15555555555555556</c:v>
                </c:pt>
                <c:pt idx="2">
                  <c:v>0.10208333333333335</c:v>
                </c:pt>
                <c:pt idx="3">
                  <c:v>5.4166666666666669E-2</c:v>
                </c:pt>
                <c:pt idx="4">
                  <c:v>8.0555555555555561E-2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24-47ED-9593-50B0AED05288}"/>
            </c:ext>
          </c:extLst>
        </c:ser>
        <c:ser>
          <c:idx val="3"/>
          <c:order val="3"/>
          <c:tx>
            <c:strRef>
              <c:f>'[December_2017_Website Reports.xlsx]Average Time on Site'!$F$7</c:f>
              <c:strCache>
                <c:ptCount val="1"/>
                <c:pt idx="0">
                  <c:v>Oct-17</c:v>
                </c:pt>
              </c:strCache>
            </c:strRef>
          </c:tx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Site'!$F$8:$F$14</c:f>
              <c:numCache>
                <c:formatCode>h:mm</c:formatCode>
                <c:ptCount val="7"/>
                <c:pt idx="0">
                  <c:v>3.6805555555555557E-2</c:v>
                </c:pt>
                <c:pt idx="1">
                  <c:v>0.14375000000000002</c:v>
                </c:pt>
                <c:pt idx="2">
                  <c:v>0.1277777777777778</c:v>
                </c:pt>
                <c:pt idx="3">
                  <c:v>4.8611111111111112E-2</c:v>
                </c:pt>
                <c:pt idx="4">
                  <c:v>8.4722222222222213E-2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24-47ED-9593-50B0AED05288}"/>
            </c:ext>
          </c:extLst>
        </c:ser>
        <c:ser>
          <c:idx val="4"/>
          <c:order val="4"/>
          <c:tx>
            <c:strRef>
              <c:f>'[December_2017_Website Reports.xlsx]Average Time on Site'!$G$7</c:f>
              <c:strCache>
                <c:ptCount val="1"/>
                <c:pt idx="0">
                  <c:v>Nov-17</c:v>
                </c:pt>
              </c:strCache>
            </c:strRef>
          </c:tx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Site'!$G$8:$G$14</c:f>
              <c:numCache>
                <c:formatCode>h:mm</c:formatCode>
                <c:ptCount val="7"/>
                <c:pt idx="0">
                  <c:v>2.9861111111111113E-2</c:v>
                </c:pt>
                <c:pt idx="1">
                  <c:v>0.12708333333333333</c:v>
                </c:pt>
                <c:pt idx="2">
                  <c:v>0.14444444444444446</c:v>
                </c:pt>
                <c:pt idx="3">
                  <c:v>4.7222222222222221E-2</c:v>
                </c:pt>
                <c:pt idx="4">
                  <c:v>8.1250000000000003E-2</c:v>
                </c:pt>
                <c:pt idx="5">
                  <c:v>0</c:v>
                </c:pt>
                <c:pt idx="6">
                  <c:v>7.0833333333333331E-2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24-47ED-9593-50B0AED05288}"/>
            </c:ext>
          </c:extLst>
        </c:ser>
        <c:ser>
          <c:idx val="5"/>
          <c:order val="5"/>
          <c:tx>
            <c:strRef>
              <c:f>'[December_2017_Website Reports.xlsx]Average Time on Site'!$H$7</c:f>
              <c:strCache>
                <c:ptCount val="1"/>
                <c:pt idx="0">
                  <c:v>Dec-17</c:v>
                </c:pt>
              </c:strCache>
            </c:strRef>
          </c:tx>
          <c:invertIfNegative val="0"/>
          <c:cat>
            <c:strRef>
              <c:f>'[December_2017_Website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Reports.xlsx]Average Time on Site'!$H$8:$H$14</c:f>
              <c:numCache>
                <c:formatCode>h:mm</c:formatCode>
                <c:ptCount val="7"/>
                <c:pt idx="0">
                  <c:v>1.3194444444444444E-2</c:v>
                </c:pt>
                <c:pt idx="1">
                  <c:v>0.13958333333333334</c:v>
                </c:pt>
                <c:pt idx="2">
                  <c:v>0.17708333333333334</c:v>
                </c:pt>
                <c:pt idx="3">
                  <c:v>4.7916666666666663E-2</c:v>
                </c:pt>
                <c:pt idx="4">
                  <c:v>7.7777777777777779E-2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324-47ED-9593-50B0AED05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82576"/>
        <c:axId val="325277480"/>
      </c:barChart>
      <c:catAx>
        <c:axId val="32528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480"/>
        <c:crosses val="autoZero"/>
        <c:auto val="1"/>
        <c:lblAlgn val="ctr"/>
        <c:lblOffset val="100"/>
        <c:noMultiLvlLbl val="0"/>
      </c:catAx>
      <c:valAx>
        <c:axId val="3252774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825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Reports.xlsx]Average Time on Site'!$C$18</c:f>
              <c:strCache>
                <c:ptCount val="1"/>
                <c:pt idx="0">
                  <c:v>Jul-17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Site'!$C$19:$C$27</c:f>
              <c:numCache>
                <c:formatCode>h:mm</c:formatCode>
                <c:ptCount val="9"/>
                <c:pt idx="0">
                  <c:v>5.0694444444444452E-2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4.9999999999999996E-2</c:v>
                </c:pt>
                <c:pt idx="4">
                  <c:v>5.7638888888888885E-2</c:v>
                </c:pt>
                <c:pt idx="5">
                  <c:v>5.1388888888888894E-2</c:v>
                </c:pt>
                <c:pt idx="6">
                  <c:v>6.3888888888888884E-2</c:v>
                </c:pt>
                <c:pt idx="7">
                  <c:v>4.2361111111111106E-2</c:v>
                </c:pt>
                <c:pt idx="8">
                  <c:v>4.0972222222222222E-2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F7-499B-AD10-D835AC50ACB6}"/>
            </c:ext>
          </c:extLst>
        </c:ser>
        <c:ser>
          <c:idx val="1"/>
          <c:order val="1"/>
          <c:tx>
            <c:strRef>
              <c:f>'[December_2017_Website Reports.xlsx]Average Time on Site'!$D$18</c:f>
              <c:strCache>
                <c:ptCount val="1"/>
                <c:pt idx="0">
                  <c:v>Aug-17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Site'!$D$19:$D$27</c:f>
              <c:numCache>
                <c:formatCode>h:mm</c:formatCode>
                <c:ptCount val="9"/>
                <c:pt idx="0">
                  <c:v>9.5833333333333326E-2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9.1666666666666674E-2</c:v>
                </c:pt>
                <c:pt idx="4">
                  <c:v>8.9583333333333334E-2</c:v>
                </c:pt>
                <c:pt idx="5">
                  <c:v>4.9305555555555554E-2</c:v>
                </c:pt>
                <c:pt idx="6">
                  <c:v>5.8333333333333327E-2</c:v>
                </c:pt>
                <c:pt idx="7">
                  <c:v>3.4027777777777775E-2</c:v>
                </c:pt>
                <c:pt idx="8">
                  <c:v>4.6527777777777779E-2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F7-499B-AD10-D835AC50ACB6}"/>
            </c:ext>
          </c:extLst>
        </c:ser>
        <c:ser>
          <c:idx val="2"/>
          <c:order val="2"/>
          <c:tx>
            <c:strRef>
              <c:f>'[December_2017_Website Reports.xlsx]Average Time on Site'!$E$18</c:f>
              <c:strCache>
                <c:ptCount val="1"/>
                <c:pt idx="0">
                  <c:v>Sep-17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Site'!$E$19:$E$27</c:f>
              <c:numCache>
                <c:formatCode>h:mm</c:formatCode>
                <c:ptCount val="9"/>
                <c:pt idx="0">
                  <c:v>0.11319444444444444</c:v>
                </c:pt>
                <c:pt idx="1">
                  <c:v>7.0833333333333331E-2</c:v>
                </c:pt>
                <c:pt idx="2">
                  <c:v>0</c:v>
                </c:pt>
                <c:pt idx="3">
                  <c:v>4.5833333333333337E-2</c:v>
                </c:pt>
                <c:pt idx="4">
                  <c:v>0.10347222222222223</c:v>
                </c:pt>
                <c:pt idx="5">
                  <c:v>6.8749999999999992E-2</c:v>
                </c:pt>
                <c:pt idx="6">
                  <c:v>0</c:v>
                </c:pt>
                <c:pt idx="7">
                  <c:v>6.7361111111111108E-2</c:v>
                </c:pt>
                <c:pt idx="8">
                  <c:v>7.4305555555555555E-2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F7-499B-AD10-D835AC50ACB6}"/>
            </c:ext>
          </c:extLst>
        </c:ser>
        <c:ser>
          <c:idx val="3"/>
          <c:order val="3"/>
          <c:tx>
            <c:strRef>
              <c:f>'[December_2017_Website Reports.xlsx]Average Time on Site'!$F$18</c:f>
              <c:strCache>
                <c:ptCount val="1"/>
                <c:pt idx="0">
                  <c:v>Oct-17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Site'!$F$19:$F$27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7.013888888888889E-2</c:v>
                </c:pt>
                <c:pt idx="2">
                  <c:v>0</c:v>
                </c:pt>
                <c:pt idx="3">
                  <c:v>2.2222222222222223E-2</c:v>
                </c:pt>
                <c:pt idx="4">
                  <c:v>9.375E-2</c:v>
                </c:pt>
                <c:pt idx="5">
                  <c:v>5.5555555555555552E-2</c:v>
                </c:pt>
                <c:pt idx="6">
                  <c:v>0</c:v>
                </c:pt>
                <c:pt idx="7">
                  <c:v>5.9027777777777783E-2</c:v>
                </c:pt>
                <c:pt idx="8">
                  <c:v>4.4444444444444446E-2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F7-499B-AD10-D835AC50ACB6}"/>
            </c:ext>
          </c:extLst>
        </c:ser>
        <c:ser>
          <c:idx val="4"/>
          <c:order val="4"/>
          <c:tx>
            <c:strRef>
              <c:f>'[December_2017_Website Reports.xlsx]Average Time on Site'!$G$18</c:f>
              <c:strCache>
                <c:ptCount val="1"/>
                <c:pt idx="0">
                  <c:v>Nov-17</c:v>
                </c:pt>
              </c:strCache>
            </c:strRef>
          </c:tx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Site'!$G$19:$G$27</c:f>
              <c:numCache>
                <c:formatCode>h:mm</c:formatCode>
                <c:ptCount val="9"/>
                <c:pt idx="0">
                  <c:v>0.10347222222222223</c:v>
                </c:pt>
                <c:pt idx="1">
                  <c:v>6.458333333333334E-2</c:v>
                </c:pt>
                <c:pt idx="2">
                  <c:v>0</c:v>
                </c:pt>
                <c:pt idx="3">
                  <c:v>3.6805555555555557E-2</c:v>
                </c:pt>
                <c:pt idx="4">
                  <c:v>9.3055555555555558E-2</c:v>
                </c:pt>
                <c:pt idx="5">
                  <c:v>5.9722222222222225E-2</c:v>
                </c:pt>
                <c:pt idx="6">
                  <c:v>0</c:v>
                </c:pt>
                <c:pt idx="7">
                  <c:v>6.8749999999999992E-2</c:v>
                </c:pt>
                <c:pt idx="8">
                  <c:v>3.888888888888889E-2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F7-499B-AD10-D835AC50ACB6}"/>
            </c:ext>
          </c:extLst>
        </c:ser>
        <c:ser>
          <c:idx val="5"/>
          <c:order val="5"/>
          <c:tx>
            <c:strRef>
              <c:f>'[December_2017_Website Reports.xlsx]Average Time on Site'!$H$18</c:f>
              <c:strCache>
                <c:ptCount val="1"/>
                <c:pt idx="0">
                  <c:v>Dec-17</c:v>
                </c:pt>
              </c:strCache>
            </c:strRef>
          </c:tx>
          <c:invertIfNegative val="0"/>
          <c:cat>
            <c:strRef>
              <c:f>'[December_2017_Website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'[December_2017_Website Reports.xlsx]Average Time on Site'!$H$19:$H$27</c:f>
              <c:numCache>
                <c:formatCode>h:mm</c:formatCode>
                <c:ptCount val="9"/>
                <c:pt idx="0">
                  <c:v>0.10416666666666667</c:v>
                </c:pt>
                <c:pt idx="1">
                  <c:v>6.805555555555555E-2</c:v>
                </c:pt>
                <c:pt idx="2">
                  <c:v>0</c:v>
                </c:pt>
                <c:pt idx="3">
                  <c:v>7.4999999999999997E-2</c:v>
                </c:pt>
                <c:pt idx="4">
                  <c:v>8.2638888888888887E-2</c:v>
                </c:pt>
                <c:pt idx="5">
                  <c:v>3.7499999999999999E-2</c:v>
                </c:pt>
                <c:pt idx="6">
                  <c:v>0</c:v>
                </c:pt>
                <c:pt idx="7">
                  <c:v>4.5833333333333337E-2</c:v>
                </c:pt>
                <c:pt idx="8">
                  <c:v>9.3055555555555558E-2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F7-499B-AD10-D835AC50A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29720"/>
        <c:axId val="334830112"/>
      </c:barChart>
      <c:catAx>
        <c:axId val="33482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0112"/>
        <c:crosses val="autoZero"/>
        <c:auto val="1"/>
        <c:lblAlgn val="ctr"/>
        <c:lblOffset val="100"/>
        <c:noMultiLvlLbl val="0"/>
      </c:catAx>
      <c:valAx>
        <c:axId val="334830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9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Reports.xlsx]Average Time on Site'!$C$30:$C$31</c:f>
              <c:strCache>
                <c:ptCount val="2"/>
                <c:pt idx="0">
                  <c:v>Jul-17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Site'!$C$32:$C$36</c:f>
              <c:numCache>
                <c:formatCode>h:mm</c:formatCode>
                <c:ptCount val="5"/>
                <c:pt idx="0">
                  <c:v>3.6805555555555557E-2</c:v>
                </c:pt>
                <c:pt idx="1">
                  <c:v>1.8055555555555557E-2</c:v>
                </c:pt>
                <c:pt idx="2">
                  <c:v>4.9999999999999996E-2</c:v>
                </c:pt>
                <c:pt idx="3">
                  <c:v>0</c:v>
                </c:pt>
                <c:pt idx="4">
                  <c:v>0.16944444444444443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23-41B2-B784-C9BDC9FD69EE}"/>
            </c:ext>
          </c:extLst>
        </c:ser>
        <c:ser>
          <c:idx val="1"/>
          <c:order val="1"/>
          <c:tx>
            <c:strRef>
              <c:f>'[December_2017_Website Reports.xlsx]Average Time on Site'!$D$30:$D$31</c:f>
              <c:strCache>
                <c:ptCount val="2"/>
                <c:pt idx="0">
                  <c:v>Aug-17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Site'!$D$32:$D$36</c:f>
              <c:numCache>
                <c:formatCode>h:mm</c:formatCode>
                <c:ptCount val="5"/>
                <c:pt idx="0">
                  <c:v>3.9583333333333331E-2</c:v>
                </c:pt>
                <c:pt idx="1">
                  <c:v>1.7361111111111112E-2</c:v>
                </c:pt>
                <c:pt idx="2">
                  <c:v>9.1666666666666674E-2</c:v>
                </c:pt>
                <c:pt idx="3">
                  <c:v>0</c:v>
                </c:pt>
                <c:pt idx="4">
                  <c:v>0.22152777777777777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23-41B2-B784-C9BDC9FD69EE}"/>
            </c:ext>
          </c:extLst>
        </c:ser>
        <c:ser>
          <c:idx val="2"/>
          <c:order val="2"/>
          <c:tx>
            <c:strRef>
              <c:f>'[December_2017_Website Reports.xlsx]Average Time on Site'!$E$30:$E$31</c:f>
              <c:strCache>
                <c:ptCount val="2"/>
                <c:pt idx="0">
                  <c:v>Sep-17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Site'!$E$32:$E$36</c:f>
              <c:numCache>
                <c:formatCode>h:mm</c:formatCode>
                <c:ptCount val="5"/>
                <c:pt idx="0">
                  <c:v>0.12083333333333333</c:v>
                </c:pt>
                <c:pt idx="1">
                  <c:v>1.0416666666666666E-2</c:v>
                </c:pt>
                <c:pt idx="2">
                  <c:v>4.5833333333333337E-2</c:v>
                </c:pt>
                <c:pt idx="3">
                  <c:v>0</c:v>
                </c:pt>
                <c:pt idx="4">
                  <c:v>0.14930555555555555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23-41B2-B784-C9BDC9FD69EE}"/>
            </c:ext>
          </c:extLst>
        </c:ser>
        <c:ser>
          <c:idx val="3"/>
          <c:order val="3"/>
          <c:tx>
            <c:strRef>
              <c:f>'[December_2017_Website Reports.xlsx]Average Time on Site'!$F$30:$F$31</c:f>
              <c:strCache>
                <c:ptCount val="2"/>
                <c:pt idx="0">
                  <c:v>Oct-17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Site'!$F$32:$F$36</c:f>
              <c:numCache>
                <c:formatCode>h:mm</c:formatCode>
                <c:ptCount val="5"/>
                <c:pt idx="0">
                  <c:v>8.5416666666666655E-2</c:v>
                </c:pt>
                <c:pt idx="1">
                  <c:v>4.8611111111111112E-3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0.13819444444444443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23-41B2-B784-C9BDC9FD69EE}"/>
            </c:ext>
          </c:extLst>
        </c:ser>
        <c:ser>
          <c:idx val="4"/>
          <c:order val="4"/>
          <c:tx>
            <c:strRef>
              <c:f>'[December_2017_Website Reports.xlsx]Average Time on Site'!$G$30:$G$31</c:f>
              <c:strCache>
                <c:ptCount val="2"/>
                <c:pt idx="0">
                  <c:v>Nov-17</c:v>
                </c:pt>
              </c:strCache>
            </c:strRef>
          </c:tx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Site'!$G$32:$G$36</c:f>
              <c:numCache>
                <c:formatCode>h:mm</c:formatCode>
                <c:ptCount val="5"/>
                <c:pt idx="0">
                  <c:v>1.8749999999999999E-2</c:v>
                </c:pt>
                <c:pt idx="1">
                  <c:v>2.4999999999999998E-2</c:v>
                </c:pt>
                <c:pt idx="2">
                  <c:v>3.6805555555555557E-2</c:v>
                </c:pt>
                <c:pt idx="3">
                  <c:v>0</c:v>
                </c:pt>
                <c:pt idx="4">
                  <c:v>0.1013888888888889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23-41B2-B784-C9BDC9FD69EE}"/>
            </c:ext>
          </c:extLst>
        </c:ser>
        <c:ser>
          <c:idx val="5"/>
          <c:order val="5"/>
          <c:tx>
            <c:strRef>
              <c:f>'[December_2017_Website Reports.xlsx]Average Time on Site'!$H$30:$H$31</c:f>
              <c:strCache>
                <c:ptCount val="2"/>
                <c:pt idx="0">
                  <c:v>Dec-17</c:v>
                </c:pt>
              </c:strCache>
            </c:strRef>
          </c:tx>
          <c:invertIfNegative val="0"/>
          <c:cat>
            <c:strRef>
              <c:f>'[December_2017_Website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Reports.xlsx]Average Time on Site'!$H$32:$H$36</c:f>
              <c:numCache>
                <c:formatCode>h:mm</c:formatCode>
                <c:ptCount val="5"/>
                <c:pt idx="0">
                  <c:v>1.5277777777777777E-2</c:v>
                </c:pt>
                <c:pt idx="1">
                  <c:v>2.0833333333333332E-2</c:v>
                </c:pt>
                <c:pt idx="2">
                  <c:v>7.4999999999999997E-2</c:v>
                </c:pt>
                <c:pt idx="3">
                  <c:v>0</c:v>
                </c:pt>
                <c:pt idx="4">
                  <c:v>0.15486111111111112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23-41B2-B784-C9BDC9FD6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77088"/>
        <c:axId val="325279440"/>
      </c:barChart>
      <c:catAx>
        <c:axId val="32527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9440"/>
        <c:crosses val="autoZero"/>
        <c:auto val="1"/>
        <c:lblAlgn val="ctr"/>
        <c:lblOffset val="100"/>
        <c:noMultiLvlLbl val="0"/>
      </c:catAx>
      <c:valAx>
        <c:axId val="325279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0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December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Reports.xlsx]BKS Details'!$B$6:$B$15</c:f>
              <c:strCache>
                <c:ptCount val="5"/>
                <c:pt idx="0">
                  <c:v>Rose bowl</c:v>
                </c:pt>
                <c:pt idx="1">
                  <c:v>5478</c:v>
                </c:pt>
                <c:pt idx="2">
                  <c:v>01n</c:v>
                </c:pt>
                <c:pt idx="3">
                  <c:v>Bamboo napkin holder</c:v>
                </c:pt>
                <c:pt idx="4">
                  <c:v>books</c:v>
                </c:pt>
              </c:strCache>
            </c:strRef>
          </c:cat>
          <c:val>
            <c:numRef>
              <c:f>'[December_2017_Website Reports.xlsx]BKS Details'!$C$6:$C$15</c:f>
              <c:numCache>
                <c:formatCode>General</c:formatCode>
                <c:ptCount val="10"/>
                <c:pt idx="0">
                  <c:v>20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A-4CD0-A31B-28CEA275F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4424"/>
        <c:axId val="334828544"/>
      </c:barChart>
      <c:catAx>
        <c:axId val="334834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85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4828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442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Reports.xlsx]BKS Details'!$B$34:$B$43</c:f>
              <c:strCache>
                <c:ptCount val="10"/>
                <c:pt idx="0">
                  <c:v>Hoodies &amp; Pullovers</c:v>
                </c:pt>
                <c:pt idx="1">
                  <c:v>Get the gear to help you cheer the Trojans on to victory!</c:v>
                </c:pt>
                <c:pt idx="2">
                  <c:v>Tops &amp; T-Shirts</c:v>
                </c:pt>
                <c:pt idx="3">
                  <c:v>Shopping Cart</c:v>
                </c:pt>
                <c:pt idx="4">
                  <c:v>Log in | Register</c:v>
                </c:pt>
                <c:pt idx="5">
                  <c:v>Outerwear</c:v>
                </c:pt>
                <c:pt idx="6">
                  <c:v>Welcome to the store</c:v>
                </c:pt>
                <c:pt idx="7">
                  <c:v>Choose Shipping Address</c:v>
                </c:pt>
                <c:pt idx="8">
                  <c:v>Choose delivery method</c:v>
                </c:pt>
                <c:pt idx="9">
                  <c:v>Choose Payment Method</c:v>
                </c:pt>
              </c:strCache>
            </c:strRef>
          </c:cat>
          <c:val>
            <c:numRef>
              <c:f>'[December_2017_Website Reports.xlsx]BKS Details'!$C$34:$C$43</c:f>
              <c:numCache>
                <c:formatCode>#,##0</c:formatCode>
                <c:ptCount val="10"/>
                <c:pt idx="0">
                  <c:v>26733</c:v>
                </c:pt>
                <c:pt idx="1">
                  <c:v>26527</c:v>
                </c:pt>
                <c:pt idx="2">
                  <c:v>25424</c:v>
                </c:pt>
                <c:pt idx="3">
                  <c:v>15206</c:v>
                </c:pt>
                <c:pt idx="4">
                  <c:v>12877</c:v>
                </c:pt>
                <c:pt idx="5">
                  <c:v>10207</c:v>
                </c:pt>
                <c:pt idx="6">
                  <c:v>9190</c:v>
                </c:pt>
                <c:pt idx="7">
                  <c:v>8584</c:v>
                </c:pt>
                <c:pt idx="8">
                  <c:v>7041</c:v>
                </c:pt>
                <c:pt idx="9">
                  <c:v>6749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E-41F7-A58C-4AEF50CB3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0504"/>
        <c:axId val="334833640"/>
      </c:barChart>
      <c:catAx>
        <c:axId val="334830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3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8336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05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December </a:t>
            </a:r>
            <a:r>
              <a:rPr lang="en-US" sz="1075" b="1" i="0" u="none" strike="noStrike" baseline="0">
                <a:effectLst/>
              </a:rPr>
              <a:t>2017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MCM08 BEAT OHIO STATE BUTTON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B3-4E6C-85C0-64BB5D11F03A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Mens Pac-12 Football Championship 2017 Tee Cardinal L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B3-4E6C-85C0-64BB5D11F03A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Mens Pac-12 Football Championship 2017 Tee Cardinal XL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E6C-85C0-64BB5D11F03A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Cotton Bowl Mens Helmet SS Tee Hol17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B3-4E6C-85C0-64BB5D11F03A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Shield ALUMNI LICENSE PLATE FRAME HEAVY CHROME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B3-4E6C-85C0-64BB5D11F03A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Shield ALUMNI LICENSE PLATE FRAME Solid Brass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2B3-4E6C-85C0-64BB5D11F03A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Mens Pac-12 Football Championship 2017 Tee Cardinal 2XL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B3-4E6C-85C0-64BB5D11F03A}"/>
            </c:ext>
          </c:extLst>
        </c:ser>
        <c:ser>
          <c:idx val="8"/>
          <c:order val="7"/>
          <c:tx>
            <c:strRef>
              <c:f>'BKS Details'!$B$76</c:f>
              <c:strCache>
                <c:ptCount val="1"/>
                <c:pt idx="0">
                  <c:v>Cotton Bowl Mens Verbiage LS Tee Hol17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B3-4E6C-85C0-64BB5D11F03A}"/>
            </c:ext>
          </c:extLst>
        </c:ser>
        <c:ser>
          <c:idx val="9"/>
          <c:order val="8"/>
          <c:tx>
            <c:strRef>
              <c:f>'BKS Details'!$B$75</c:f>
              <c:strCache>
                <c:ptCount val="1"/>
                <c:pt idx="0">
                  <c:v>USC Mens Pac-12 Football Championship 2017 Tee Cardinal M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B3-4E6C-85C0-64BB5D11F03A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Cotton Bowl Mens Verbiage SS Tee Hol17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2B3-4E6C-85C0-64BB5D11F0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1680"/>
        <c:axId val="334835208"/>
      </c:barChart>
      <c:catAx>
        <c:axId val="3348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4835208"/>
        <c:crosses val="autoZero"/>
        <c:auto val="1"/>
        <c:lblAlgn val="ctr"/>
        <c:lblOffset val="100"/>
        <c:noMultiLvlLbl val="0"/>
      </c:catAx>
      <c:valAx>
        <c:axId val="334835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1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42933</c:v>
                </c:pt>
                <c:pt idx="1">
                  <c:v>42964</c:v>
                </c:pt>
                <c:pt idx="2">
                  <c:v>42995</c:v>
                </c:pt>
                <c:pt idx="3">
                  <c:v>43025</c:v>
                </c:pt>
                <c:pt idx="4">
                  <c:v>43056</c:v>
                </c:pt>
                <c:pt idx="5">
                  <c:v>43086</c:v>
                </c:pt>
              </c:numCache>
            </c:num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570</c:v>
                </c:pt>
                <c:pt idx="1">
                  <c:v>2762</c:v>
                </c:pt>
                <c:pt idx="2">
                  <c:v>3217</c:v>
                </c:pt>
                <c:pt idx="3">
                  <c:v>234</c:v>
                </c:pt>
                <c:pt idx="4">
                  <c:v>160</c:v>
                </c:pt>
                <c:pt idx="5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19-4052-AC35-84ACFC4B9506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42933</c:v>
                </c:pt>
                <c:pt idx="1">
                  <c:v>42964</c:v>
                </c:pt>
                <c:pt idx="2">
                  <c:v>42995</c:v>
                </c:pt>
                <c:pt idx="3">
                  <c:v>43025</c:v>
                </c:pt>
                <c:pt idx="4">
                  <c:v>43056</c:v>
                </c:pt>
                <c:pt idx="5">
                  <c:v>43086</c:v>
                </c:pt>
              </c:numCache>
            </c:num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19-4052-AC35-84ACFC4B9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0560"/>
        <c:axId val="324161736"/>
      </c:barChart>
      <c:dateAx>
        <c:axId val="32416056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17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4161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05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</c:f>
          <c:strCache>
            <c:ptCount val="1"/>
            <c:pt idx="0">
              <c:v>🎄 Free Holiday Shipping - One Week Only! 🎅 - 12/01/2017</c:v>
            </c:pt>
          </c:strCache>
        </c:strRef>
      </c:tx>
      <c:layout>
        <c:manualLayout>
          <c:xMode val="edge"/>
          <c:yMode val="edge"/>
          <c:x val="0.28314912108198814"/>
          <c:y val="5.84157085538785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68569</c:v>
                </c:pt>
                <c:pt idx="1">
                  <c:v>68533</c:v>
                </c:pt>
                <c:pt idx="2">
                  <c:v>17795</c:v>
                </c:pt>
                <c:pt idx="3">
                  <c:v>1314</c:v>
                </c:pt>
                <c:pt idx="4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E8-4460-8C17-A14971D55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5775336"/>
        <c:axId val="465777296"/>
      </c:barChart>
      <c:catAx>
        <c:axId val="46577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7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7772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5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</c:f>
          <c:strCache>
            <c:ptCount val="1"/>
            <c:pt idx="0">
              <c:v>✌ USC Fights On to Pac-12 Victory! - 12/01/2017</c:v>
            </c:pt>
          </c:strCache>
        </c:strRef>
      </c:tx>
      <c:layout>
        <c:manualLayout>
          <c:xMode val="edge"/>
          <c:yMode val="edge"/>
          <c:x val="0.26964011531244886"/>
          <c:y val="4.4302967272863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68524</c:v>
                </c:pt>
                <c:pt idx="1">
                  <c:v>68494</c:v>
                </c:pt>
                <c:pt idx="2">
                  <c:v>20345</c:v>
                </c:pt>
                <c:pt idx="3">
                  <c:v>1545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1C-4C7E-8359-856C277E31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904"/>
        <c:axId val="614752512"/>
      </c:barChart>
      <c:catAx>
        <c:axId val="61475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2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</c:f>
          <c:strCache>
            <c:ptCount val="1"/>
            <c:pt idx="0">
              <c:v>Trim your tree to celebrate the season.  - 12/02/2017</c:v>
            </c:pt>
          </c:strCache>
        </c:strRef>
      </c:tx>
      <c:layout>
        <c:manualLayout>
          <c:xMode val="edge"/>
          <c:yMode val="edge"/>
          <c:x val="0.28341106633003171"/>
          <c:y val="7.051433654335580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68490</c:v>
                </c:pt>
                <c:pt idx="1">
                  <c:v>68464</c:v>
                </c:pt>
                <c:pt idx="2">
                  <c:v>18477</c:v>
                </c:pt>
                <c:pt idx="3">
                  <c:v>1039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3-48FC-81F4-2A00558B4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120"/>
        <c:axId val="614753688"/>
      </c:barChart>
      <c:catAx>
        <c:axId val="61475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3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3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3810906424652309"/>
          <c:y val="3.81943895584354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867968880511748"/>
          <c:y val="0.17839195979899508"/>
          <c:w val="0.82132031119488247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54</c:v>
                </c:pt>
                <c:pt idx="1">
                  <c:v>24</c:v>
                </c:pt>
                <c:pt idx="2">
                  <c:v>15</c:v>
                </c:pt>
                <c:pt idx="3">
                  <c:v>64</c:v>
                </c:pt>
                <c:pt idx="4">
                  <c:v>5</c:v>
                </c:pt>
                <c:pt idx="5">
                  <c:v>5</c:v>
                </c:pt>
                <c:pt idx="6">
                  <c:v>48</c:v>
                </c:pt>
                <c:pt idx="7">
                  <c:v>28</c:v>
                </c:pt>
                <c:pt idx="8">
                  <c:v>82</c:v>
                </c:pt>
                <c:pt idx="9">
                  <c:v>31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01-4F13-A57C-58C787AD1AB2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41</c:v>
                </c:pt>
                <c:pt idx="1">
                  <c:v>20</c:v>
                </c:pt>
                <c:pt idx="2">
                  <c:v>13</c:v>
                </c:pt>
                <c:pt idx="3">
                  <c:v>59</c:v>
                </c:pt>
                <c:pt idx="4">
                  <c:v>5</c:v>
                </c:pt>
                <c:pt idx="5">
                  <c:v>3</c:v>
                </c:pt>
                <c:pt idx="6">
                  <c:v>45</c:v>
                </c:pt>
                <c:pt idx="7">
                  <c:v>25</c:v>
                </c:pt>
                <c:pt idx="8">
                  <c:v>20</c:v>
                </c:pt>
                <c:pt idx="9">
                  <c:v>25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01-4F13-A57C-58C787AD1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2536"/>
        <c:axId val="102626064"/>
      </c:barChart>
      <c:catAx>
        <c:axId val="102622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2626064"/>
        <c:crosses val="autoZero"/>
        <c:auto val="1"/>
        <c:lblAlgn val="ctr"/>
        <c:lblOffset val="100"/>
        <c:noMultiLvlLbl val="0"/>
      </c:catAx>
      <c:valAx>
        <c:axId val="10262606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02622536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</c:f>
          <c:strCache>
            <c:ptCount val="1"/>
            <c:pt idx="0">
              <c:v>✌ USC Fights On to Pac-12 Victory! - 12/02/2017</c:v>
            </c:pt>
          </c:strCache>
        </c:strRef>
      </c:tx>
      <c:layout>
        <c:manualLayout>
          <c:xMode val="edge"/>
          <c:yMode val="edge"/>
          <c:x val="0.29317471331967571"/>
          <c:y val="6.482011626832950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52012</c:v>
                </c:pt>
                <c:pt idx="1">
                  <c:v>51991</c:v>
                </c:pt>
                <c:pt idx="2">
                  <c:v>7892</c:v>
                </c:pt>
                <c:pt idx="3">
                  <c:v>425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1-470A-953B-DC667558B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8936"/>
        <c:axId val="462727368"/>
      </c:barChart>
      <c:catAx>
        <c:axId val="46272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7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8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</c:f>
          <c:strCache>
            <c:ptCount val="1"/>
            <c:pt idx="0">
              <c:v>USC Trojans are Cotton Bowl Bound! - 12/03/2017</c:v>
            </c:pt>
          </c:strCache>
        </c:strRef>
      </c:tx>
      <c:layout>
        <c:manualLayout>
          <c:xMode val="edge"/>
          <c:yMode val="edge"/>
          <c:x val="0.30049481205530365"/>
          <c:y val="5.798055084442941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68396</c:v>
                </c:pt>
                <c:pt idx="1">
                  <c:v>68375</c:v>
                </c:pt>
                <c:pt idx="2">
                  <c:v>21675</c:v>
                </c:pt>
                <c:pt idx="3">
                  <c:v>1456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15-40BC-B297-AC45CBB1C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8048"/>
        <c:axId val="412838440"/>
      </c:barChart>
      <c:catAx>
        <c:axId val="412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3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</c:f>
          <c:strCache>
            <c:ptCount val="1"/>
            <c:pt idx="0">
              <c:v>USC Trojans are Cotton Bowl Bound! - 12/04/2017</c:v>
            </c:pt>
          </c:strCache>
        </c:strRef>
      </c:tx>
      <c:layout>
        <c:manualLayout>
          <c:xMode val="edge"/>
          <c:yMode val="edge"/>
          <c:x val="0.24682111074122645"/>
          <c:y val="7.0000089703297852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50161</c:v>
                </c:pt>
                <c:pt idx="1">
                  <c:v>50106</c:v>
                </c:pt>
                <c:pt idx="2">
                  <c:v>7639</c:v>
                </c:pt>
                <c:pt idx="3">
                  <c:v>396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55-4D64-AD4B-E0133CAD3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reports'!$L$23</c:f>
          <c:strCache>
            <c:ptCount val="1"/>
            <c:pt idx="0">
              <c:v>🎄 Free Holiday Shipping - Ends Soon! 🎅 - 12/06/2017</c:v>
            </c:pt>
          </c:strCache>
        </c:strRef>
      </c:tx>
      <c:layout>
        <c:manualLayout>
          <c:xMode val="edge"/>
          <c:yMode val="edge"/>
          <c:x val="0.26539278686878304"/>
          <c:y val="5.9129104050587418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833758988979365"/>
          <c:y val="0.16931974798950009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General</c:formatCode>
                <c:ptCount val="5"/>
                <c:pt idx="0">
                  <c:v>68293</c:v>
                </c:pt>
                <c:pt idx="1">
                  <c:v>68251</c:v>
                </c:pt>
                <c:pt idx="2">
                  <c:v>16652</c:v>
                </c:pt>
                <c:pt idx="3">
                  <c:v>947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8-4868-9F7B-C769D42327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9904"/>
        <c:axId val="469182536"/>
      </c:barChart>
      <c:catAx>
        <c:axId val="46934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2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2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reports'!$L$26</c:f>
          <c:strCache>
            <c:ptCount val="1"/>
            <c:pt idx="0">
              <c:v>Timeless Sweater Styles - 12/06/2017</c:v>
            </c:pt>
          </c:strCache>
        </c:strRef>
      </c:tx>
      <c:layout>
        <c:manualLayout>
          <c:xMode val="edge"/>
          <c:yMode val="edge"/>
          <c:x val="0.29198808376320889"/>
          <c:y val="7.318668623826894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68244</c:v>
                </c:pt>
                <c:pt idx="1">
                  <c:v>68175</c:v>
                </c:pt>
                <c:pt idx="2">
                  <c:v>20919</c:v>
                </c:pt>
                <c:pt idx="3">
                  <c:v>2606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0-4EB8-A6D6-CAA967E36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70000"/>
        <c:axId val="414056992"/>
      </c:barChart>
      <c:catAx>
        <c:axId val="4646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05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05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reports'!$L$29</c:f>
          <c:strCache>
            <c:ptCount val="1"/>
            <c:pt idx="0">
              <c:v>✨ Lighten Up Your Holiday! ✨ - 12/09/2017</c:v>
            </c:pt>
          </c:strCache>
        </c:strRef>
      </c:tx>
      <c:layout>
        <c:manualLayout>
          <c:xMode val="edge"/>
          <c:yMode val="edge"/>
          <c:x val="0.24635418227946324"/>
          <c:y val="5.11702045585534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62982354513565"/>
          <c:y val="0.1641961462214166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General</c:formatCode>
                <c:ptCount val="5"/>
                <c:pt idx="0">
                  <c:v>68153</c:v>
                </c:pt>
                <c:pt idx="1">
                  <c:v>68107</c:v>
                </c:pt>
                <c:pt idx="2">
                  <c:v>18065</c:v>
                </c:pt>
                <c:pt idx="3">
                  <c:v>1374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8-40AE-B55A-BCCE27EC1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5408"/>
        <c:axId val="462726584"/>
      </c:barChart>
      <c:catAx>
        <c:axId val="4627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6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5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reports'!$L$32</c:f>
          <c:strCache>
            <c:ptCount val="1"/>
            <c:pt idx="0">
              <c:v>USC and Ohio State Will Go Head to Head 🏈 - 12/11/2017</c:v>
            </c:pt>
          </c:strCache>
        </c:strRef>
      </c:tx>
      <c:layout>
        <c:manualLayout>
          <c:xMode val="edge"/>
          <c:yMode val="edge"/>
          <c:x val="0.31009123573587394"/>
          <c:y val="2.182082607563056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61042640766752"/>
          <c:y val="0.152590405983567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reports'!$F$31:$J$31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General</c:formatCode>
                <c:ptCount val="5"/>
                <c:pt idx="0">
                  <c:v>68080</c:v>
                </c:pt>
                <c:pt idx="1">
                  <c:v>68017</c:v>
                </c:pt>
                <c:pt idx="2">
                  <c:v>19869</c:v>
                </c:pt>
                <c:pt idx="3">
                  <c:v>861</c:v>
                </c:pt>
                <c:pt idx="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26-479F-A519-C45E5D5E9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247040"/>
        <c:axId val="459245864"/>
      </c:barChart>
      <c:catAx>
        <c:axId val="45924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5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92458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7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reports'!$L$35</c:f>
          <c:strCache>
            <c:ptCount val="1"/>
            <c:pt idx="0">
              <c:v>✌ USC Kids Got Game - 12/14/2017</c:v>
            </c:pt>
          </c:strCache>
        </c:strRef>
      </c:tx>
      <c:layout>
        <c:manualLayout>
          <c:xMode val="edge"/>
          <c:yMode val="edge"/>
          <c:x val="0.2471006860233276"/>
          <c:y val="3.723602679502937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34175019922794"/>
          <c:y val="0.1865862663056854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General</c:formatCode>
                <c:ptCount val="5"/>
                <c:pt idx="0">
                  <c:v>68015</c:v>
                </c:pt>
                <c:pt idx="1">
                  <c:v>67829</c:v>
                </c:pt>
                <c:pt idx="2">
                  <c:v>17330</c:v>
                </c:pt>
                <c:pt idx="3">
                  <c:v>414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0C-4A01-A611-F6FE5954F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4912"/>
        <c:axId val="471065304"/>
      </c:barChart>
      <c:catAx>
        <c:axId val="47106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5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065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4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reports'!$L$38</c:f>
          <c:strCache>
            <c:ptCount val="1"/>
            <c:pt idx="0">
              <c:v>Cotton Bowl Style = Conquered! - 12/16/2017</c:v>
            </c:pt>
          </c:strCache>
        </c:strRef>
      </c:tx>
      <c:layout>
        <c:manualLayout>
          <c:xMode val="edge"/>
          <c:yMode val="edge"/>
          <c:x val="0.32422913142174842"/>
          <c:y val="5.262463807661813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64922068260375"/>
          <c:y val="0.171791671508443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reports'!$F$38:$J$38</c:f>
              <c:numCache>
                <c:formatCode>General</c:formatCode>
                <c:ptCount val="5"/>
                <c:pt idx="0">
                  <c:v>67867</c:v>
                </c:pt>
                <c:pt idx="1">
                  <c:v>67792</c:v>
                </c:pt>
                <c:pt idx="2">
                  <c:v>18364</c:v>
                </c:pt>
                <c:pt idx="3">
                  <c:v>1340</c:v>
                </c:pt>
                <c:pt idx="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BA-41BE-B986-CE1A1D8C0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6480"/>
        <c:axId val="471066872"/>
      </c:barChart>
      <c:catAx>
        <c:axId val="47106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6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0668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6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reports'!$L$41</c:f>
          <c:strCache>
            <c:ptCount val="1"/>
            <c:pt idx="0">
              <c:v>Coach Helton is Ready for Cotton Bowl, Are You? - 12/20/2017</c:v>
            </c:pt>
          </c:strCache>
        </c:strRef>
      </c:tx>
      <c:layout>
        <c:manualLayout>
          <c:xMode val="edge"/>
          <c:yMode val="edge"/>
          <c:x val="0.12449537993473257"/>
          <c:y val="4.411092849492720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47893016401276"/>
          <c:y val="0.1782098619042338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reports'!$F$41:$J$41</c:f>
              <c:numCache>
                <c:formatCode>General</c:formatCode>
                <c:ptCount val="5"/>
                <c:pt idx="0">
                  <c:v>67802</c:v>
                </c:pt>
                <c:pt idx="1">
                  <c:v>67758</c:v>
                </c:pt>
                <c:pt idx="2">
                  <c:v>15539</c:v>
                </c:pt>
                <c:pt idx="3">
                  <c:v>539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0A-45CA-9C08-0932406D8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9616"/>
        <c:axId val="412840008"/>
      </c:barChart>
      <c:catAx>
        <c:axId val="4128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0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40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9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0</c:formatCode>
                <c:ptCount val="5"/>
                <c:pt idx="0">
                  <c:v>17</c:v>
                </c:pt>
                <c:pt idx="1">
                  <c:v>1</c:v>
                </c:pt>
                <c:pt idx="2">
                  <c:v>6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0D-4C52-B04E-52BD8AA74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1360"/>
        <c:axId val="102627240"/>
      </c:barChart>
      <c:catAx>
        <c:axId val="10262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7240"/>
        <c:crosses val="autoZero"/>
        <c:auto val="1"/>
        <c:lblAlgn val="ctr"/>
        <c:lblOffset val="100"/>
        <c:noMultiLvlLbl val="0"/>
      </c:catAx>
      <c:valAx>
        <c:axId val="10262724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136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reports'!$L$44</c:f>
          <c:strCache>
            <c:ptCount val="1"/>
            <c:pt idx="0">
              <c:v>Coach Helton is Ready for Cotton Bowl, Are You? - 12/21/2017</c:v>
            </c:pt>
          </c:strCache>
        </c:strRef>
      </c:tx>
      <c:layout>
        <c:manualLayout>
          <c:xMode val="edge"/>
          <c:yMode val="edge"/>
          <c:x val="0.16885839895013124"/>
          <c:y val="3.83083075733873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General</c:formatCode>
                <c:ptCount val="5"/>
                <c:pt idx="0">
                  <c:v>54252</c:v>
                </c:pt>
                <c:pt idx="1">
                  <c:v>54090</c:v>
                </c:pt>
                <c:pt idx="2">
                  <c:v>7295</c:v>
                </c:pt>
                <c:pt idx="3">
                  <c:v>214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50-46F2-95BE-0961A4030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2216"/>
        <c:axId val="464752608"/>
      </c:barChart>
      <c:catAx>
        <c:axId val="46475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2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reports'!$L$47</c:f>
          <c:strCache>
            <c:ptCount val="1"/>
            <c:pt idx="0">
              <c:v>Cheers to USC Trojans! - 12/22/2017</c:v>
            </c:pt>
          </c:strCache>
        </c:strRef>
      </c:tx>
      <c:layout>
        <c:manualLayout>
          <c:xMode val="edge"/>
          <c:yMode val="edge"/>
          <c:x val="0.15641691454200982"/>
          <c:y val="3.938085162271363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General</c:formatCode>
                <c:ptCount val="5"/>
                <c:pt idx="0">
                  <c:v>67719</c:v>
                </c:pt>
                <c:pt idx="1">
                  <c:v>67557</c:v>
                </c:pt>
                <c:pt idx="2">
                  <c:v>17735</c:v>
                </c:pt>
                <c:pt idx="3">
                  <c:v>681</c:v>
                </c:pt>
                <c:pt idx="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3-4CB7-BBD8-74AF4245D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4104"/>
        <c:axId val="469184496"/>
      </c:barChart>
      <c:catAx>
        <c:axId val="4691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44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reports'!$L$50</c:f>
          <c:strCache>
            <c:ptCount val="1"/>
            <c:pt idx="0">
              <c:v>25% Off Sale - Online Only! - 12/25/2017</c:v>
            </c:pt>
          </c:strCache>
        </c:strRef>
      </c:tx>
      <c:layout>
        <c:manualLayout>
          <c:xMode val="edge"/>
          <c:yMode val="edge"/>
          <c:x val="0.15404882686728147"/>
          <c:y val="2.837499878403916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General</c:formatCode>
                <c:ptCount val="5"/>
                <c:pt idx="0">
                  <c:v>67659</c:v>
                </c:pt>
                <c:pt idx="1">
                  <c:v>67498</c:v>
                </c:pt>
                <c:pt idx="2">
                  <c:v>17028</c:v>
                </c:pt>
                <c:pt idx="3">
                  <c:v>2781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0-4C2F-B9F9-0C7F422AE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6864"/>
        <c:axId val="464667256"/>
      </c:barChart>
      <c:catAx>
        <c:axId val="46466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7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72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reports'!$L$53</c:f>
          <c:strCache>
            <c:ptCount val="1"/>
            <c:pt idx="0">
              <c:v>We're Going to the Cotton Bowl! - 12/28/2017</c:v>
            </c:pt>
          </c:strCache>
        </c:strRef>
      </c:tx>
      <c:layout>
        <c:manualLayout>
          <c:xMode val="edge"/>
          <c:yMode val="edge"/>
          <c:x val="0.158239542199335"/>
          <c:y val="4.555590289188191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General</c:formatCode>
                <c:ptCount val="5"/>
                <c:pt idx="0">
                  <c:v>67575</c:v>
                </c:pt>
                <c:pt idx="1">
                  <c:v>67440</c:v>
                </c:pt>
                <c:pt idx="2">
                  <c:v>16869</c:v>
                </c:pt>
                <c:pt idx="3">
                  <c:v>756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56-4330-BF00-571A8A7B9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8048"/>
        <c:axId val="464040104"/>
      </c:barChart>
      <c:catAx>
        <c:axId val="47106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0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0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reports'!$L$56</c:f>
          <c:strCache>
            <c:ptCount val="1"/>
            <c:pt idx="0">
              <c:v>On This Day in History at the Los Angeles Memorial Coliseum - 12/05/2017</c:v>
            </c:pt>
          </c:strCache>
        </c:strRef>
      </c:tx>
      <c:layout>
        <c:manualLayout>
          <c:xMode val="edge"/>
          <c:yMode val="edge"/>
          <c:x val="0.15475407886521825"/>
          <c:y val="2.7678303079580528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General</c:formatCode>
                <c:ptCount val="5"/>
                <c:pt idx="0">
                  <c:v>178</c:v>
                </c:pt>
                <c:pt idx="1">
                  <c:v>176</c:v>
                </c:pt>
                <c:pt idx="2">
                  <c:v>51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4-4379-A7A2-F772B5F339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1280"/>
        <c:axId val="464041672"/>
      </c:barChart>
      <c:catAx>
        <c:axId val="46404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1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reports'!$L$59</c:f>
          <c:strCache>
            <c:ptCount val="1"/>
            <c:pt idx="0">
              <c:v>On This Day in History at the Los Angeles Memorial Coliseum - 12/19/2017</c:v>
            </c:pt>
          </c:strCache>
        </c:strRef>
      </c:tx>
      <c:layout>
        <c:manualLayout>
          <c:xMode val="edge"/>
          <c:yMode val="edge"/>
          <c:x val="0.23439784090195859"/>
          <c:y val="4.348737069939749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General</c:formatCode>
                <c:ptCount val="5"/>
                <c:pt idx="0">
                  <c:v>176</c:v>
                </c:pt>
                <c:pt idx="1">
                  <c:v>175</c:v>
                </c:pt>
                <c:pt idx="2">
                  <c:v>51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D-4AC2-9F52-03C02B459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2848"/>
        <c:axId val="464043240"/>
      </c:barChart>
      <c:catAx>
        <c:axId val="46404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3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3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reports'!$L$62</c:f>
          <c:strCache>
            <c:ptCount val="1"/>
            <c:pt idx="0">
              <c:v>On This Day in History at the Los Angeles Memorial Coliseum - 12/29/2017</c:v>
            </c:pt>
          </c:strCache>
        </c:strRef>
      </c:tx>
      <c:layout>
        <c:manualLayout>
          <c:xMode val="edge"/>
          <c:yMode val="edge"/>
          <c:x val="0.30004190200452907"/>
          <c:y val="5.507406607278257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General</c:formatCode>
                <c:ptCount val="5"/>
                <c:pt idx="0">
                  <c:v>175</c:v>
                </c:pt>
                <c:pt idx="1">
                  <c:v>174</c:v>
                </c:pt>
                <c:pt idx="2">
                  <c:v>50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04-4EF3-AC8C-DA9A7897D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3784"/>
        <c:axId val="464754176"/>
      </c:barChart>
      <c:catAx>
        <c:axId val="46475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4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41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3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reports'!$L$65</c:f>
          <c:strCache>
            <c:ptCount val="1"/>
            <c:pt idx="0">
              <c:v>On This Day in History at the Los Angeles Memorial Coliseum - 12/30/2017</c:v>
            </c:pt>
          </c:strCache>
        </c:strRef>
      </c:tx>
      <c:layout>
        <c:manualLayout>
          <c:xMode val="edge"/>
          <c:yMode val="edge"/>
          <c:x val="0.26112573091507046"/>
          <c:y val="6.9562696464277984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60645932635196"/>
          <c:y val="0.178778516652008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General</c:formatCode>
                <c:ptCount val="5"/>
                <c:pt idx="0">
                  <c:v>176</c:v>
                </c:pt>
                <c:pt idx="1">
                  <c:v>105</c:v>
                </c:pt>
                <c:pt idx="2">
                  <c:v>39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67-48A1-B1EB-6DDB6D4F2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6768"/>
        <c:axId val="469347160"/>
      </c:barChart>
      <c:catAx>
        <c:axId val="46934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7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347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6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reports'!$L$68</c:f>
          <c:strCache>
            <c:ptCount val="1"/>
            <c:pt idx="0">
              <c:v>URBNMRKT Daily Specials - 12/01/2017</c:v>
            </c:pt>
          </c:strCache>
        </c:strRef>
      </c:tx>
      <c:layout>
        <c:manualLayout>
          <c:xMode val="edge"/>
          <c:yMode val="edge"/>
          <c:x val="0.37067556857372735"/>
          <c:y val="7.048178917779306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042073141542218"/>
          <c:y val="0.192072290879180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reports'!$F$68:$J$68</c:f>
              <c:numCache>
                <c:formatCode>General</c:formatCode>
                <c:ptCount val="5"/>
                <c:pt idx="0">
                  <c:v>214</c:v>
                </c:pt>
                <c:pt idx="1">
                  <c:v>214</c:v>
                </c:pt>
                <c:pt idx="2">
                  <c:v>75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F9-4D1F-B635-E56D32FDF2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8336"/>
        <c:axId val="469348728"/>
      </c:barChart>
      <c:catAx>
        <c:axId val="46934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8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3487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8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reports'!$L$71</c:f>
          <c:strCache>
            <c:ptCount val="1"/>
            <c:pt idx="0">
              <c:v>This Week at HSC - 12/04/2017</c:v>
            </c:pt>
          </c:strCache>
        </c:strRef>
      </c:tx>
      <c:layout>
        <c:manualLayout>
          <c:xMode val="edge"/>
          <c:yMode val="edge"/>
          <c:x val="0.28714657693739593"/>
          <c:y val="6.705922125622203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76487754032797"/>
          <c:y val="0.1780273290541960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reports'!$F$70:$J$70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EF-4616-BBFE-78271624C0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5280"/>
        <c:axId val="469185672"/>
      </c:barChart>
      <c:catAx>
        <c:axId val="46918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5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5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5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34</c:v>
                </c:pt>
                <c:pt idx="2">
                  <c:v>4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72-4AD0-9875-8A7E45527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1608"/>
        <c:axId val="551031216"/>
      </c:barChart>
      <c:catAx>
        <c:axId val="551031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216"/>
        <c:crosses val="autoZero"/>
        <c:auto val="1"/>
        <c:lblAlgn val="ctr"/>
        <c:lblOffset val="100"/>
        <c:noMultiLvlLbl val="0"/>
      </c:catAx>
      <c:valAx>
        <c:axId val="5510312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60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reports'!$L$74</c:f>
          <c:strCache>
            <c:ptCount val="1"/>
            <c:pt idx="0">
              <c:v>URBNMRKT Daily Specials - 12/04/2017</c:v>
            </c:pt>
          </c:strCache>
        </c:strRef>
      </c:tx>
      <c:layout>
        <c:manualLayout>
          <c:xMode val="edge"/>
          <c:yMode val="edge"/>
          <c:x val="0.33449317568041609"/>
          <c:y val="5.0692250804678499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943542705497083"/>
          <c:y val="0.13593129573800314"/>
          <c:w val="0.7235964977901353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reports'!$F$73:$J$73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General</c:formatCode>
                <c:ptCount val="5"/>
                <c:pt idx="0">
                  <c:v>214</c:v>
                </c:pt>
                <c:pt idx="1">
                  <c:v>214</c:v>
                </c:pt>
                <c:pt idx="2">
                  <c:v>82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E5-4F98-855B-CECA26C02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8432"/>
        <c:axId val="464668824"/>
      </c:barChart>
      <c:catAx>
        <c:axId val="46466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8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reports'!$L$77</c:f>
          <c:strCache>
            <c:ptCount val="1"/>
            <c:pt idx="0">
              <c:v>Fuel Up For Finals #StudyOn! - 12/04/2017</c:v>
            </c:pt>
          </c:strCache>
        </c:strRef>
      </c:tx>
      <c:layout>
        <c:manualLayout>
          <c:xMode val="edge"/>
          <c:yMode val="edge"/>
          <c:x val="0.12752643631351895"/>
          <c:y val="2.8818291227474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8092738407698"/>
          <c:y val="0.18560185185185185"/>
          <c:w val="0.84876982598704453"/>
          <c:h val="0.64997091327836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General</c:formatCode>
                <c:ptCount val="5"/>
                <c:pt idx="0">
                  <c:v>372</c:v>
                </c:pt>
                <c:pt idx="1">
                  <c:v>372</c:v>
                </c:pt>
                <c:pt idx="2">
                  <c:v>96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5-4AE4-B238-3E6AFECF88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8168"/>
        <c:axId val="414058560"/>
      </c:barChart>
      <c:catAx>
        <c:axId val="41405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560"/>
        <c:crosses val="autoZero"/>
        <c:auto val="1"/>
        <c:lblAlgn val="ctr"/>
        <c:lblOffset val="100"/>
        <c:noMultiLvlLbl val="0"/>
      </c:catAx>
      <c:valAx>
        <c:axId val="41405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reports'!$L$80</c:f>
          <c:strCache>
            <c:ptCount val="1"/>
            <c:pt idx="0">
              <c:v>URBNMRKT Daily Specials - 12/05/2017</c:v>
            </c:pt>
          </c:strCache>
        </c:strRef>
      </c:tx>
      <c:layout>
        <c:manualLayout>
          <c:xMode val="edge"/>
          <c:yMode val="edge"/>
          <c:x val="0.14817503344720129"/>
          <c:y val="2.3567065719316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214</c:v>
                </c:pt>
                <c:pt idx="1">
                  <c:v>1605</c:v>
                </c:pt>
                <c:pt idx="2">
                  <c:v>79</c:v>
                </c:pt>
                <c:pt idx="3">
                  <c:v>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6-4620-87CB-417625627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9736"/>
        <c:axId val="414060128"/>
      </c:barChart>
      <c:catAx>
        <c:axId val="414059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60128"/>
        <c:crosses val="autoZero"/>
        <c:auto val="1"/>
        <c:lblAlgn val="ctr"/>
        <c:lblOffset val="100"/>
        <c:noMultiLvlLbl val="0"/>
      </c:catAx>
      <c:valAx>
        <c:axId val="41406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9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reports'!$L$83</c:f>
          <c:strCache>
            <c:ptCount val="1"/>
            <c:pt idx="0">
              <c:v>URBNMRKT Daily Specials - 12/06/2017</c:v>
            </c:pt>
          </c:strCache>
        </c:strRef>
      </c:tx>
      <c:layout>
        <c:manualLayout>
          <c:xMode val="edge"/>
          <c:yMode val="edge"/>
          <c:x val="0.25902126923742008"/>
          <c:y val="2.8610548002476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711980888434853"/>
          <c:y val="0.14605139315198623"/>
          <c:w val="0.65882296650987826"/>
          <c:h val="0.7180202148655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reports'!$F$83:$J$83</c:f>
              <c:numCache>
                <c:formatCode>General</c:formatCode>
                <c:ptCount val="5"/>
                <c:pt idx="0">
                  <c:v>214</c:v>
                </c:pt>
                <c:pt idx="1">
                  <c:v>1606</c:v>
                </c:pt>
                <c:pt idx="2">
                  <c:v>83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1D-4EBD-A74B-EEF194F58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6864"/>
        <c:axId val="104127256"/>
      </c:barChart>
      <c:catAx>
        <c:axId val="10412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7256"/>
        <c:crosses val="autoZero"/>
        <c:auto val="1"/>
        <c:lblAlgn val="ctr"/>
        <c:lblOffset val="100"/>
        <c:noMultiLvlLbl val="0"/>
      </c:catAx>
      <c:valAx>
        <c:axId val="10412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URBNMRKT Daily Specials - 12/07/2017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72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67-4D6B-A9F9-F4C034DAD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reports'!$L$89</c:f>
          <c:strCache>
            <c:ptCount val="1"/>
            <c:pt idx="0">
              <c:v>URBNMRKT Daily Specials - 12/08/2017</c:v>
            </c:pt>
          </c:strCache>
        </c:strRef>
      </c:tx>
      <c:layout>
        <c:manualLayout>
          <c:xMode val="edge"/>
          <c:yMode val="edge"/>
          <c:x val="0.28382096238136223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reports'!$F$89:$J$89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76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A-490E-8266-90E7B8D1F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reports'!$L$92</c:f>
          <c:strCache>
            <c:ptCount val="1"/>
            <c:pt idx="0">
              <c:v>URBNMRKT Daily Specials - 12/11/2017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reports'!$F$91:$J$91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reports'!$F$92:$J$92</c:f>
              <c:numCache>
                <c:formatCode>General</c:formatCode>
                <c:ptCount val="5"/>
                <c:pt idx="0" formatCode="0">
                  <c:v>213</c:v>
                </c:pt>
                <c:pt idx="1">
                  <c:v>213</c:v>
                </c:pt>
                <c:pt idx="2">
                  <c:v>77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D2-4FA7-835D-718C7B771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reports'!$L$95</c:f>
          <c:strCache>
            <c:ptCount val="1"/>
            <c:pt idx="0">
              <c:v>This Week at HSC - 12/11/2017</c:v>
            </c:pt>
          </c:strCache>
        </c:strRef>
      </c:tx>
      <c:layout>
        <c:manualLayout>
          <c:xMode val="edge"/>
          <c:yMode val="edge"/>
          <c:x val="0.2782367479492525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reports'!$F$94:$J$94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reports'!$F$95:$J$95</c:f>
              <c:numCache>
                <c:formatCode>General</c:formatCode>
                <c:ptCount val="5"/>
                <c:pt idx="0" formatCode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C7-4261-8E82-1AB64FA19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reports'!$L$98</c:f>
          <c:strCache>
            <c:ptCount val="1"/>
            <c:pt idx="0">
              <c:v>URBNMRKT Daily Specials - 12/12/2017</c:v>
            </c:pt>
          </c:strCache>
        </c:strRef>
      </c:tx>
      <c:layout>
        <c:manualLayout>
          <c:xMode val="edge"/>
          <c:yMode val="edge"/>
          <c:x val="0.2577036748811533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reports'!$F$98:$J$98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67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F0-49AD-8905-E3163FD68B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reports'!$L$101</c:f>
          <c:strCache>
            <c:ptCount val="1"/>
            <c:pt idx="0">
              <c:v>URBNMRKT Daily Specials - 12/13/2017</c:v>
            </c:pt>
          </c:strCache>
        </c:strRef>
      </c:tx>
      <c:layout>
        <c:manualLayout>
          <c:xMode val="edge"/>
          <c:yMode val="edge"/>
          <c:x val="0.14477177300660776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reports'!$F$100:$J$100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reports'!$F$101:$J$101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61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BC-4266-BF4F-E7BFBB547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21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B5-4AAA-97D2-6A23709D7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5920"/>
        <c:axId val="551040624"/>
      </c:barChart>
      <c:catAx>
        <c:axId val="55103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5104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51040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5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reports'!$L$104</c:f>
          <c:strCache>
            <c:ptCount val="1"/>
            <c:pt idx="0">
              <c:v>URBNMRKT Daily Specials - 12/14/2017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reports'!$F$103:$J$103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reports'!$F$104:$J$104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74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CC-4DA6-B85A-F651C6EF4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reports'!$L$107</c:f>
          <c:strCache>
            <c:ptCount val="1"/>
            <c:pt idx="0">
              <c:v>URBNMRKT Daily Specials - 12/15/2017</c:v>
            </c:pt>
          </c:strCache>
        </c:strRef>
      </c:tx>
      <c:layout>
        <c:manualLayout>
          <c:xMode val="edge"/>
          <c:yMode val="edge"/>
          <c:x val="0.29534764217266851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reports'!$F$106:$J$106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reports'!$F$107:$J$107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60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F2-4B59-B11E-618642F9E5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reports'!$L$110</c:f>
          <c:strCache>
            <c:ptCount val="1"/>
            <c:pt idx="0">
              <c:v>Happy Holidays from the University Club of USC - Club Closed until January  - 12/15/2017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reports'!$F$109:$J$109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reports'!$F$110:$J$110</c:f>
              <c:numCache>
                <c:formatCode>General</c:formatCode>
                <c:ptCount val="5"/>
                <c:pt idx="0">
                  <c:v>1614</c:v>
                </c:pt>
                <c:pt idx="1">
                  <c:v>1605</c:v>
                </c:pt>
                <c:pt idx="2">
                  <c:v>447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FA-4582-A76F-F713A96B4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reports'!$L$113</c:f>
          <c:strCache>
            <c:ptCount val="1"/>
            <c:pt idx="0">
              <c:v>URBNMRKT Daily Specials - 12/18/2017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reports'!$F$113:$J$113</c:f>
              <c:numCache>
                <c:formatCode>General</c:formatCode>
                <c:ptCount val="5"/>
                <c:pt idx="0">
                  <c:v>213</c:v>
                </c:pt>
                <c:pt idx="1">
                  <c:v>213</c:v>
                </c:pt>
                <c:pt idx="2">
                  <c:v>69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E0-4E04-BBC2-07F5F0FB26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reports'!$L$116</c:f>
          <c:strCache>
            <c:ptCount val="1"/>
            <c:pt idx="0">
              <c:v>Save the Date! 2018 USC Culinary Challenge - 12/18/2017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reports'!$F$116:$J$116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DA-4F16-91E9-26F266948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reports'!$L$119</c:f>
          <c:strCache>
            <c:ptCount val="1"/>
            <c:pt idx="0">
              <c:v>URBNMRKT Daily Specials - 12/19/2017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reports'!$F$119:$J$119</c:f>
              <c:numCache>
                <c:formatCode>General</c:formatCode>
                <c:ptCount val="5"/>
                <c:pt idx="0">
                  <c:v>213</c:v>
                </c:pt>
                <c:pt idx="1">
                  <c:v>212</c:v>
                </c:pt>
                <c:pt idx="2">
                  <c:v>71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6-4F3E-AD16-53E5502DA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reports'!$L$122</c:f>
          <c:strCache>
            <c:ptCount val="1"/>
            <c:pt idx="0">
              <c:v>Special Rams' Ticket Offer! - 12/19/2017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reports'!$E$122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reports'!$F$122:$J$122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E8-48E5-ABE7-5A390A458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reports'!$L$125</c:f>
          <c:strCache>
            <c:ptCount val="1"/>
            <c:pt idx="0">
              <c:v>URBNMRKT Daily Specials - 12/20/2017</c:v>
            </c:pt>
          </c:strCache>
        </c:strRef>
      </c:tx>
      <c:layout>
        <c:manualLayout>
          <c:xMode val="edge"/>
          <c:yMode val="edge"/>
          <c:x val="0.32276953430882499"/>
          <c:y val="2.76579388084437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reports'!$E$125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reports'!$F$125:$J$125</c:f>
              <c:numCache>
                <c:formatCode>General</c:formatCode>
                <c:ptCount val="5"/>
                <c:pt idx="0">
                  <c:v>212</c:v>
                </c:pt>
                <c:pt idx="1">
                  <c:v>212</c:v>
                </c:pt>
                <c:pt idx="2">
                  <c:v>70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46-4291-8F06-0B7B181DD6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reports'!$L$128</c:f>
          <c:strCache>
            <c:ptCount val="1"/>
            <c:pt idx="0">
              <c:v>2018 Festival of Books Food Truck Application - 12/20/2017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reports'!$E$128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reports'!$F$128:$J$128</c:f>
              <c:numCache>
                <c:formatCode>General</c:formatCode>
                <c:ptCount val="5"/>
                <c:pt idx="0">
                  <c:v>87</c:v>
                </c:pt>
                <c:pt idx="1">
                  <c:v>76</c:v>
                </c:pt>
                <c:pt idx="2">
                  <c:v>45</c:v>
                </c:pt>
                <c:pt idx="3">
                  <c:v>15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CE-4D6B-B0B2-325C48BEE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reports'!$L$131</c:f>
          <c:strCache>
            <c:ptCount val="1"/>
            <c:pt idx="0">
              <c:v>URBNMRKT Daily Specials - 12/21/2017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reports'!$E$131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reports'!$F$131:$J$131</c:f>
              <c:numCache>
                <c:formatCode>General</c:formatCode>
                <c:ptCount val="5"/>
                <c:pt idx="0">
                  <c:v>212</c:v>
                </c:pt>
                <c:pt idx="1">
                  <c:v>212</c:v>
                </c:pt>
                <c:pt idx="2">
                  <c:v>61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33-4509-A4BE-324E7E005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7"/>
                <c:pt idx="0">
                  <c:v>26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A8-4926-9012-DEF13FB8C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698288"/>
        <c:axId val="370399848"/>
      </c:barChart>
      <c:catAx>
        <c:axId val="32069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0399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0399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0698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reports'!$L$134</c:f>
          <c:strCache>
            <c:ptCount val="1"/>
            <c:pt idx="0">
              <c:v>URBNMRKT Daily Specials - 12/22/2017</c:v>
            </c:pt>
          </c:strCache>
        </c:strRef>
      </c:tx>
      <c:layout>
        <c:manualLayout>
          <c:xMode val="edge"/>
          <c:yMode val="edge"/>
          <c:x val="0.31962112977171642"/>
          <c:y val="2.1511730184345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reports'!$E$134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reports'!$F$134:$J$134</c:f>
              <c:numCache>
                <c:formatCode>General</c:formatCode>
                <c:ptCount val="5"/>
                <c:pt idx="0">
                  <c:v>212</c:v>
                </c:pt>
                <c:pt idx="1">
                  <c:v>212</c:v>
                </c:pt>
                <c:pt idx="2">
                  <c:v>63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3D-4A92-B17B-B1B93225E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Sheet1!$A$4:$A$14</c:f>
              <c:numCache>
                <c:formatCode>[$-409]mmm\-yy;@</c:formatCode>
                <c:ptCount val="11"/>
                <c:pt idx="0">
                  <c:v>42783</c:v>
                </c:pt>
                <c:pt idx="1">
                  <c:v>42811</c:v>
                </c:pt>
                <c:pt idx="2">
                  <c:v>42842</c:v>
                </c:pt>
                <c:pt idx="3">
                  <c:v>42872</c:v>
                </c:pt>
                <c:pt idx="4">
                  <c:v>42903</c:v>
                </c:pt>
                <c:pt idx="5">
                  <c:v>42933</c:v>
                </c:pt>
                <c:pt idx="6">
                  <c:v>42964</c:v>
                </c:pt>
                <c:pt idx="7">
                  <c:v>42995</c:v>
                </c:pt>
                <c:pt idx="8">
                  <c:v>43025</c:v>
                </c:pt>
                <c:pt idx="9">
                  <c:v>43056</c:v>
                </c:pt>
                <c:pt idx="10">
                  <c:v>43070</c:v>
                </c:pt>
              </c:numCache>
            </c:numRef>
          </c:cat>
          <c:val>
            <c:numRef>
              <c:f>Sheet1!$B$4:$B$14</c:f>
              <c:numCache>
                <c:formatCode>General</c:formatCode>
                <c:ptCount val="11"/>
                <c:pt idx="0">
                  <c:v>93</c:v>
                </c:pt>
                <c:pt idx="1">
                  <c:v>97</c:v>
                </c:pt>
                <c:pt idx="2">
                  <c:v>99</c:v>
                </c:pt>
                <c:pt idx="3">
                  <c:v>100</c:v>
                </c:pt>
                <c:pt idx="4">
                  <c:v>99</c:v>
                </c:pt>
                <c:pt idx="5">
                  <c:v>100</c:v>
                </c:pt>
                <c:pt idx="6">
                  <c:v>97</c:v>
                </c:pt>
                <c:pt idx="7">
                  <c:v>99</c:v>
                </c:pt>
                <c:pt idx="8">
                  <c:v>99</c:v>
                </c:pt>
                <c:pt idx="9">
                  <c:v>98</c:v>
                </c:pt>
                <c:pt idx="1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24-4FDE-BC12-B79A542833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3222648"/>
        <c:axId val="390127544"/>
      </c:barChart>
      <c:dateAx>
        <c:axId val="343222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12754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12754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32226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2017 </a:t>
            </a:r>
            <a:r>
              <a:rPr lang="en-US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Reports.xlsx]Traffic Sources'!$C$2:$C$8</c:f>
              <c:numCache>
                <c:formatCode>#,##0</c:formatCode>
                <c:ptCount val="7"/>
                <c:pt idx="0">
                  <c:v>170</c:v>
                </c:pt>
                <c:pt idx="1">
                  <c:v>40807</c:v>
                </c:pt>
                <c:pt idx="2" formatCode="_(* #,##0_);_(* \(#,##0\);_(* &quot;-&quot;??_);_(@_)">
                  <c:v>18521</c:v>
                </c:pt>
                <c:pt idx="3">
                  <c:v>31114</c:v>
                </c:pt>
                <c:pt idx="4">
                  <c:v>19420</c:v>
                </c:pt>
                <c:pt idx="5">
                  <c:v>0</c:v>
                </c:pt>
                <c:pt idx="6">
                  <c:v>37906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4-44C0-892B-0FBB086FDE55}"/>
            </c:ext>
          </c:extLst>
        </c:ser>
        <c:ser>
          <c:idx val="1"/>
          <c:order val="1"/>
          <c:tx>
            <c:strRef>
              <c:f>'[December_2017_Website 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Reports.xlsx]Traffic Sources'!$D$2:$D$8</c:f>
              <c:numCache>
                <c:formatCode>#,##0</c:formatCode>
                <c:ptCount val="7"/>
                <c:pt idx="0">
                  <c:v>61</c:v>
                </c:pt>
                <c:pt idx="1">
                  <c:v>2857</c:v>
                </c:pt>
                <c:pt idx="2">
                  <c:v>1098</c:v>
                </c:pt>
                <c:pt idx="3">
                  <c:v>955</c:v>
                </c:pt>
                <c:pt idx="4">
                  <c:v>1119</c:v>
                </c:pt>
                <c:pt idx="5">
                  <c:v>0</c:v>
                </c:pt>
                <c:pt idx="6">
                  <c:v>1939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4-44C0-892B-0FBB086FDE55}"/>
            </c:ext>
          </c:extLst>
        </c:ser>
        <c:ser>
          <c:idx val="2"/>
          <c:order val="2"/>
          <c:tx>
            <c:strRef>
              <c:f>'[December_2017_Website 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Reports.xlsx]Traffic Sources'!$E$2:$E$8</c:f>
              <c:numCache>
                <c:formatCode>#,##0</c:formatCode>
                <c:ptCount val="7"/>
                <c:pt idx="0">
                  <c:v>48</c:v>
                </c:pt>
                <c:pt idx="1">
                  <c:v>12334</c:v>
                </c:pt>
                <c:pt idx="2">
                  <c:v>3380</c:v>
                </c:pt>
                <c:pt idx="3">
                  <c:v>4521</c:v>
                </c:pt>
                <c:pt idx="4">
                  <c:v>6763</c:v>
                </c:pt>
                <c:pt idx="5">
                  <c:v>0</c:v>
                </c:pt>
                <c:pt idx="6">
                  <c:v>6991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C4-44C0-892B-0FBB086FDE55}"/>
            </c:ext>
          </c:extLst>
        </c:ser>
        <c:ser>
          <c:idx val="3"/>
          <c:order val="3"/>
          <c:tx>
            <c:strRef>
              <c:f>'[December_2017_Website 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'[December_2017_Website 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28864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C4-44C0-892B-0FBB086FD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3696"/>
        <c:axId val="324164872"/>
      </c:barChart>
      <c:catAx>
        <c:axId val="32416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4872"/>
        <c:crosses val="autoZero"/>
        <c:auto val="1"/>
        <c:lblAlgn val="ctr"/>
        <c:lblOffset val="100"/>
        <c:noMultiLvlLbl val="0"/>
      </c:catAx>
      <c:valAx>
        <c:axId val="3241648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3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2017 </a:t>
            </a:r>
            <a:r>
              <a:rPr lang="en-US"/>
              <a:t>Traffic Sources - HSP Micro Sites </a:t>
            </a:r>
          </a:p>
        </c:rich>
      </c:tx>
      <c:layout>
        <c:manualLayout>
          <c:xMode val="edge"/>
          <c:yMode val="edge"/>
          <c:x val="0.1633724130018229"/>
          <c:y val="5.33020321543858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'[December_2017_Website Reports.xlsx]Traffic Sources'!$C$14:$C$21</c:f>
              <c:numCache>
                <c:formatCode>#,##0</c:formatCode>
                <c:ptCount val="8"/>
                <c:pt idx="0">
                  <c:v>387</c:v>
                </c:pt>
                <c:pt idx="1">
                  <c:v>690</c:v>
                </c:pt>
                <c:pt idx="2">
                  <c:v>423</c:v>
                </c:pt>
                <c:pt idx="3">
                  <c:v>0</c:v>
                </c:pt>
                <c:pt idx="4">
                  <c:v>160</c:v>
                </c:pt>
                <c:pt idx="5">
                  <c:v>0</c:v>
                </c:pt>
                <c:pt idx="6">
                  <c:v>215</c:v>
                </c:pt>
                <c:pt idx="7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E7-470D-BF56-1BCF7BB4463D}"/>
            </c:ext>
          </c:extLst>
        </c:ser>
        <c:ser>
          <c:idx val="1"/>
          <c:order val="1"/>
          <c:tx>
            <c:strRef>
              <c:f>'[December_2017_Website 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'[December_2017_Website Reports.xlsx]Traffic Sources'!$D$14:$D$21</c:f>
              <c:numCache>
                <c:formatCode>#,##0</c:formatCode>
                <c:ptCount val="8"/>
                <c:pt idx="0">
                  <c:v>621</c:v>
                </c:pt>
                <c:pt idx="1">
                  <c:v>57</c:v>
                </c:pt>
                <c:pt idx="2">
                  <c:v>260</c:v>
                </c:pt>
                <c:pt idx="3">
                  <c:v>0</c:v>
                </c:pt>
                <c:pt idx="4">
                  <c:v>17</c:v>
                </c:pt>
                <c:pt idx="5">
                  <c:v>0</c:v>
                </c:pt>
                <c:pt idx="6">
                  <c:v>179</c:v>
                </c:pt>
                <c:pt idx="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E7-470D-BF56-1BCF7BB4463D}"/>
            </c:ext>
          </c:extLst>
        </c:ser>
        <c:ser>
          <c:idx val="2"/>
          <c:order val="2"/>
          <c:tx>
            <c:strRef>
              <c:f>'[December_2017_Website 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'[December_2017_Website Reports.xlsx]Traffic Sources'!$E$14:$E$21</c:f>
              <c:numCache>
                <c:formatCode>#,##0</c:formatCode>
                <c:ptCount val="8"/>
                <c:pt idx="0">
                  <c:v>135</c:v>
                </c:pt>
                <c:pt idx="1">
                  <c:v>536</c:v>
                </c:pt>
                <c:pt idx="2">
                  <c:v>73</c:v>
                </c:pt>
                <c:pt idx="3">
                  <c:v>0</c:v>
                </c:pt>
                <c:pt idx="4">
                  <c:v>143</c:v>
                </c:pt>
                <c:pt idx="5">
                  <c:v>0</c:v>
                </c:pt>
                <c:pt idx="6">
                  <c:v>32</c:v>
                </c:pt>
                <c:pt idx="7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E7-470D-BF56-1BCF7BB4463D}"/>
            </c:ext>
          </c:extLst>
        </c:ser>
        <c:ser>
          <c:idx val="3"/>
          <c:order val="3"/>
          <c:tx>
            <c:strRef>
              <c:f>'[December_2017_Website 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'[December_2017_Website 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E7-470D-BF56-1BCF7BB44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78272"/>
        <c:axId val="324579448"/>
      </c:barChart>
      <c:catAx>
        <c:axId val="32457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9448"/>
        <c:crosses val="autoZero"/>
        <c:auto val="1"/>
        <c:lblAlgn val="ctr"/>
        <c:lblOffset val="100"/>
        <c:noMultiLvlLbl val="0"/>
      </c:catAx>
      <c:valAx>
        <c:axId val="3245794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2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2017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'[December_2017_Website 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Reports.xlsx]Traffic Sources'!$C$25:$C$29</c:f>
              <c:numCache>
                <c:formatCode>#,##0</c:formatCode>
                <c:ptCount val="5"/>
                <c:pt idx="0">
                  <c:v>33</c:v>
                </c:pt>
                <c:pt idx="1">
                  <c:v>13</c:v>
                </c:pt>
                <c:pt idx="2">
                  <c:v>0</c:v>
                </c:pt>
                <c:pt idx="3">
                  <c:v>44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1-4F5C-87B5-71EAA67A5B58}"/>
            </c:ext>
          </c:extLst>
        </c:ser>
        <c:ser>
          <c:idx val="1"/>
          <c:order val="1"/>
          <c:tx>
            <c:strRef>
              <c:f>'[December_2017_Website 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Reports.xlsx]Traffic Sources'!$D$25:$D$29</c:f>
              <c:numCache>
                <c:formatCode>#,##0</c:formatCode>
                <c:ptCount val="5"/>
                <c:pt idx="0">
                  <c:v>9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A1-4F5C-87B5-71EAA67A5B58}"/>
            </c:ext>
          </c:extLst>
        </c:ser>
        <c:ser>
          <c:idx val="2"/>
          <c:order val="2"/>
          <c:tx>
            <c:strRef>
              <c:f>'[December_2017_Website 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'[December_2017_Website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Reports.xlsx]Traffic Sources'!$E$25:$E$29</c:f>
              <c:numCache>
                <c:formatCode>#,##0</c:formatCode>
                <c:ptCount val="5"/>
                <c:pt idx="0">
                  <c:v>23</c:v>
                </c:pt>
                <c:pt idx="1">
                  <c:v>20</c:v>
                </c:pt>
                <c:pt idx="2">
                  <c:v>0</c:v>
                </c:pt>
                <c:pt idx="3">
                  <c:v>10</c:v>
                </c:pt>
                <c:pt idx="4">
                  <c:v>1057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A1-4F5C-87B5-71EAA67A5B58}"/>
            </c:ext>
          </c:extLst>
        </c:ser>
        <c:ser>
          <c:idx val="3"/>
          <c:order val="3"/>
          <c:tx>
            <c:strRef>
              <c:f>'[December_2017_Website 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'[December_2017_Website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'[December_2017_Website Reports.xlsx]Traffic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A1-4F5C-87B5-71EAA67A5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82192"/>
        <c:axId val="324578664"/>
      </c:barChart>
      <c:catAx>
        <c:axId val="32458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664"/>
        <c:crosses val="autoZero"/>
        <c:auto val="1"/>
        <c:lblAlgn val="ctr"/>
        <c:lblOffset val="100"/>
        <c:noMultiLvlLbl val="0"/>
      </c:catAx>
      <c:valAx>
        <c:axId val="3245786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821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</a:t>
          </a:r>
          <a:r>
            <a:rPr lang="en-US" sz="1100" b="1" i="0" baseline="0"/>
            <a:t>December 2017</a:t>
          </a:r>
          <a:endParaRPr lang="en-US" b="1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December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93281"/>
            <a:ext cx="6400800" cy="456471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30605"/>
            <a:ext cx="6400800" cy="45273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571476"/>
            <a:ext cx="6400800" cy="42865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83464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December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139962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68397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40" y="76200"/>
            <a:ext cx="6217920" cy="118872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80111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007801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/>
              <a:t>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70973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144794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609600"/>
            <a:ext cx="6217920" cy="118872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70956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7092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3504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685800"/>
            <a:ext cx="6217920" cy="118872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345223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32434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909455" y="609600"/>
            <a:ext cx="6217920" cy="118872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600320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649323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58286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228600"/>
            <a:ext cx="6096000" cy="15240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07202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42715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20236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25183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32106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96997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45794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68572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December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967571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59549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19253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12137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671142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587461"/>
              </p:ext>
            </p:extLst>
          </p:nvPr>
        </p:nvGraphicFramePr>
        <p:xfrm>
          <a:off x="2743200" y="2285251"/>
          <a:ext cx="6400800" cy="4572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794015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470" y="2133600"/>
            <a:ext cx="6473471" cy="3048000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771287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221284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816493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06555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8314030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4989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28452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737415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28476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408582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7679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6245040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217920" cy="118872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44260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01519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8330213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530115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03732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712070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347165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1870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666607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76423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703572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930073"/>
            <a:ext cx="6400800" cy="392792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54844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38331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034709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287706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495111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409995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93644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8549972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December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856476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2801388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December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123730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4772570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November  2017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010735"/>
              </p:ext>
            </p:extLst>
          </p:nvPr>
        </p:nvGraphicFramePr>
        <p:xfrm>
          <a:off x="2821781" y="24384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70893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752461"/>
              </p:ext>
            </p:extLst>
          </p:nvPr>
        </p:nvGraphicFramePr>
        <p:xfrm>
          <a:off x="2722323" y="2209800"/>
          <a:ext cx="6270626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21792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December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777668"/>
              </p:ext>
            </p:extLst>
          </p:nvPr>
        </p:nvGraphicFramePr>
        <p:xfrm>
          <a:off x="2743200" y="2286000"/>
          <a:ext cx="6400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64073</TotalTime>
  <Words>462</Words>
  <Application>Microsoft Office PowerPoint</Application>
  <PresentationFormat>On-screen Show (4:3)</PresentationFormat>
  <Paragraphs>181</Paragraphs>
  <Slides>68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6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December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December 2017</vt:lpstr>
      <vt:lpstr>PowerPoint Presentation</vt:lpstr>
      <vt:lpstr>USCAUXILIARYSERVICESIT Website Reports December 2017 </vt:lpstr>
      <vt:lpstr>USCAUXILIARYSERVICESIT Website Reports December 2017 </vt:lpstr>
      <vt:lpstr>USCAUXILIARYSERVICESIT Website Reports December 2017  </vt:lpstr>
      <vt:lpstr>USCAUXILIARYSERVICESIT Website Reports December 2017  </vt:lpstr>
      <vt:lpstr>USCAUXILIARYSERVICESIT Website Reports December 2017 </vt:lpstr>
      <vt:lpstr>USCAUXILIARYSERVICESIT Website Reports December 2017 </vt:lpstr>
      <vt:lpstr>USCAUXILIARYSERVICESIT Email Campaign Reports December 2017 </vt:lpstr>
      <vt:lpstr>USCAUXILIARYSERVICESIT Email Campaign Reports December 2017  </vt:lpstr>
      <vt:lpstr>USCAUXILIARYSERVICESIT Email Campaign Reports December 2017 </vt:lpstr>
      <vt:lpstr>USCAUXILIARYSERVICESIT Email Campaign Reports December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November 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Edward Huang</cp:lastModifiedBy>
  <cp:revision>2166</cp:revision>
  <dcterms:created xsi:type="dcterms:W3CDTF">2005-12-19T17:55:46Z</dcterms:created>
  <dcterms:modified xsi:type="dcterms:W3CDTF">2018-01-05T19:07:43Z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