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notesSlides/notesSlide10.xml" ContentType="application/vnd.openxmlformats-officedocument.presentationml.notesSlide+xml"/>
  <Override PartName="/ppt/charts/chart9.xml" ContentType="application/vnd.openxmlformats-officedocument.drawingml.chart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notesSlides/notesSlide12.xml" ContentType="application/vnd.openxmlformats-officedocument.presentationml.notesSlide+xml"/>
  <Override PartName="/ppt/charts/chart11.xml" ContentType="application/vnd.openxmlformats-officedocument.drawingml.chart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3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4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21.xml" ContentType="application/vnd.openxmlformats-officedocument.drawingml.chart+xml"/>
  <Override PartName="/ppt/notesSlides/notesSlide16.xml" ContentType="application/vnd.openxmlformats-officedocument.presentationml.notesSlide+xml"/>
  <Override PartName="/ppt/charts/chart22.xml" ContentType="application/vnd.openxmlformats-officedocument.drawingml.chart+xml"/>
  <Override PartName="/ppt/notesSlides/notesSlide17.xml" ContentType="application/vnd.openxmlformats-officedocument.presentationml.notesSlide+xml"/>
  <Override PartName="/ppt/charts/chart23.xml" ContentType="application/vnd.openxmlformats-officedocument.drawingml.chart+xml"/>
  <Override PartName="/ppt/notesSlides/notesSlide18.xml" ContentType="application/vnd.openxmlformats-officedocument.presentationml.notesSlide+xml"/>
  <Override PartName="/ppt/charts/chart24.xml" ContentType="application/vnd.openxmlformats-officedocument.drawingml.chart+xml"/>
  <Override PartName="/ppt/notesSlides/notesSlide19.xml" ContentType="application/vnd.openxmlformats-officedocument.presentationml.notesSlide+xml"/>
  <Override PartName="/ppt/charts/chart25.xml" ContentType="application/vnd.openxmlformats-officedocument.drawingml.chart+xml"/>
  <Override PartName="/ppt/notesSlides/notesSlide20.xml" ContentType="application/vnd.openxmlformats-officedocument.presentationml.notesSlide+xml"/>
  <Override PartName="/ppt/charts/chart26.xml" ContentType="application/vnd.openxmlformats-officedocument.drawingml.chart+xml"/>
  <Override PartName="/ppt/notesSlides/notesSlide21.xml" ContentType="application/vnd.openxmlformats-officedocument.presentationml.notesSlide+xml"/>
  <Override PartName="/ppt/charts/chart27.xml" ContentType="application/vnd.openxmlformats-officedocument.drawingml.chart+xml"/>
  <Override PartName="/ppt/notesSlides/notesSlide22.xml" ContentType="application/vnd.openxmlformats-officedocument.presentationml.notesSlide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notesSlides/notesSlide23.xml" ContentType="application/vnd.openxmlformats-officedocument.presentationml.notesSlide+xml"/>
  <Override PartName="/ppt/charts/chart32.xml" ContentType="application/vnd.openxmlformats-officedocument.drawingml.chart+xml"/>
  <Override PartName="/ppt/notesSlides/notesSlide24.xml" ContentType="application/vnd.openxmlformats-officedocument.presentationml.notesSlide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notesSlides/notesSlide25.xml" ContentType="application/vnd.openxmlformats-officedocument.presentationml.notesSlide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notesSlides/notesSlide26.xml" ContentType="application/vnd.openxmlformats-officedocument.presentationml.notesSlide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notesSlides/notesSlide27.xml" ContentType="application/vnd.openxmlformats-officedocument.presentationml.notesSlide+xml"/>
  <Override PartName="/ppt/charts/chart43.xml" ContentType="application/vnd.openxmlformats-officedocument.drawingml.chart+xml"/>
  <Override PartName="/ppt/notesSlides/notesSlide28.xml" ContentType="application/vnd.openxmlformats-officedocument.presentationml.notesSlide+xml"/>
  <Override PartName="/ppt/charts/chart44.xml" ContentType="application/vnd.openxmlformats-officedocument.drawingml.chart+xml"/>
  <Override PartName="/ppt/notesSlides/notesSlide29.xml" ContentType="application/vnd.openxmlformats-officedocument.presentationml.notesSlide+xml"/>
  <Override PartName="/ppt/charts/chart4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0.xml" ContentType="application/vnd.openxmlformats-officedocument.presentationml.notesSlide+xml"/>
  <Override PartName="/ppt/charts/chart4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4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440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9" r:id="rId25"/>
    <p:sldId id="411" r:id="rId26"/>
    <p:sldId id="410" r:id="rId27"/>
    <p:sldId id="426" r:id="rId28"/>
    <p:sldId id="417" r:id="rId29"/>
    <p:sldId id="431" r:id="rId30"/>
    <p:sldId id="434" r:id="rId31"/>
    <p:sldId id="442" r:id="rId32"/>
    <p:sldId id="443" r:id="rId33"/>
    <p:sldId id="444" r:id="rId34"/>
    <p:sldId id="412" r:id="rId35"/>
    <p:sldId id="433" r:id="rId36"/>
    <p:sldId id="445" r:id="rId37"/>
    <p:sldId id="446" r:id="rId38"/>
    <p:sldId id="413" r:id="rId39"/>
    <p:sldId id="435" r:id="rId40"/>
    <p:sldId id="447" r:id="rId41"/>
    <p:sldId id="414" r:id="rId42"/>
    <p:sldId id="439" r:id="rId43"/>
    <p:sldId id="448" r:id="rId44"/>
    <p:sldId id="441" r:id="rId45"/>
    <p:sldId id="421" r:id="rId46"/>
    <p:sldId id="420" r:id="rId47"/>
    <p:sldId id="428" r:id="rId48"/>
    <p:sldId id="438" r:id="rId49"/>
    <p:sldId id="449" r:id="rId50"/>
    <p:sldId id="416" r:id="rId51"/>
    <p:sldId id="401" r:id="rId52"/>
    <p:sldId id="397" r:id="rId53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15"/>
    <a:srgbClr val="EE7612"/>
    <a:srgbClr val="0000FF"/>
    <a:srgbClr val="001132"/>
    <a:srgbClr val="003399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97" autoAdjust="0"/>
    <p:restoredTop sz="94660" autoAdjust="0"/>
  </p:normalViewPr>
  <p:slideViewPr>
    <p:cSldViewPr>
      <p:cViewPr varScale="1">
        <p:scale>
          <a:sx n="112" d="100"/>
          <a:sy n="112" d="100"/>
        </p:scale>
        <p:origin x="1194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Service%20Desk%20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Website%20Repor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Website%20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Website%20Repor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Website%20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Website%20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Website%20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Website%20Repor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Website%20Reports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Website%20Report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Website%20Repo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Service%20Desk%20Report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Website%20Reports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Service%20Desk%20Report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Aging%20Reports.xlsx" TargetMode="Externa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uxiliaries\fileshare\Central%20IT%20Home\Central%20IT%20Shared\Service%20Desk\OPS%20Report\2017\February%202017%20Monthly%20Ops%20Report\February_2017_Exact%20Targe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Customer%20Satisfaction%20Repor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Web%20Req%20Unit%20And%20Status_InProgres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Web%20Req%20Unit%20And%20Status_InProgres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Closed%20Web%20Ticke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Website%20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\fileshare\Central%20IT%20Home\Central%20IT%20Shared\Service%20Desk\OPS%20Report\2017\February%202017%20Monthly%20Ops%20Report\February_2017_Website%20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Counts'!$B$26:$F$26</c:f>
              <c:numCache>
                <c:formatCode>mmm\-yy</c:formatCode>
                <c:ptCount val="5"/>
                <c:pt idx="0">
                  <c:v>42659</c:v>
                </c:pt>
                <c:pt idx="1">
                  <c:v>42690</c:v>
                </c:pt>
                <c:pt idx="2">
                  <c:v>42720</c:v>
                </c:pt>
                <c:pt idx="3">
                  <c:v>42752</c:v>
                </c:pt>
                <c:pt idx="4">
                  <c:v>42783</c:v>
                </c:pt>
              </c:numCache>
            </c:numRef>
          </c:cat>
          <c:val>
            <c:numRef>
              <c:f>'Issue Counts'!$B$27:$F$27</c:f>
              <c:numCache>
                <c:formatCode>0</c:formatCode>
                <c:ptCount val="5"/>
                <c:pt idx="0">
                  <c:v>888</c:v>
                </c:pt>
                <c:pt idx="1">
                  <c:v>880</c:v>
                </c:pt>
                <c:pt idx="2">
                  <c:v>608</c:v>
                </c:pt>
                <c:pt idx="3">
                  <c:v>765</c:v>
                </c:pt>
                <c:pt idx="4">
                  <c:v>721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EC3-4EE9-A42A-F48E7DDEBB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9331128"/>
        <c:axId val="269334264"/>
      </c:barChart>
      <c:dateAx>
        <c:axId val="269331128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6933426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26933426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69331128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Visits'!$C$23:$I$24</c:f>
              <c:strCache>
                <c:ptCount val="7"/>
                <c:pt idx="0">
                  <c:v>Aug-16</c:v>
                </c:pt>
                <c:pt idx="1">
                  <c:v>Sep-16</c:v>
                </c:pt>
                <c:pt idx="2">
                  <c:v>Oct-16</c:v>
                </c:pt>
                <c:pt idx="3">
                  <c:v>Nov-16</c:v>
                </c:pt>
                <c:pt idx="4">
                  <c:v>Dec-16</c:v>
                </c:pt>
                <c:pt idx="5">
                  <c:v>Jan-17</c:v>
                </c:pt>
                <c:pt idx="6">
                  <c:v>Feb-17</c:v>
                </c:pt>
              </c:strCache>
            </c:strRef>
          </c:cat>
          <c:val>
            <c:numRef>
              <c:f>'Web Visits'!$C$25:$I$25</c:f>
              <c:numCache>
                <c:formatCode>#,##0</c:formatCode>
                <c:ptCount val="7"/>
                <c:pt idx="0">
                  <c:v>82</c:v>
                </c:pt>
                <c:pt idx="1">
                  <c:v>89</c:v>
                </c:pt>
                <c:pt idx="2">
                  <c:v>73</c:v>
                </c:pt>
                <c:pt idx="3">
                  <c:v>111</c:v>
                </c:pt>
                <c:pt idx="4">
                  <c:v>71</c:v>
                </c:pt>
                <c:pt idx="5">
                  <c:v>113</c:v>
                </c:pt>
                <c:pt idx="6">
                  <c:v>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FFF-4E6A-8145-36B9115369AA}"/>
            </c:ext>
          </c:extLst>
        </c:ser>
        <c:ser>
          <c:idx val="2"/>
          <c:order val="1"/>
          <c:tx>
            <c:strRef>
              <c:f>'Web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Visits'!$C$23:$I$24</c:f>
              <c:strCache>
                <c:ptCount val="7"/>
                <c:pt idx="0">
                  <c:v>Aug-16</c:v>
                </c:pt>
                <c:pt idx="1">
                  <c:v>Sep-16</c:v>
                </c:pt>
                <c:pt idx="2">
                  <c:v>Oct-16</c:v>
                </c:pt>
                <c:pt idx="3">
                  <c:v>Nov-16</c:v>
                </c:pt>
                <c:pt idx="4">
                  <c:v>Dec-16</c:v>
                </c:pt>
                <c:pt idx="5">
                  <c:v>Jan-17</c:v>
                </c:pt>
                <c:pt idx="6">
                  <c:v>Feb-17</c:v>
                </c:pt>
              </c:strCache>
            </c:strRef>
          </c:cat>
          <c:val>
            <c:numRef>
              <c:f>'Web Visits'!$C$26:$I$26</c:f>
              <c:numCache>
                <c:formatCode>#,##0</c:formatCode>
                <c:ptCount val="7"/>
                <c:pt idx="0">
                  <c:v>305</c:v>
                </c:pt>
                <c:pt idx="1">
                  <c:v>222</c:v>
                </c:pt>
                <c:pt idx="2">
                  <c:v>45</c:v>
                </c:pt>
                <c:pt idx="3">
                  <c:v>46</c:v>
                </c:pt>
                <c:pt idx="4">
                  <c:v>57</c:v>
                </c:pt>
                <c:pt idx="5">
                  <c:v>43</c:v>
                </c:pt>
                <c:pt idx="6">
                  <c:v>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FFF-4E6A-8145-36B9115369AA}"/>
            </c:ext>
          </c:extLst>
        </c:ser>
        <c:ser>
          <c:idx val="3"/>
          <c:order val="2"/>
          <c:tx>
            <c:strRef>
              <c:f>'Web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Visits'!$C$23:$I$24</c:f>
              <c:strCache>
                <c:ptCount val="7"/>
                <c:pt idx="0">
                  <c:v>Aug-16</c:v>
                </c:pt>
                <c:pt idx="1">
                  <c:v>Sep-16</c:v>
                </c:pt>
                <c:pt idx="2">
                  <c:v>Oct-16</c:v>
                </c:pt>
                <c:pt idx="3">
                  <c:v>Nov-16</c:v>
                </c:pt>
                <c:pt idx="4">
                  <c:v>Dec-16</c:v>
                </c:pt>
                <c:pt idx="5">
                  <c:v>Jan-17</c:v>
                </c:pt>
                <c:pt idx="6">
                  <c:v>Feb-17</c:v>
                </c:pt>
              </c:strCache>
            </c:strRef>
          </c:cat>
          <c:val>
            <c:numRef>
              <c:f>'Web Visits'!$C$27:$I$27</c:f>
              <c:numCache>
                <c:formatCode>#,##0</c:formatCode>
                <c:ptCount val="7"/>
                <c:pt idx="0">
                  <c:v>72</c:v>
                </c:pt>
                <c:pt idx="1">
                  <c:v>110</c:v>
                </c:pt>
                <c:pt idx="2">
                  <c:v>91</c:v>
                </c:pt>
                <c:pt idx="3">
                  <c:v>97</c:v>
                </c:pt>
                <c:pt idx="4">
                  <c:v>85</c:v>
                </c:pt>
                <c:pt idx="5">
                  <c:v>110</c:v>
                </c:pt>
                <c:pt idx="6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FFF-4E6A-8145-36B9115369AA}"/>
            </c:ext>
          </c:extLst>
        </c:ser>
        <c:ser>
          <c:idx val="4"/>
          <c:order val="3"/>
          <c:tx>
            <c:strRef>
              <c:f>'Web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'Web Visits'!$C$23:$I$24</c:f>
              <c:strCache>
                <c:ptCount val="7"/>
                <c:pt idx="0">
                  <c:v>Aug-16</c:v>
                </c:pt>
                <c:pt idx="1">
                  <c:v>Sep-16</c:v>
                </c:pt>
                <c:pt idx="2">
                  <c:v>Oct-16</c:v>
                </c:pt>
                <c:pt idx="3">
                  <c:v>Nov-16</c:v>
                </c:pt>
                <c:pt idx="4">
                  <c:v>Dec-16</c:v>
                </c:pt>
                <c:pt idx="5">
                  <c:v>Jan-17</c:v>
                </c:pt>
                <c:pt idx="6">
                  <c:v>Feb-17</c:v>
                </c:pt>
              </c:strCache>
            </c:strRef>
          </c:cat>
          <c:val>
            <c:numRef>
              <c:f>'Web Visits'!$C$28:$I$28</c:f>
              <c:numCache>
                <c:formatCode>#,##0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FFF-4E6A-8145-36B9115369AA}"/>
            </c:ext>
          </c:extLst>
        </c:ser>
        <c:ser>
          <c:idx val="5"/>
          <c:order val="4"/>
          <c:tx>
            <c:strRef>
              <c:f>'Web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'Web Visits'!$C$23:$I$24</c:f>
              <c:strCache>
                <c:ptCount val="7"/>
                <c:pt idx="0">
                  <c:v>Aug-16</c:v>
                </c:pt>
                <c:pt idx="1">
                  <c:v>Sep-16</c:v>
                </c:pt>
                <c:pt idx="2">
                  <c:v>Oct-16</c:v>
                </c:pt>
                <c:pt idx="3">
                  <c:v>Nov-16</c:v>
                </c:pt>
                <c:pt idx="4">
                  <c:v>Dec-16</c:v>
                </c:pt>
                <c:pt idx="5">
                  <c:v>Jan-17</c:v>
                </c:pt>
                <c:pt idx="6">
                  <c:v>Feb-17</c:v>
                </c:pt>
              </c:strCache>
            </c:strRef>
          </c:cat>
          <c:val>
            <c:numRef>
              <c:f>'Web Visits'!$C$29:$I$29</c:f>
              <c:numCache>
                <c:formatCode>#,##0</c:formatCode>
                <c:ptCount val="7"/>
                <c:pt idx="0">
                  <c:v>1865</c:v>
                </c:pt>
                <c:pt idx="1">
                  <c:v>1441</c:v>
                </c:pt>
                <c:pt idx="2">
                  <c:v>409</c:v>
                </c:pt>
                <c:pt idx="3">
                  <c:v>741</c:v>
                </c:pt>
                <c:pt idx="4">
                  <c:v>1211</c:v>
                </c:pt>
                <c:pt idx="5">
                  <c:v>1763</c:v>
                </c:pt>
                <c:pt idx="6">
                  <c:v>539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FFF-4E6A-8145-36B9115369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4487200"/>
        <c:axId val="414493864"/>
      </c:barChart>
      <c:dateAx>
        <c:axId val="414487200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493864"/>
        <c:crosses val="autoZero"/>
        <c:auto val="1"/>
        <c:lblOffset val="100"/>
        <c:baseTimeUnit val="months"/>
      </c:dateAx>
      <c:valAx>
        <c:axId val="4144938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4872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February 2017 </a:t>
            </a:r>
            <a:r>
              <a:rPr lang="en-US"/>
              <a:t>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491704565178512"/>
          <c:y val="0.16666708400211341"/>
          <c:w val="0.85508295434821491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313</c:v>
                </c:pt>
                <c:pt idx="1">
                  <c:v>15520</c:v>
                </c:pt>
                <c:pt idx="2" formatCode="_(* #,##0_);_(* \(#,##0\);_(* &quot;-&quot;??_);_(@_)">
                  <c:v>37518</c:v>
                </c:pt>
                <c:pt idx="3">
                  <c:v>35349</c:v>
                </c:pt>
                <c:pt idx="4">
                  <c:v>28959</c:v>
                </c:pt>
                <c:pt idx="5">
                  <c:v>0</c:v>
                </c:pt>
                <c:pt idx="6">
                  <c:v>10409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983-483B-AA88-B3CDDBEEB625}"/>
            </c:ext>
          </c:extLst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121</c:v>
                </c:pt>
                <c:pt idx="1">
                  <c:v>3514</c:v>
                </c:pt>
                <c:pt idx="2">
                  <c:v>3314</c:v>
                </c:pt>
                <c:pt idx="3">
                  <c:v>1937</c:v>
                </c:pt>
                <c:pt idx="4">
                  <c:v>3572</c:v>
                </c:pt>
                <c:pt idx="5">
                  <c:v>0</c:v>
                </c:pt>
                <c:pt idx="6">
                  <c:v>936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983-483B-AA88-B3CDDBEEB625}"/>
            </c:ext>
          </c:extLst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102</c:v>
                </c:pt>
                <c:pt idx="1">
                  <c:v>3935</c:v>
                </c:pt>
                <c:pt idx="2">
                  <c:v>6153</c:v>
                </c:pt>
                <c:pt idx="3">
                  <c:v>3336</c:v>
                </c:pt>
                <c:pt idx="4">
                  <c:v>7141</c:v>
                </c:pt>
                <c:pt idx="5">
                  <c:v>0</c:v>
                </c:pt>
                <c:pt idx="6">
                  <c:v>1698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983-483B-AA88-B3CDDBEEB625}"/>
            </c:ext>
          </c:extLst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54</c:v>
                </c:pt>
                <c:pt idx="1">
                  <c:v>3936</c:v>
                </c:pt>
                <c:pt idx="2">
                  <c:v>204</c:v>
                </c:pt>
                <c:pt idx="3">
                  <c:v>183</c:v>
                </c:pt>
                <c:pt idx="4">
                  <c:v>65</c:v>
                </c:pt>
                <c:pt idx="5">
                  <c:v>0</c:v>
                </c:pt>
                <c:pt idx="6">
                  <c:v>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983-483B-AA88-B3CDDBEEB6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5667736"/>
        <c:axId val="255657152"/>
      </c:barChart>
      <c:catAx>
        <c:axId val="255667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5657152"/>
        <c:crosses val="autoZero"/>
        <c:auto val="1"/>
        <c:lblAlgn val="ctr"/>
        <c:lblOffset val="100"/>
        <c:noMultiLvlLbl val="0"/>
      </c:catAx>
      <c:valAx>
        <c:axId val="25565715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566773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February 2017 </a:t>
            </a:r>
            <a:r>
              <a:rPr lang="en-US"/>
              <a:t>Traffic Sources - HSP Micro Sites </a:t>
            </a:r>
          </a:p>
        </c:rich>
      </c:tx>
      <c:layout>
        <c:manualLayout>
          <c:xMode val="edge"/>
          <c:yMode val="edge"/>
          <c:x val="0.1633724130018229"/>
          <c:y val="5.330203215438585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45441968947289"/>
          <c:y val="0.1982764184750429"/>
          <c:w val="0.83454558031052717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635</c:v>
                </c:pt>
                <c:pt idx="1">
                  <c:v>982</c:v>
                </c:pt>
                <c:pt idx="2">
                  <c:v>920</c:v>
                </c:pt>
                <c:pt idx="3">
                  <c:v>0</c:v>
                </c:pt>
                <c:pt idx="4">
                  <c:v>304</c:v>
                </c:pt>
                <c:pt idx="5">
                  <c:v>449</c:v>
                </c:pt>
                <c:pt idx="6">
                  <c:v>392</c:v>
                </c:pt>
                <c:pt idx="7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ACA-4BCE-94A5-D9F1D1E42E33}"/>
            </c:ext>
          </c:extLst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500</c:v>
                </c:pt>
                <c:pt idx="1">
                  <c:v>125</c:v>
                </c:pt>
                <c:pt idx="2">
                  <c:v>405</c:v>
                </c:pt>
                <c:pt idx="3">
                  <c:v>0</c:v>
                </c:pt>
                <c:pt idx="4">
                  <c:v>66</c:v>
                </c:pt>
                <c:pt idx="5">
                  <c:v>305</c:v>
                </c:pt>
                <c:pt idx="6">
                  <c:v>252</c:v>
                </c:pt>
                <c:pt idx="7">
                  <c:v>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ACA-4BCE-94A5-D9F1D1E42E33}"/>
            </c:ext>
          </c:extLst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103</c:v>
                </c:pt>
                <c:pt idx="1">
                  <c:v>536</c:v>
                </c:pt>
                <c:pt idx="2">
                  <c:v>163</c:v>
                </c:pt>
                <c:pt idx="3">
                  <c:v>0</c:v>
                </c:pt>
                <c:pt idx="4">
                  <c:v>99</c:v>
                </c:pt>
                <c:pt idx="5">
                  <c:v>89</c:v>
                </c:pt>
                <c:pt idx="6">
                  <c:v>32</c:v>
                </c:pt>
                <c:pt idx="7">
                  <c:v>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ACA-4BCE-94A5-D9F1D1E42E33}"/>
            </c:ext>
          </c:extLst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22</c:v>
                </c:pt>
                <c:pt idx="1">
                  <c:v>34</c:v>
                </c:pt>
                <c:pt idx="2">
                  <c:v>7</c:v>
                </c:pt>
                <c:pt idx="3">
                  <c:v>0</c:v>
                </c:pt>
                <c:pt idx="4">
                  <c:v>1</c:v>
                </c:pt>
                <c:pt idx="5">
                  <c:v>4</c:v>
                </c:pt>
                <c:pt idx="6">
                  <c:v>19</c:v>
                </c:pt>
                <c:pt idx="7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ACA-4BCE-94A5-D9F1D1E42E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4487984"/>
        <c:axId val="414492296"/>
      </c:barChart>
      <c:catAx>
        <c:axId val="414487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492296"/>
        <c:crosses val="autoZero"/>
        <c:auto val="1"/>
        <c:lblAlgn val="ctr"/>
        <c:lblOffset val="100"/>
        <c:noMultiLvlLbl val="0"/>
      </c:catAx>
      <c:valAx>
        <c:axId val="41449229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48798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February 2017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59984690006798"/>
          <c:y val="0.20639534883720997"/>
          <c:w val="0.81925297059949265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Sources'!$C$25:$C$29</c:f>
              <c:numCache>
                <c:formatCode>#,##0</c:formatCode>
                <c:ptCount val="5"/>
                <c:pt idx="0">
                  <c:v>27</c:v>
                </c:pt>
                <c:pt idx="1">
                  <c:v>2</c:v>
                </c:pt>
                <c:pt idx="2">
                  <c:v>0</c:v>
                </c:pt>
                <c:pt idx="3">
                  <c:v>64</c:v>
                </c:pt>
                <c:pt idx="4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787-4E65-BC6E-0097693CB740}"/>
            </c:ext>
          </c:extLst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Sources'!$D$25:$D$29</c:f>
              <c:numCache>
                <c:formatCode>#,##0</c:formatCode>
                <c:ptCount val="5"/>
                <c:pt idx="0">
                  <c:v>1</c:v>
                </c:pt>
                <c:pt idx="1">
                  <c:v>4</c:v>
                </c:pt>
                <c:pt idx="2">
                  <c:v>0</c:v>
                </c:pt>
                <c:pt idx="3">
                  <c:v>0</c:v>
                </c:pt>
                <c:pt idx="4">
                  <c:v>181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787-4E65-BC6E-0097693CB740}"/>
            </c:ext>
          </c:extLst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Sources'!$E$25:$E$29</c:f>
              <c:numCache>
                <c:formatCode>#,##0</c:formatCode>
                <c:ptCount val="5"/>
                <c:pt idx="0">
                  <c:v>29</c:v>
                </c:pt>
                <c:pt idx="1">
                  <c:v>42</c:v>
                </c:pt>
                <c:pt idx="2">
                  <c:v>0</c:v>
                </c:pt>
                <c:pt idx="3">
                  <c:v>16</c:v>
                </c:pt>
                <c:pt idx="4">
                  <c:v>318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787-4E65-BC6E-0097693CB740}"/>
            </c:ext>
          </c:extLst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Sources'!$F$25:$F$29</c:f>
              <c:numCache>
                <c:formatCode>#,##0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787-4E65-BC6E-0097693CB7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4490336"/>
        <c:axId val="414483672"/>
      </c:barChart>
      <c:catAx>
        <c:axId val="414490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483672"/>
        <c:crosses val="autoZero"/>
        <c:auto val="1"/>
        <c:lblAlgn val="ctr"/>
        <c:lblOffset val="100"/>
        <c:noMultiLvlLbl val="0"/>
      </c:catAx>
      <c:valAx>
        <c:axId val="414483672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49033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Aug-16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Site'!$C$8:$C$14</c:f>
              <c:numCache>
                <c:formatCode>h:mm</c:formatCode>
                <c:ptCount val="7"/>
                <c:pt idx="0">
                  <c:v>4.9305555555555554E-2</c:v>
                </c:pt>
                <c:pt idx="1">
                  <c:v>0.15833333333333333</c:v>
                </c:pt>
                <c:pt idx="2">
                  <c:v>0.10069444444444443</c:v>
                </c:pt>
                <c:pt idx="3">
                  <c:v>7.0833333333333331E-2</c:v>
                </c:pt>
                <c:pt idx="4">
                  <c:v>0.10208333333333335</c:v>
                </c:pt>
                <c:pt idx="5">
                  <c:v>0</c:v>
                </c:pt>
                <c:pt idx="6">
                  <c:v>8.6805555555555566E-2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85C-4B32-9BC4-DBD3F65C376A}"/>
            </c:ext>
          </c:extLst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Sep-16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5.7638888888888885E-2</c:v>
                </c:pt>
                <c:pt idx="1">
                  <c:v>0.17152777777777775</c:v>
                </c:pt>
                <c:pt idx="2">
                  <c:v>0.10625</c:v>
                </c:pt>
                <c:pt idx="3">
                  <c:v>5.9722222222222225E-2</c:v>
                </c:pt>
                <c:pt idx="4">
                  <c:v>9.0972222222222218E-2</c:v>
                </c:pt>
                <c:pt idx="5">
                  <c:v>0</c:v>
                </c:pt>
                <c:pt idx="6">
                  <c:v>6.9444444444444434E-2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85C-4B32-9BC4-DBD3F65C376A}"/>
            </c:ext>
          </c:extLst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Oct-16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8.6805555555555566E-2</c:v>
                </c:pt>
                <c:pt idx="1">
                  <c:v>0.16041666666666668</c:v>
                </c:pt>
                <c:pt idx="2">
                  <c:v>0.11527777777777777</c:v>
                </c:pt>
                <c:pt idx="3">
                  <c:v>5.2083333333333336E-2</c:v>
                </c:pt>
                <c:pt idx="4">
                  <c:v>8.6111111111111124E-2</c:v>
                </c:pt>
                <c:pt idx="5">
                  <c:v>0</c:v>
                </c:pt>
                <c:pt idx="6">
                  <c:v>7.013888888888889E-2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85C-4B32-9BC4-DBD3F65C376A}"/>
            </c:ext>
          </c:extLst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Nov-16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5.7638888888888885E-2</c:v>
                </c:pt>
                <c:pt idx="1">
                  <c:v>0.19791666666666666</c:v>
                </c:pt>
                <c:pt idx="2">
                  <c:v>0.13263888888888889</c:v>
                </c:pt>
                <c:pt idx="3">
                  <c:v>4.7916666666666663E-2</c:v>
                </c:pt>
                <c:pt idx="4">
                  <c:v>8.1944444444444445E-2</c:v>
                </c:pt>
                <c:pt idx="5">
                  <c:v>0</c:v>
                </c:pt>
                <c:pt idx="6">
                  <c:v>7.4305555555555555E-2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85C-4B32-9BC4-DBD3F65C376A}"/>
            </c:ext>
          </c:extLst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Dec-16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5.9722222222222225E-2</c:v>
                </c:pt>
                <c:pt idx="1">
                  <c:v>0.22083333333333333</c:v>
                </c:pt>
                <c:pt idx="2">
                  <c:v>0.13194444444444445</c:v>
                </c:pt>
                <c:pt idx="3">
                  <c:v>4.5833333333333337E-2</c:v>
                </c:pt>
                <c:pt idx="4">
                  <c:v>8.1250000000000003E-2</c:v>
                </c:pt>
                <c:pt idx="5">
                  <c:v>0</c:v>
                </c:pt>
                <c:pt idx="6">
                  <c:v>7.3611111111111113E-2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85C-4B32-9BC4-DBD3F65C376A}"/>
            </c:ext>
          </c:extLst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Jan-17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5.2777777777777778E-2</c:v>
                </c:pt>
                <c:pt idx="1">
                  <c:v>0.15</c:v>
                </c:pt>
                <c:pt idx="2">
                  <c:v>0.17430555555555557</c:v>
                </c:pt>
                <c:pt idx="3">
                  <c:v>4.9999999999999996E-2</c:v>
                </c:pt>
                <c:pt idx="4">
                  <c:v>8.6805555555555566E-2</c:v>
                </c:pt>
                <c:pt idx="5">
                  <c:v>0</c:v>
                </c:pt>
                <c:pt idx="6">
                  <c:v>4.9999999999999996E-2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85C-4B32-9BC4-DBD3F65C376A}"/>
            </c:ext>
          </c:extLst>
        </c:ser>
        <c:ser>
          <c:idx val="6"/>
          <c:order val="6"/>
          <c:tx>
            <c:strRef>
              <c:f>'Average Time on Site'!$I$7</c:f>
              <c:strCache>
                <c:ptCount val="1"/>
                <c:pt idx="0">
                  <c:v>Feb-17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Site'!$I$8:$I$14</c:f>
              <c:numCache>
                <c:formatCode>h:mm</c:formatCode>
                <c:ptCount val="7"/>
                <c:pt idx="0">
                  <c:v>2.5694444444444447E-2</c:v>
                </c:pt>
                <c:pt idx="1">
                  <c:v>0.15972222222222224</c:v>
                </c:pt>
                <c:pt idx="2">
                  <c:v>0.1986111111111111</c:v>
                </c:pt>
                <c:pt idx="3">
                  <c:v>4.4444444444444446E-2</c:v>
                </c:pt>
                <c:pt idx="4">
                  <c:v>8.4027777777777771E-2</c:v>
                </c:pt>
                <c:pt idx="5">
                  <c:v>0</c:v>
                </c:pt>
                <c:pt idx="6">
                  <c:v>5.0694444444444452E-2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82F-49E9-935F-067D24C3A0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4509936"/>
        <c:axId val="414510328"/>
      </c:barChart>
      <c:catAx>
        <c:axId val="414509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510328"/>
        <c:crosses val="autoZero"/>
        <c:auto val="1"/>
        <c:lblAlgn val="ctr"/>
        <c:lblOffset val="100"/>
        <c:noMultiLvlLbl val="0"/>
      </c:catAx>
      <c:valAx>
        <c:axId val="4145103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50993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13005276889114498"/>
          <c:y val="3.70371542753136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Aug-16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Site'!$C$19:$C$27</c:f>
              <c:numCache>
                <c:formatCode>h:mm</c:formatCode>
                <c:ptCount val="9"/>
                <c:pt idx="0">
                  <c:v>0.1125</c:v>
                </c:pt>
                <c:pt idx="1">
                  <c:v>0.1125</c:v>
                </c:pt>
                <c:pt idx="2">
                  <c:v>0</c:v>
                </c:pt>
                <c:pt idx="3">
                  <c:v>3.4027777777777775E-2</c:v>
                </c:pt>
                <c:pt idx="4">
                  <c:v>6.1111111111111116E-2</c:v>
                </c:pt>
                <c:pt idx="5">
                  <c:v>4.8611111111111112E-2</c:v>
                </c:pt>
                <c:pt idx="6">
                  <c:v>5.2777777777777778E-2</c:v>
                </c:pt>
                <c:pt idx="7">
                  <c:v>4.2361111111111106E-2</c:v>
                </c:pt>
                <c:pt idx="8">
                  <c:v>7.9166666666666663E-2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CD5-41E9-80D5-BB7F1340B068}"/>
            </c:ext>
          </c:extLst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Sep-16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9.6527777777777768E-2</c:v>
                </c:pt>
                <c:pt idx="1">
                  <c:v>9.9999999999999992E-2</c:v>
                </c:pt>
                <c:pt idx="2">
                  <c:v>0</c:v>
                </c:pt>
                <c:pt idx="3">
                  <c:v>7.5694444444444439E-2</c:v>
                </c:pt>
                <c:pt idx="4">
                  <c:v>6.0416666666666667E-2</c:v>
                </c:pt>
                <c:pt idx="5">
                  <c:v>3.1944444444444449E-2</c:v>
                </c:pt>
                <c:pt idx="6">
                  <c:v>4.7916666666666663E-2</c:v>
                </c:pt>
                <c:pt idx="7">
                  <c:v>4.3750000000000004E-2</c:v>
                </c:pt>
                <c:pt idx="8">
                  <c:v>0.10625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CD5-41E9-80D5-BB7F1340B068}"/>
            </c:ext>
          </c:extLst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Oct-16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8.3333333333333329E-2</c:v>
                </c:pt>
                <c:pt idx="1">
                  <c:v>7.9861111111111105E-2</c:v>
                </c:pt>
                <c:pt idx="2">
                  <c:v>0</c:v>
                </c:pt>
                <c:pt idx="3">
                  <c:v>2.5694444444444447E-2</c:v>
                </c:pt>
                <c:pt idx="4">
                  <c:v>0.10208333333333335</c:v>
                </c:pt>
                <c:pt idx="5">
                  <c:v>4.6527777777777779E-2</c:v>
                </c:pt>
                <c:pt idx="6">
                  <c:v>5.9027777777777783E-2</c:v>
                </c:pt>
                <c:pt idx="7">
                  <c:v>6.0416666666666667E-2</c:v>
                </c:pt>
                <c:pt idx="8">
                  <c:v>7.6388888888888895E-2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CD5-41E9-80D5-BB7F1340B068}"/>
            </c:ext>
          </c:extLst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Nov-16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9.7222222222222224E-2</c:v>
                </c:pt>
                <c:pt idx="1">
                  <c:v>6.3194444444444442E-2</c:v>
                </c:pt>
                <c:pt idx="2">
                  <c:v>0</c:v>
                </c:pt>
                <c:pt idx="3">
                  <c:v>3.8194444444444441E-2</c:v>
                </c:pt>
                <c:pt idx="4">
                  <c:v>0.10416666666666667</c:v>
                </c:pt>
                <c:pt idx="5">
                  <c:v>6.0416666666666667E-2</c:v>
                </c:pt>
                <c:pt idx="6">
                  <c:v>3.8194444444444441E-2</c:v>
                </c:pt>
                <c:pt idx="7">
                  <c:v>3.4722222222222224E-2</c:v>
                </c:pt>
                <c:pt idx="8">
                  <c:v>4.9999999999999996E-2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CD5-41E9-80D5-BB7F1340B068}"/>
            </c:ext>
          </c:extLst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Dec-16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0.10972222222222222</c:v>
                </c:pt>
                <c:pt idx="1">
                  <c:v>6.805555555555555E-2</c:v>
                </c:pt>
                <c:pt idx="2">
                  <c:v>0</c:v>
                </c:pt>
                <c:pt idx="3">
                  <c:v>7.8472222222222221E-2</c:v>
                </c:pt>
                <c:pt idx="4">
                  <c:v>9.9999999999999992E-2</c:v>
                </c:pt>
                <c:pt idx="5">
                  <c:v>6.0416666666666667E-2</c:v>
                </c:pt>
                <c:pt idx="6">
                  <c:v>4.3750000000000004E-2</c:v>
                </c:pt>
                <c:pt idx="7">
                  <c:v>5.6944444444444443E-2</c:v>
                </c:pt>
                <c:pt idx="8">
                  <c:v>6.0416666666666667E-2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CD5-41E9-80D5-BB7F1340B068}"/>
            </c:ext>
          </c:extLst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Jan-17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9.5138888888888884E-2</c:v>
                </c:pt>
                <c:pt idx="1">
                  <c:v>7.0833333333333331E-2</c:v>
                </c:pt>
                <c:pt idx="2">
                  <c:v>0</c:v>
                </c:pt>
                <c:pt idx="3">
                  <c:v>5.2777777777777778E-2</c:v>
                </c:pt>
                <c:pt idx="4">
                  <c:v>0.10347222222222223</c:v>
                </c:pt>
                <c:pt idx="5">
                  <c:v>4.6527777777777779E-2</c:v>
                </c:pt>
                <c:pt idx="6">
                  <c:v>6.3194444444444442E-2</c:v>
                </c:pt>
                <c:pt idx="7">
                  <c:v>7.5694444444444439E-2</c:v>
                </c:pt>
                <c:pt idx="8">
                  <c:v>4.5138888888888888E-2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CD5-41E9-80D5-BB7F1340B068}"/>
            </c:ext>
          </c:extLst>
        </c:ser>
        <c:ser>
          <c:idx val="6"/>
          <c:order val="6"/>
          <c:tx>
            <c:strRef>
              <c:f>'Average Time on Site'!$I$18</c:f>
              <c:strCache>
                <c:ptCount val="1"/>
                <c:pt idx="0">
                  <c:v>Feb-17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Site'!$I$19:$I$27</c:f>
              <c:numCache>
                <c:formatCode>h:mm</c:formatCode>
                <c:ptCount val="9"/>
                <c:pt idx="0">
                  <c:v>9.3055555555555558E-2</c:v>
                </c:pt>
                <c:pt idx="1">
                  <c:v>7.0833333333333331E-2</c:v>
                </c:pt>
                <c:pt idx="2">
                  <c:v>0</c:v>
                </c:pt>
                <c:pt idx="3">
                  <c:v>3.4722222222222224E-2</c:v>
                </c:pt>
                <c:pt idx="4">
                  <c:v>0.10833333333333334</c:v>
                </c:pt>
                <c:pt idx="5">
                  <c:v>4.9305555555555554E-2</c:v>
                </c:pt>
                <c:pt idx="6">
                  <c:v>5.1388888888888894E-2</c:v>
                </c:pt>
                <c:pt idx="7">
                  <c:v>6.805555555555555E-2</c:v>
                </c:pt>
                <c:pt idx="8">
                  <c:v>7.4305555555555555E-2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313-41DB-820D-6D90E1F239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7433096"/>
        <c:axId val="257435840"/>
      </c:barChart>
      <c:catAx>
        <c:axId val="257433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7435840"/>
        <c:crosses val="autoZero"/>
        <c:auto val="1"/>
        <c:lblAlgn val="ctr"/>
        <c:lblOffset val="100"/>
        <c:noMultiLvlLbl val="0"/>
      </c:catAx>
      <c:valAx>
        <c:axId val="25743584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74330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2642623413803451"/>
          <c:y val="1.276667919359303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Site'!$C$30:$C$31</c:f>
              <c:strCache>
                <c:ptCount val="2"/>
                <c:pt idx="0">
                  <c:v>Aug-16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Site'!$C$32:$C$36</c:f>
              <c:numCache>
                <c:formatCode>h:mm</c:formatCode>
                <c:ptCount val="5"/>
                <c:pt idx="0">
                  <c:v>7.0833333333333331E-2</c:v>
                </c:pt>
                <c:pt idx="1">
                  <c:v>9.7916666666666666E-2</c:v>
                </c:pt>
                <c:pt idx="2">
                  <c:v>3.4027777777777775E-2</c:v>
                </c:pt>
                <c:pt idx="3">
                  <c:v>0</c:v>
                </c:pt>
                <c:pt idx="4">
                  <c:v>0.23124999999999998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DA0-4125-B4FB-1D38A390ED8D}"/>
            </c:ext>
          </c:extLst>
        </c:ser>
        <c:ser>
          <c:idx val="1"/>
          <c:order val="1"/>
          <c:tx>
            <c:strRef>
              <c:f>'Average Time on Site'!$D$30:$D$31</c:f>
              <c:strCache>
                <c:ptCount val="2"/>
                <c:pt idx="0">
                  <c:v>Sep-16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Site'!$D$32:$D$36</c:f>
              <c:numCache>
                <c:formatCode>h:mm</c:formatCode>
                <c:ptCount val="5"/>
                <c:pt idx="0">
                  <c:v>2.4305555555555556E-2</c:v>
                </c:pt>
                <c:pt idx="1">
                  <c:v>0.10208333333333335</c:v>
                </c:pt>
                <c:pt idx="2">
                  <c:v>7.5694444444444439E-2</c:v>
                </c:pt>
                <c:pt idx="3">
                  <c:v>0</c:v>
                </c:pt>
                <c:pt idx="4">
                  <c:v>0.19375000000000001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DA0-4125-B4FB-1D38A390ED8D}"/>
            </c:ext>
          </c:extLst>
        </c:ser>
        <c:ser>
          <c:idx val="2"/>
          <c:order val="2"/>
          <c:tx>
            <c:strRef>
              <c:f>'Average Time on Site'!$E$30:$E$31</c:f>
              <c:strCache>
                <c:ptCount val="2"/>
                <c:pt idx="0">
                  <c:v>Oct-16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Site'!$E$32:$E$36</c:f>
              <c:numCache>
                <c:formatCode>h:mm</c:formatCode>
                <c:ptCount val="5"/>
                <c:pt idx="0">
                  <c:v>7.5694444444444439E-2</c:v>
                </c:pt>
                <c:pt idx="1">
                  <c:v>2.361111111111111E-2</c:v>
                </c:pt>
                <c:pt idx="2">
                  <c:v>2.5694444444444447E-2</c:v>
                </c:pt>
                <c:pt idx="3">
                  <c:v>0</c:v>
                </c:pt>
                <c:pt idx="4">
                  <c:v>0.11944444444444445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DA0-4125-B4FB-1D38A390ED8D}"/>
            </c:ext>
          </c:extLst>
        </c:ser>
        <c:ser>
          <c:idx val="3"/>
          <c:order val="3"/>
          <c:tx>
            <c:strRef>
              <c:f>'Average Time on Site'!$F$30:$F$31</c:f>
              <c:strCache>
                <c:ptCount val="2"/>
                <c:pt idx="0">
                  <c:v>Nov-16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Site'!$F$32:$F$36</c:f>
              <c:numCache>
                <c:formatCode>h:mm</c:formatCode>
                <c:ptCount val="5"/>
                <c:pt idx="0">
                  <c:v>0.23819444444444446</c:v>
                </c:pt>
                <c:pt idx="1">
                  <c:v>1.5277777777777777E-2</c:v>
                </c:pt>
                <c:pt idx="2">
                  <c:v>3.8194444444444441E-2</c:v>
                </c:pt>
                <c:pt idx="3">
                  <c:v>0</c:v>
                </c:pt>
                <c:pt idx="4">
                  <c:v>0.1388888888888889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DA0-4125-B4FB-1D38A390ED8D}"/>
            </c:ext>
          </c:extLst>
        </c:ser>
        <c:ser>
          <c:idx val="4"/>
          <c:order val="4"/>
          <c:tx>
            <c:strRef>
              <c:f>'Average Time on Site'!$G$30:$G$31</c:f>
              <c:strCache>
                <c:ptCount val="2"/>
                <c:pt idx="0">
                  <c:v>Dec-16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Site'!$G$32:$G$36</c:f>
              <c:numCache>
                <c:formatCode>h:mm</c:formatCode>
                <c:ptCount val="5"/>
                <c:pt idx="0">
                  <c:v>6.3888888888888884E-2</c:v>
                </c:pt>
                <c:pt idx="1">
                  <c:v>2.5694444444444447E-2</c:v>
                </c:pt>
                <c:pt idx="2">
                  <c:v>7.8472222222222221E-2</c:v>
                </c:pt>
                <c:pt idx="3">
                  <c:v>0</c:v>
                </c:pt>
                <c:pt idx="4">
                  <c:v>0.20208333333333331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DA0-4125-B4FB-1D38A390ED8D}"/>
            </c:ext>
          </c:extLst>
        </c:ser>
        <c:ser>
          <c:idx val="5"/>
          <c:order val="5"/>
          <c:tx>
            <c:strRef>
              <c:f>'Average Time on Site'!$H$30:$H$31</c:f>
              <c:strCache>
                <c:ptCount val="2"/>
                <c:pt idx="0">
                  <c:v>Jan-17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Site'!$H$32:$H$36</c:f>
              <c:numCache>
                <c:formatCode>h:mm</c:formatCode>
                <c:ptCount val="5"/>
                <c:pt idx="0">
                  <c:v>0.17569444444444446</c:v>
                </c:pt>
                <c:pt idx="1">
                  <c:v>1.0416666666666666E-2</c:v>
                </c:pt>
                <c:pt idx="2">
                  <c:v>5.2777777777777778E-2</c:v>
                </c:pt>
                <c:pt idx="3">
                  <c:v>0</c:v>
                </c:pt>
                <c:pt idx="4">
                  <c:v>0.17708333333333334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DA0-4125-B4FB-1D38A390ED8D}"/>
            </c:ext>
          </c:extLst>
        </c:ser>
        <c:ser>
          <c:idx val="6"/>
          <c:order val="6"/>
          <c:tx>
            <c:strRef>
              <c:f>'Average Time on Site'!$I$30:$I$31</c:f>
              <c:strCache>
                <c:ptCount val="2"/>
                <c:pt idx="0">
                  <c:v>Feb-17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Site'!$I$32:$I$36</c:f>
              <c:numCache>
                <c:formatCode>h:mm</c:formatCode>
                <c:ptCount val="5"/>
                <c:pt idx="0">
                  <c:v>9.0972222222222218E-2</c:v>
                </c:pt>
                <c:pt idx="1">
                  <c:v>2.2222222222222223E-2</c:v>
                </c:pt>
                <c:pt idx="2">
                  <c:v>3.4722222222222224E-2</c:v>
                </c:pt>
                <c:pt idx="3">
                  <c:v>0</c:v>
                </c:pt>
                <c:pt idx="4">
                  <c:v>0.1013888888888889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BC7-4256-9466-8C5E43D5B6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4509152"/>
        <c:axId val="414509544"/>
      </c:barChart>
      <c:catAx>
        <c:axId val="414509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509544"/>
        <c:crosses val="autoZero"/>
        <c:auto val="1"/>
        <c:lblAlgn val="ctr"/>
        <c:lblOffset val="100"/>
        <c:noMultiLvlLbl val="0"/>
      </c:catAx>
      <c:valAx>
        <c:axId val="4145095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3340925784066833E-2"/>
              <c:y val="0.3554446322644591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50915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February 2017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beats</c:v>
                </c:pt>
                <c:pt idx="1">
                  <c:v>lanyard</c:v>
                </c:pt>
                <c:pt idx="2">
                  <c:v>umbrella</c:v>
                </c:pt>
                <c:pt idx="3">
                  <c:v>rose bowl</c:v>
                </c:pt>
                <c:pt idx="4">
                  <c:v>backpack</c:v>
                </c:pt>
                <c:pt idx="5">
                  <c:v>social work</c:v>
                </c:pt>
                <c:pt idx="6">
                  <c:v>license plate</c:v>
                </c:pt>
                <c:pt idx="7">
                  <c:v>bag</c:v>
                </c:pt>
                <c:pt idx="8">
                  <c:v>blue book</c:v>
                </c:pt>
                <c:pt idx="9">
                  <c:v>sticker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83</c:v>
                </c:pt>
                <c:pt idx="1">
                  <c:v>43</c:v>
                </c:pt>
                <c:pt idx="2">
                  <c:v>42</c:v>
                </c:pt>
                <c:pt idx="3">
                  <c:v>36</c:v>
                </c:pt>
                <c:pt idx="4">
                  <c:v>30</c:v>
                </c:pt>
                <c:pt idx="5">
                  <c:v>24</c:v>
                </c:pt>
                <c:pt idx="6">
                  <c:v>23</c:v>
                </c:pt>
                <c:pt idx="7">
                  <c:v>19</c:v>
                </c:pt>
                <c:pt idx="8">
                  <c:v>18</c:v>
                </c:pt>
                <c:pt idx="9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B1-4B06-B973-AD3A1E96E8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6602312"/>
        <c:axId val="256603096"/>
      </c:barChart>
      <c:catAx>
        <c:axId val="256602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660309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25660309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5660231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Details'!$B$34:$B$44</c:f>
              <c:strCache>
                <c:ptCount val="10"/>
                <c:pt idx="0">
                  <c:v>Jackets/Fleece | Men's Apparel | USC Bookstores</c:v>
                </c:pt>
                <c:pt idx="1">
                  <c:v>Tops | Women's Apparel | USC Bookstores</c:v>
                </c:pt>
                <c:pt idx="2">
                  <c:v>Hats | Men's Apparel | USC Bookstores</c:v>
                </c:pt>
                <c:pt idx="3">
                  <c:v>T-Shirts | Tops | USC Bookstores</c:v>
                </c:pt>
                <c:pt idx="4">
                  <c:v>Caps and Gowns</c:v>
                </c:pt>
                <c:pt idx="5">
                  <c:v>Men's Nike | Nike | USC Bookstores</c:v>
                </c:pt>
                <c:pt idx="6">
                  <c:v>Jackets/Fleece | Women's Apparel | USC Bookstores</c:v>
                </c:pt>
                <c:pt idx="7">
                  <c:v>New Items | USC Bookstores</c:v>
                </c:pt>
                <c:pt idx="8">
                  <c:v>Sashes</c:v>
                </c:pt>
                <c:pt idx="9">
                  <c:v>2017 Rose Bowl Champs | Game Day Items | USC Bookstores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9360</c:v>
                </c:pt>
                <c:pt idx="1">
                  <c:v>7554</c:v>
                </c:pt>
                <c:pt idx="2">
                  <c:v>6837</c:v>
                </c:pt>
                <c:pt idx="3">
                  <c:v>6571</c:v>
                </c:pt>
                <c:pt idx="4">
                  <c:v>5540</c:v>
                </c:pt>
                <c:pt idx="5">
                  <c:v>5336</c:v>
                </c:pt>
                <c:pt idx="6">
                  <c:v>5324</c:v>
                </c:pt>
                <c:pt idx="7">
                  <c:v>4656</c:v>
                </c:pt>
                <c:pt idx="8">
                  <c:v>4532</c:v>
                </c:pt>
                <c:pt idx="9">
                  <c:v>3623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5A0-4B85-88FC-A2F235FE39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4506016"/>
        <c:axId val="414511504"/>
      </c:barChart>
      <c:catAx>
        <c:axId val="414506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511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1451150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4.9718143883382873E-4"/>
              <c:y val="0.3499286681906697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450601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</a:t>
            </a:r>
            <a:r>
              <a:rPr lang="en-US" sz="1075" b="1" i="0" u="none" strike="noStrike" baseline="0">
                <a:effectLst/>
              </a:rPr>
              <a:t>February 2017</a:t>
            </a:r>
            <a:endParaRPr lang="en-US" baseline="0"/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Class of 2017 Shield Logo Sash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02B-4ABD-B957-E8C12FAABC8C}"/>
            </c:ext>
          </c:extLst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Pom Pom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02B-4ABD-B957-E8C12FAABC8C}"/>
            </c:ext>
          </c:extLst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Alumni Heavy Chrome Shield License Frame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02B-4ABD-B957-E8C12FAABC8C}"/>
            </c:ext>
          </c:extLst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Class of 2017 Logo Sash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02B-4ABD-B957-E8C12FAABC8C}"/>
            </c:ext>
          </c:extLst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USC Black USC Logo Glossy Folder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02B-4ABD-B957-E8C12FAABC8C}"/>
            </c:ext>
          </c:extLst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Trojans Heavy Chrome Shield License Frame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02B-4ABD-B957-E8C12FAABC8C}"/>
            </c:ext>
          </c:extLst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Charcoal 2017 Rose Bowl Champions Unstructured Hat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02B-4ABD-B957-E8C12FAABC8C}"/>
            </c:ext>
          </c:extLst>
        </c:ser>
        <c:ser>
          <c:idx val="8"/>
          <c:order val="7"/>
          <c:tx>
            <c:strRef>
              <c:f>'BKS Details'!$B$75</c:f>
              <c:strCache>
                <c:ptCount val="1"/>
                <c:pt idx="0">
                  <c:v>USC Black Rose Bowl 2017 Champs Locker Room Cotton T-Shirt by Nike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602B-4ABD-B957-E8C12FAABC8C}"/>
            </c:ext>
          </c:extLst>
        </c:ser>
        <c:ser>
          <c:idx val="9"/>
          <c:order val="8"/>
          <c:tx>
            <c:strRef>
              <c:f>'BKS Details'!$B$76</c:f>
              <c:strCache>
                <c:ptCount val="1"/>
                <c:pt idx="0">
                  <c:v>USC Shield Bic Stick Pen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02B-4ABD-B957-E8C12FAABC8C}"/>
            </c:ext>
          </c:extLst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Black Rose Bowl 2017 Champs Locker Room Players True Hat by Nike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602B-4ABD-B957-E8C12FAABC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4489944"/>
        <c:axId val="414490728"/>
      </c:barChart>
      <c:catAx>
        <c:axId val="4144899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414490728"/>
        <c:crosses val="autoZero"/>
        <c:auto val="1"/>
        <c:lblAlgn val="ctr"/>
        <c:lblOffset val="100"/>
        <c:noMultiLvlLbl val="0"/>
      </c:catAx>
      <c:valAx>
        <c:axId val="414490728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0"/>
              <c:y val="0.4512590887661370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448994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90326797995565"/>
          <c:h val="0.77313267138019337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2291666055709517"/>
          <c:y val="3.81943992538122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Counts'!$B$5:$B$18</c:f>
              <c:numCache>
                <c:formatCode>0</c:formatCode>
                <c:ptCount val="14"/>
                <c:pt idx="0">
                  <c:v>23</c:v>
                </c:pt>
                <c:pt idx="1">
                  <c:v>39</c:v>
                </c:pt>
                <c:pt idx="2">
                  <c:v>24</c:v>
                </c:pt>
                <c:pt idx="3">
                  <c:v>162</c:v>
                </c:pt>
                <c:pt idx="4">
                  <c:v>26</c:v>
                </c:pt>
                <c:pt idx="5">
                  <c:v>26</c:v>
                </c:pt>
                <c:pt idx="6">
                  <c:v>62</c:v>
                </c:pt>
                <c:pt idx="7">
                  <c:v>25</c:v>
                </c:pt>
                <c:pt idx="8">
                  <c:v>250</c:v>
                </c:pt>
                <c:pt idx="9">
                  <c:v>57</c:v>
                </c:pt>
                <c:pt idx="10">
                  <c:v>0</c:v>
                </c:pt>
                <c:pt idx="11">
                  <c:v>3</c:v>
                </c:pt>
                <c:pt idx="12">
                  <c:v>0</c:v>
                </c:pt>
                <c:pt idx="13">
                  <c:v>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87B-47F0-AB79-C67C76AFECCC}"/>
            </c:ext>
          </c:extLst>
        </c:ser>
        <c:ser>
          <c:idx val="3"/>
          <c:order val="1"/>
          <c:tx>
            <c:strRef>
              <c:f>'Issue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Counts'!$F$5:$F$18</c:f>
              <c:numCache>
                <c:formatCode>0</c:formatCode>
                <c:ptCount val="14"/>
                <c:pt idx="0">
                  <c:v>21</c:v>
                </c:pt>
                <c:pt idx="1">
                  <c:v>34</c:v>
                </c:pt>
                <c:pt idx="2">
                  <c:v>20</c:v>
                </c:pt>
                <c:pt idx="3">
                  <c:v>144</c:v>
                </c:pt>
                <c:pt idx="4">
                  <c:v>19</c:v>
                </c:pt>
                <c:pt idx="5">
                  <c:v>24</c:v>
                </c:pt>
                <c:pt idx="6">
                  <c:v>56</c:v>
                </c:pt>
                <c:pt idx="7">
                  <c:v>20</c:v>
                </c:pt>
                <c:pt idx="8">
                  <c:v>44</c:v>
                </c:pt>
                <c:pt idx="9">
                  <c:v>47</c:v>
                </c:pt>
                <c:pt idx="10">
                  <c:v>0</c:v>
                </c:pt>
                <c:pt idx="11">
                  <c:v>3</c:v>
                </c:pt>
                <c:pt idx="12">
                  <c:v>0</c:v>
                </c:pt>
                <c:pt idx="13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87B-47F0-AB79-C67C76AFEC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9329560"/>
        <c:axId val="269335832"/>
      </c:barChart>
      <c:catAx>
        <c:axId val="269329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69335832"/>
        <c:crosses val="autoZero"/>
        <c:auto val="1"/>
        <c:lblAlgn val="ctr"/>
        <c:lblOffset val="100"/>
        <c:noMultiLvlLbl val="0"/>
      </c:catAx>
      <c:valAx>
        <c:axId val="269335832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269329560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TSP Mobile App Stats</a:t>
            </a:r>
          </a:p>
        </c:rich>
      </c:tx>
      <c:layout>
        <c:manualLayout>
          <c:xMode val="edge"/>
          <c:yMode val="edge"/>
          <c:x val="0.35294117647058826"/>
          <c:y val="3.61842105263159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4775086505190347E-2"/>
          <c:y val="0.21710561187039368"/>
          <c:w val="0.65224913494809955"/>
          <c:h val="0.648027356643449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Visits'!$B$34</c:f>
              <c:strCache>
                <c:ptCount val="1"/>
                <c:pt idx="0">
                  <c:v># of downloads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'Web Visits'!$C$33:$H$33</c:f>
              <c:strCache>
                <c:ptCount val="6"/>
                <c:pt idx="0">
                  <c:v>Sep-16</c:v>
                </c:pt>
                <c:pt idx="1">
                  <c:v>Oct-16</c:v>
                </c:pt>
                <c:pt idx="2">
                  <c:v>Nov-16</c:v>
                </c:pt>
                <c:pt idx="3">
                  <c:v>Dec-16</c:v>
                </c:pt>
                <c:pt idx="4">
                  <c:v>Jan-17</c:v>
                </c:pt>
                <c:pt idx="5">
                  <c:v>17-Feb</c:v>
                </c:pt>
              </c:strCache>
            </c:strRef>
          </c:cat>
          <c:val>
            <c:numRef>
              <c:f>'Web Visits'!$C$34:$H$34</c:f>
              <c:numCache>
                <c:formatCode>General</c:formatCode>
                <c:ptCount val="6"/>
                <c:pt idx="0">
                  <c:v>458</c:v>
                </c:pt>
                <c:pt idx="1">
                  <c:v>264</c:v>
                </c:pt>
                <c:pt idx="2">
                  <c:v>187</c:v>
                </c:pt>
                <c:pt idx="3">
                  <c:v>1041</c:v>
                </c:pt>
                <c:pt idx="4">
                  <c:v>1303</c:v>
                </c:pt>
                <c:pt idx="5">
                  <c:v>761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E46-4EDF-B5B3-FE5A89C4DCD3}"/>
            </c:ext>
          </c:extLst>
        </c:ser>
        <c:ser>
          <c:idx val="1"/>
          <c:order val="1"/>
          <c:tx>
            <c:strRef>
              <c:f>'Web Visits'!$B$35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'Web Visits'!$C$33:$H$33</c:f>
              <c:strCache>
                <c:ptCount val="6"/>
                <c:pt idx="0">
                  <c:v>Sep-16</c:v>
                </c:pt>
                <c:pt idx="1">
                  <c:v>Oct-16</c:v>
                </c:pt>
                <c:pt idx="2">
                  <c:v>Nov-16</c:v>
                </c:pt>
                <c:pt idx="3">
                  <c:v>Dec-16</c:v>
                </c:pt>
                <c:pt idx="4">
                  <c:v>Jan-17</c:v>
                </c:pt>
                <c:pt idx="5">
                  <c:v>17-Feb</c:v>
                </c:pt>
              </c:strCache>
            </c:strRef>
          </c:cat>
          <c:val>
            <c:numRef>
              <c:f>'Web Visits'!$C$35:$H$35</c:f>
              <c:numCache>
                <c:formatCode>General</c:formatCode>
                <c:ptCount val="6"/>
                <c:pt idx="0">
                  <c:v>19</c:v>
                </c:pt>
                <c:pt idx="1">
                  <c:v>11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E46-4EDF-B5B3-FE5A89C4DC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3768440"/>
        <c:axId val="413766480"/>
      </c:barChart>
      <c:dateAx>
        <c:axId val="413768440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376648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41376648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1376844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02768166089985"/>
          <c:y val="0.12828947368421054"/>
          <c:w val="0.19896193771626358"/>
          <c:h val="0.19078947368421054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Truly Team Trojan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sz="1200" b="0" i="0" u="none" strike="noStrike" baseline="0">
              <a:effectLst/>
            </a:endParaRPr>
          </a:p>
        </c:rich>
      </c:tx>
      <c:layout>
        <c:manualLayout>
          <c:xMode val="edge"/>
          <c:yMode val="edge"/>
          <c:x val="0.42442698779647009"/>
          <c:y val="5.514665809841674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09999766962288"/>
          <c:y val="0.14757497013118848"/>
          <c:w val="0.76417126264361246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reports'!$F$5:$J$5</c:f>
              <c:numCache>
                <c:formatCode>General</c:formatCode>
                <c:ptCount val="5"/>
                <c:pt idx="0">
                  <c:v>61909</c:v>
                </c:pt>
                <c:pt idx="1">
                  <c:v>61875</c:v>
                </c:pt>
                <c:pt idx="2">
                  <c:v>18165</c:v>
                </c:pt>
                <c:pt idx="3">
                  <c:v>1136</c:v>
                </c:pt>
                <c:pt idx="4">
                  <c:v>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B92-4A2A-9E49-903EE38DE4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1396320"/>
        <c:axId val="271399064"/>
      </c:barChart>
      <c:catAx>
        <c:axId val="27139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13990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13990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13963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b="0" u="none" baseline="0"/>
              <a:t>New Discounts on iPads and Beats!</a:t>
            </a:r>
          </a:p>
        </c:rich>
      </c:tx>
      <c:layout>
        <c:manualLayout>
          <c:xMode val="edge"/>
          <c:yMode val="edge"/>
          <c:x val="0.36585113165869187"/>
          <c:y val="4.4389774463046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9052681990312"/>
          <c:y val="0.17279170614634964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reports'!$F$7:$J$7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General</c:formatCode>
                <c:ptCount val="5"/>
                <c:pt idx="0">
                  <c:v>62148</c:v>
                </c:pt>
                <c:pt idx="1">
                  <c:v>61921</c:v>
                </c:pt>
                <c:pt idx="2">
                  <c:v>18568</c:v>
                </c:pt>
                <c:pt idx="3">
                  <c:v>1201</c:v>
                </c:pt>
                <c:pt idx="4">
                  <c:v>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827-4C80-AF30-F2431D2852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1399848"/>
        <c:axId val="271392792"/>
      </c:barChart>
      <c:catAx>
        <c:axId val="271399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13927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139279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13998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b="0" u="none" baseline="0"/>
              <a:t>Grad Fest at HSC this Friday! </a:t>
            </a:r>
          </a:p>
        </c:rich>
      </c:tx>
      <c:layout>
        <c:manualLayout>
          <c:xMode val="edge"/>
          <c:yMode val="edge"/>
          <c:x val="0.31700787401574804"/>
          <c:y val="2.2895173817558519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64303089877785"/>
          <c:y val="0.1776046387825460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</c:f>
              <c:strCache>
                <c:ptCount val="1"/>
                <c:pt idx="0">
                  <c:v>BKS List (Segment: BKS HSC)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reports'!$F$10:$J$10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reports'!$F$11:$J$11</c:f>
              <c:numCache>
                <c:formatCode>General</c:formatCode>
                <c:ptCount val="5"/>
                <c:pt idx="0">
                  <c:v>1584</c:v>
                </c:pt>
                <c:pt idx="1">
                  <c:v>1583</c:v>
                </c:pt>
                <c:pt idx="2">
                  <c:v>386</c:v>
                </c:pt>
                <c:pt idx="3">
                  <c:v>31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24C-4A00-8354-BE247865FE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0832904"/>
        <c:axId val="271177864"/>
      </c:barChart>
      <c:catAx>
        <c:axId val="270832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11778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11778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0832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Grad Fest 2017 is Tomorrow!</a:t>
            </a:r>
          </a:p>
        </c:rich>
      </c:tx>
      <c:layout>
        <c:manualLayout>
          <c:xMode val="edge"/>
          <c:yMode val="edge"/>
          <c:x val="0.46434215456371458"/>
          <c:y val="6.48202381436389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</c:f>
              <c:strCache>
                <c:ptCount val="1"/>
                <c:pt idx="0">
                  <c:v>BKS List (Segment: BKS Grads 2017)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reports'!$F$13:$J$13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reports'!$F$14:$J$14</c:f>
              <c:numCache>
                <c:formatCode>General</c:formatCode>
                <c:ptCount val="5"/>
                <c:pt idx="0">
                  <c:v>11088</c:v>
                </c:pt>
                <c:pt idx="1">
                  <c:v>11088</c:v>
                </c:pt>
                <c:pt idx="2">
                  <c:v>6101</c:v>
                </c:pt>
                <c:pt idx="3">
                  <c:v>504</c:v>
                </c:pt>
                <c:pt idx="4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E5D-49D9-97DD-0CAC9C3B34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1175512"/>
        <c:axId val="271178256"/>
      </c:barChart>
      <c:catAx>
        <c:axId val="271175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11782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11782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11755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="0"/>
              <a:t>Trojans Baseball will hit it out of the park</a:t>
            </a:r>
            <a:r>
              <a:rPr lang="en-US" b="1"/>
              <a:t>!</a:t>
            </a:r>
          </a:p>
        </c:rich>
      </c:tx>
      <c:layout>
        <c:manualLayout>
          <c:xMode val="edge"/>
          <c:yMode val="edge"/>
          <c:x val="0.3295184259509959"/>
          <c:y val="6.628197153439074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919209918152197"/>
          <c:y val="0.1754530200019792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reports'!$E$17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'E-Mail Blast reports'!$F$16:$J$16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reports'!$F$17:$J$17</c:f>
              <c:numCache>
                <c:formatCode>General</c:formatCode>
                <c:ptCount val="5"/>
                <c:pt idx="0">
                  <c:v>62199</c:v>
                </c:pt>
                <c:pt idx="1">
                  <c:v>62163</c:v>
                </c:pt>
                <c:pt idx="2">
                  <c:v>16148</c:v>
                </c:pt>
                <c:pt idx="3">
                  <c:v>705</c:v>
                </c:pt>
                <c:pt idx="4">
                  <c:v>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29B-41E1-B641-7CCEE8B647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1174728"/>
        <c:axId val="271176296"/>
      </c:barChart>
      <c:catAx>
        <c:axId val="271174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11762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11762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11747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Mark Your Calendar for Grad Fest 2017!</a:t>
            </a:r>
          </a:p>
        </c:rich>
      </c:tx>
      <c:layout>
        <c:manualLayout>
          <c:xMode val="edge"/>
          <c:yMode val="edge"/>
          <c:x val="0.35561887843287882"/>
          <c:y val="1.7613106988610071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6429512370445193"/>
          <c:y val="0.18132168982981733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</c:f>
              <c:strCache>
                <c:ptCount val="1"/>
                <c:pt idx="0">
                  <c:v>BKS List (Segment: BKS Grads 2017)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reports'!$F$19:$J$19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reports'!$F$20:$J$20</c:f>
              <c:numCache>
                <c:formatCode>General</c:formatCode>
                <c:ptCount val="5"/>
                <c:pt idx="0">
                  <c:v>11121</c:v>
                </c:pt>
                <c:pt idx="1">
                  <c:v>11121</c:v>
                </c:pt>
                <c:pt idx="2">
                  <c:v>5964</c:v>
                </c:pt>
                <c:pt idx="3">
                  <c:v>435</c:v>
                </c:pt>
                <c:pt idx="4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DD6-4311-876E-5CEE05C60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1179040"/>
        <c:axId val="271171592"/>
      </c:barChart>
      <c:catAx>
        <c:axId val="271179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1171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117159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11790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You need to get cozy in classic USC styles!</a:t>
            </a:r>
          </a:p>
        </c:rich>
      </c:tx>
      <c:layout>
        <c:manualLayout>
          <c:xMode val="edge"/>
          <c:yMode val="edge"/>
          <c:x val="0.37499568492527335"/>
          <c:y val="5.62659291968740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833758988979365"/>
          <c:y val="0.16931974798950009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reports'!$E$23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reports'!$F$22:$J$22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reports'!$F$23:$J$23</c:f>
              <c:numCache>
                <c:formatCode>General</c:formatCode>
                <c:ptCount val="5"/>
                <c:pt idx="0">
                  <c:v>62266</c:v>
                </c:pt>
                <c:pt idx="1">
                  <c:v>62233</c:v>
                </c:pt>
                <c:pt idx="2">
                  <c:v>19492</c:v>
                </c:pt>
                <c:pt idx="3">
                  <c:v>1415</c:v>
                </c:pt>
                <c:pt idx="4">
                  <c:v>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1173160"/>
        <c:axId val="271175120"/>
      </c:barChart>
      <c:catAx>
        <c:axId val="271173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11751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117512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1173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Burgers and Beer : Special Presale Password !</a:t>
            </a:r>
          </a:p>
        </c:rich>
      </c:tx>
      <c:layout>
        <c:manualLayout>
          <c:xMode val="edge"/>
          <c:yMode val="edge"/>
          <c:x val="0.36864269895625329"/>
          <c:y val="6.7617031211974682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779783656844082"/>
          <c:y val="0.1864681415140381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reports'!$E$26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reports'!$F$25:$J$25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reports'!$F$26:$J$26</c:f>
              <c:numCache>
                <c:formatCode>General</c:formatCode>
                <c:ptCount val="5"/>
                <c:pt idx="0">
                  <c:v>4831</c:v>
                </c:pt>
                <c:pt idx="1">
                  <c:v>4732</c:v>
                </c:pt>
                <c:pt idx="2">
                  <c:v>1959</c:v>
                </c:pt>
                <c:pt idx="3">
                  <c:v>54</c:v>
                </c:pt>
                <c:pt idx="4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1174336"/>
        <c:axId val="250016456"/>
      </c:barChart>
      <c:catAx>
        <c:axId val="271174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0164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0164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11743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b="0" u="none" baseline="0"/>
              <a:t>Burgers and Beer : Special Presale Password </a:t>
            </a:r>
          </a:p>
        </c:rich>
      </c:tx>
      <c:layout>
        <c:manualLayout>
          <c:xMode val="edge"/>
          <c:yMode val="edge"/>
          <c:x val="0.37045982076652595"/>
          <c:y val="4.438958250855786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762982354513565"/>
          <c:y val="0.1641961462214166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reports'!$E$29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reports'!$F$28:$J$28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reports'!$F$29:$J$29</c:f>
              <c:numCache>
                <c:formatCode>General</c:formatCode>
                <c:ptCount val="5"/>
                <c:pt idx="0">
                  <c:v>4143</c:v>
                </c:pt>
                <c:pt idx="1">
                  <c:v>4059</c:v>
                </c:pt>
                <c:pt idx="2">
                  <c:v>1101</c:v>
                </c:pt>
                <c:pt idx="3">
                  <c:v>43</c:v>
                </c:pt>
                <c:pt idx="4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A5C-4F8B-B045-5F3C65FC61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019200"/>
        <c:axId val="250015672"/>
      </c:barChart>
      <c:catAx>
        <c:axId val="250019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0156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0156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0192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EMS</c:v>
                </c:pt>
                <c:pt idx="1">
                  <c:v>TMA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0</c:formatCode>
                <c:ptCount val="5"/>
                <c:pt idx="0">
                  <c:v>43</c:v>
                </c:pt>
                <c:pt idx="1">
                  <c:v>3</c:v>
                </c:pt>
                <c:pt idx="2">
                  <c:v>17</c:v>
                </c:pt>
                <c:pt idx="3">
                  <c:v>3</c:v>
                </c:pt>
                <c:pt idx="4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CE-49D1-9324-9B91671C7B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9331912"/>
        <c:axId val="269329168"/>
      </c:barChart>
      <c:catAx>
        <c:axId val="269331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69329168"/>
        <c:crosses val="autoZero"/>
        <c:auto val="1"/>
        <c:lblAlgn val="ctr"/>
        <c:lblOffset val="100"/>
        <c:noMultiLvlLbl val="0"/>
      </c:catAx>
      <c:valAx>
        <c:axId val="269329168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69331912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Burgers and Beer : Special Presale Password  </a:t>
            </a:r>
            <a:endParaRPr lang="en-US" b="0" u="none" baseline="0"/>
          </a:p>
        </c:rich>
      </c:tx>
      <c:layout>
        <c:manualLayout>
          <c:xMode val="edge"/>
          <c:yMode val="edge"/>
          <c:x val="0.34531040341463498"/>
          <c:y val="4.468946769447540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61042640766752"/>
          <c:y val="0.152590405983567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reports'!$E$32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reports'!$F$31:$J$31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reports'!$F$32:$J$32</c:f>
              <c:numCache>
                <c:formatCode>General</c:formatCode>
                <c:ptCount val="5"/>
                <c:pt idx="0">
                  <c:v>5366</c:v>
                </c:pt>
                <c:pt idx="1">
                  <c:v>5325</c:v>
                </c:pt>
                <c:pt idx="2">
                  <c:v>1442</c:v>
                </c:pt>
                <c:pt idx="3">
                  <c:v>55</c:v>
                </c:pt>
                <c:pt idx="4">
                  <c:v>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733-4FA8-8047-82309C6A09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016848"/>
        <c:axId val="250018024"/>
      </c:barChart>
      <c:catAx>
        <c:axId val="250016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0180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01802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0168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b="0" u="none" baseline="0"/>
              <a:t>LAST CHANCE DEAL: Air + Style ft.  Major Lazer, Flume, the world’s best snowboarders, and more. </a:t>
            </a:r>
          </a:p>
        </c:rich>
      </c:tx>
      <c:layout>
        <c:manualLayout>
          <c:xMode val="edge"/>
          <c:yMode val="edge"/>
          <c:x val="0.16661882995541019"/>
          <c:y val="3.723610239991528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34175019922794"/>
          <c:y val="0.1865862663056854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reports'!$E$35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reports'!$F$34:$J$34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reports'!$F$35:$J$35</c:f>
              <c:numCache>
                <c:formatCode>General</c:formatCode>
                <c:ptCount val="5"/>
                <c:pt idx="0">
                  <c:v>1953</c:v>
                </c:pt>
                <c:pt idx="1">
                  <c:v>1947</c:v>
                </c:pt>
                <c:pt idx="2">
                  <c:v>411</c:v>
                </c:pt>
                <c:pt idx="3">
                  <c:v>6</c:v>
                </c:pt>
                <c:pt idx="4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898-4B49-83C4-8D0A28AA63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018808"/>
        <c:axId val="250022728"/>
      </c:barChart>
      <c:catAx>
        <c:axId val="250018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022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02272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0188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LAST CHANCE DEAL: Air + Style ft.  Major Lazer, Flume, the world’s best snowboarders, and more.</a:t>
            </a:r>
            <a:endParaRPr lang="en-US"/>
          </a:p>
        </c:rich>
      </c:tx>
      <c:layout>
        <c:manualLayout>
          <c:xMode val="edge"/>
          <c:yMode val="edge"/>
          <c:x val="0.20182964198512407"/>
          <c:y val="4.922063631749512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5264922068260375"/>
          <c:y val="0.1717916715084432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reports'!$E$38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reports'!$F$37:$J$37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reports'!$F$38:$J$38</c:f>
              <c:numCache>
                <c:formatCode>General</c:formatCode>
                <c:ptCount val="5"/>
                <c:pt idx="0">
                  <c:v>2315</c:v>
                </c:pt>
                <c:pt idx="1">
                  <c:v>2280</c:v>
                </c:pt>
                <c:pt idx="2">
                  <c:v>406</c:v>
                </c:pt>
                <c:pt idx="3">
                  <c:v>14</c:v>
                </c:pt>
                <c:pt idx="4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11C-4782-9C78-7C06C58E00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020376"/>
        <c:axId val="250021552"/>
      </c:barChart>
      <c:catAx>
        <c:axId val="250020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0215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02155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0203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LAST CHANCE DEAL: Air + Style ft.  Major Lazer, Flume, the world’s best snowboarders, and more. </a:t>
            </a:r>
          </a:p>
        </c:rich>
      </c:tx>
      <c:layout>
        <c:manualLayout>
          <c:xMode val="edge"/>
          <c:yMode val="edge"/>
          <c:x val="0.19180384155022676"/>
          <c:y val="7.136380643064006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247893016401276"/>
          <c:y val="0.1782098619042338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reports'!$E$41</c:f>
              <c:strCache>
                <c:ptCount val="1"/>
                <c:pt idx="0">
                  <c:v>COL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'E-Mail Blast reports'!$F$40:$J$40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reports'!$F$41:$J$41</c:f>
              <c:numCache>
                <c:formatCode>General</c:formatCode>
                <c:ptCount val="5"/>
                <c:pt idx="0">
                  <c:v>2646</c:v>
                </c:pt>
                <c:pt idx="1">
                  <c:v>2640</c:v>
                </c:pt>
                <c:pt idx="2">
                  <c:v>329</c:v>
                </c:pt>
                <c:pt idx="3">
                  <c:v>22</c:v>
                </c:pt>
                <c:pt idx="4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6D-4064-AC62-8CC8499103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022336"/>
        <c:axId val="250487656"/>
      </c:barChart>
      <c:catAx>
        <c:axId val="250022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487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4876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0223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FAT Tuesday at the University Club </a:t>
            </a:r>
            <a:endParaRPr lang="en-US"/>
          </a:p>
        </c:rich>
      </c:tx>
      <c:layout>
        <c:manualLayout>
          <c:xMode val="edge"/>
          <c:yMode val="edge"/>
          <c:x val="0.3700082677165355"/>
          <c:y val="6.325587919707927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6261944797171987"/>
          <c:y val="0.17812895562161787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reports'!$E$44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reports'!$F$43:$J$43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reports'!$F$44:$J$44</c:f>
              <c:numCache>
                <c:formatCode>General</c:formatCode>
                <c:ptCount val="5"/>
                <c:pt idx="0">
                  <c:v>1585</c:v>
                </c:pt>
                <c:pt idx="1">
                  <c:v>1585</c:v>
                </c:pt>
                <c:pt idx="2">
                  <c:v>443</c:v>
                </c:pt>
                <c:pt idx="3">
                  <c:v>7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736-4523-B866-9A43F77273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493144"/>
        <c:axId val="250489616"/>
      </c:barChart>
      <c:catAx>
        <c:axId val="250493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4896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48961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4931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This Week - February 27, 2017 </a:t>
            </a:r>
            <a:endParaRPr lang="en-US"/>
          </a:p>
        </c:rich>
      </c:tx>
      <c:layout>
        <c:manualLayout>
          <c:xMode val="edge"/>
          <c:yMode val="edge"/>
          <c:x val="0.44577642570499038"/>
          <c:y val="7.028419846753533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5512570279551324"/>
          <c:y val="0.194865742380673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reports'!$E$47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reports'!$F$46:$J$46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reports'!$F$47:$J$47</c:f>
              <c:numCache>
                <c:formatCode>General</c:formatCode>
                <c:ptCount val="5"/>
                <c:pt idx="0">
                  <c:v>1585</c:v>
                </c:pt>
                <c:pt idx="1">
                  <c:v>1585</c:v>
                </c:pt>
                <c:pt idx="2">
                  <c:v>442</c:v>
                </c:pt>
                <c:pt idx="3">
                  <c:v>41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490008"/>
        <c:axId val="250493536"/>
      </c:barChart>
      <c:catAx>
        <c:axId val="250490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4935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4935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4900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**Eat on Campus** February 27 - March 5, 2017</a:t>
            </a:r>
            <a:endParaRPr lang="en-US"/>
          </a:p>
        </c:rich>
      </c:tx>
      <c:layout>
        <c:manualLayout>
          <c:xMode val="edge"/>
          <c:yMode val="edge"/>
          <c:x val="0.31029336993962053"/>
          <c:y val="6.211907356918017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962051429980119"/>
          <c:y val="0.14996330684340073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reports'!$E$50</c:f>
              <c:strCache>
                <c:ptCount val="1"/>
                <c:pt idx="0">
                  <c:v>HSP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reports'!$F$49:$J$49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reports'!$F$50:$J$50</c:f>
              <c:numCache>
                <c:formatCode>General</c:formatCode>
                <c:ptCount val="5"/>
                <c:pt idx="0">
                  <c:v>2185</c:v>
                </c:pt>
                <c:pt idx="1">
                  <c:v>2184</c:v>
                </c:pt>
                <c:pt idx="2">
                  <c:v>346</c:v>
                </c:pt>
                <c:pt idx="3">
                  <c:v>32</c:v>
                </c:pt>
                <c:pt idx="4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488048"/>
        <c:axId val="250488440"/>
      </c:barChart>
      <c:catAx>
        <c:axId val="25048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488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4884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4880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QWENCH is Now Open at HSC!</a:t>
            </a:r>
          </a:p>
        </c:rich>
      </c:tx>
      <c:layout>
        <c:manualLayout>
          <c:xMode val="edge"/>
          <c:yMode val="edge"/>
          <c:x val="0.41714555822816884"/>
          <c:y val="6.250750087407148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5911765009512097"/>
          <c:y val="0.1854161482845297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reports'!$E$53</c:f>
              <c:strCache>
                <c:ptCount val="1"/>
                <c:pt idx="0">
                  <c:v>HSP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reports'!$F$52:$J$52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reports'!$F$53:$J$53</c:f>
              <c:numCache>
                <c:formatCode>General</c:formatCode>
                <c:ptCount val="5"/>
                <c:pt idx="0">
                  <c:v>299</c:v>
                </c:pt>
                <c:pt idx="1">
                  <c:v>274</c:v>
                </c:pt>
                <c:pt idx="2">
                  <c:v>94</c:v>
                </c:pt>
                <c:pt idx="3">
                  <c:v>17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38A-4DAB-8906-0B3FDEB76A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490400"/>
        <c:axId val="250489224"/>
      </c:barChart>
      <c:catAx>
        <c:axId val="25049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4892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48922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4904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Invitation to the University Club Spring Musical Dinner</a:t>
            </a:r>
            <a:endParaRPr lang="en-US"/>
          </a:p>
        </c:rich>
      </c:tx>
      <c:layout>
        <c:manualLayout>
          <c:xMode val="edge"/>
          <c:yMode val="edge"/>
          <c:x val="0.28274463898883107"/>
          <c:y val="3.0538105615160798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559500056171686"/>
          <c:y val="0.1699884148945563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reports'!$E$56</c:f>
              <c:strCache>
                <c:ptCount val="1"/>
                <c:pt idx="0">
                  <c:v>HSP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reports'!$F$55:$J$55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reports'!$F$56:$J$56</c:f>
              <c:numCache>
                <c:formatCode>General</c:formatCode>
                <c:ptCount val="5"/>
                <c:pt idx="0">
                  <c:v>1485</c:v>
                </c:pt>
                <c:pt idx="1">
                  <c:v>1481</c:v>
                </c:pt>
                <c:pt idx="2">
                  <c:v>484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743-4607-97E0-56A601B56D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492752"/>
        <c:axId val="250399184"/>
      </c:barChart>
      <c:catAx>
        <c:axId val="250492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3991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3991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4927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Invitation to the University Club Spring Musical Dinner</a:t>
            </a:r>
            <a:endParaRPr lang="en-US"/>
          </a:p>
        </c:rich>
      </c:tx>
      <c:layout>
        <c:manualLayout>
          <c:xMode val="edge"/>
          <c:yMode val="edge"/>
          <c:x val="0.36080425491835744"/>
          <c:y val="1.867299675775822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5929920942967016"/>
          <c:y val="0.16922088221620588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reports'!$E$59</c:f>
              <c:strCache>
                <c:ptCount val="1"/>
                <c:pt idx="0">
                  <c:v>HSP List (Segment: Campaign Pasted Segment - 10 Feb 2017 03:34:42 pm) 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reports'!$F$58:$J$58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reports'!$F$59:$J$59</c:f>
              <c:numCache>
                <c:formatCode>General</c:formatCode>
                <c:ptCount val="5"/>
                <c:pt idx="0">
                  <c:v>103</c:v>
                </c:pt>
                <c:pt idx="1">
                  <c:v>103</c:v>
                </c:pt>
                <c:pt idx="2">
                  <c:v>48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76-499E-B26F-333724265F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398008"/>
        <c:axId val="250397616"/>
      </c:barChart>
      <c:catAx>
        <c:axId val="250398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3976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39761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3980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34</c:v>
                </c:pt>
                <c:pt idx="1">
                  <c:v>9</c:v>
                </c:pt>
                <c:pt idx="2">
                  <c:v>9</c:v>
                </c:pt>
                <c:pt idx="3">
                  <c:v>280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3A3-462C-8270-9045D9288A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9332696"/>
        <c:axId val="269335440"/>
      </c:barChart>
      <c:catAx>
        <c:axId val="269332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69335440"/>
        <c:crosses val="autoZero"/>
        <c:auto val="1"/>
        <c:lblAlgn val="ctr"/>
        <c:lblOffset val="100"/>
        <c:noMultiLvlLbl val="0"/>
      </c:catAx>
      <c:valAx>
        <c:axId val="26933544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693326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This Week - February 21, 2017</a:t>
            </a:r>
            <a:endParaRPr lang="en-US"/>
          </a:p>
        </c:rich>
      </c:tx>
      <c:layout>
        <c:manualLayout>
          <c:xMode val="edge"/>
          <c:yMode val="edge"/>
          <c:x val="0.39411623297659737"/>
          <c:y val="1.6994810491249748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798963761376095"/>
          <c:y val="0.1775725263718597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reports'!$E$62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reports'!$F$61:$J$61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reports'!$F$62:$J$62</c:f>
              <c:numCache>
                <c:formatCode>General</c:formatCode>
                <c:ptCount val="5"/>
                <c:pt idx="0">
                  <c:v>1593</c:v>
                </c:pt>
                <c:pt idx="1">
                  <c:v>1587</c:v>
                </c:pt>
                <c:pt idx="2">
                  <c:v>423</c:v>
                </c:pt>
                <c:pt idx="3">
                  <c:v>52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393696"/>
        <c:axId val="250391736"/>
      </c:barChart>
      <c:catAx>
        <c:axId val="25039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3917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39173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3936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**Eat on Campus** February 20 - 26, 2017</a:t>
            </a:r>
            <a:endParaRPr lang="en-US"/>
          </a:p>
        </c:rich>
      </c:tx>
      <c:layout>
        <c:manualLayout>
          <c:xMode val="edge"/>
          <c:yMode val="edge"/>
          <c:x val="0.41543784793691929"/>
          <c:y val="6.6781962725543598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6760645932635196"/>
          <c:y val="0.17877851665200875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reports'!$E$65</c:f>
              <c:strCache>
                <c:ptCount val="1"/>
                <c:pt idx="0">
                  <c:v>HSP List (Unsaved segment) 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reports'!$F$64:$J$64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reports'!$F$65:$J$65</c:f>
              <c:numCache>
                <c:formatCode>General</c:formatCode>
                <c:ptCount val="5"/>
                <c:pt idx="0">
                  <c:v>2197</c:v>
                </c:pt>
                <c:pt idx="1">
                  <c:v>2185</c:v>
                </c:pt>
                <c:pt idx="2">
                  <c:v>342</c:v>
                </c:pt>
                <c:pt idx="3">
                  <c:v>25</c:v>
                </c:pt>
                <c:pt idx="4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390952"/>
        <c:axId val="250395264"/>
      </c:barChart>
      <c:catAx>
        <c:axId val="250390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3952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3952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3909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**Eat on Campus** February 13 - 19, 2017</a:t>
            </a:r>
            <a:endParaRPr lang="en-US"/>
          </a:p>
        </c:rich>
      </c:tx>
      <c:layout>
        <c:manualLayout>
          <c:xMode val="edge"/>
          <c:yMode val="edge"/>
          <c:x val="0.31894670801102876"/>
          <c:y val="3.1349836442254387E-3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6042073141542218"/>
          <c:y val="0.19207229087918071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reports'!$E$68</c:f>
              <c:strCache>
                <c:ptCount val="1"/>
                <c:pt idx="0">
                  <c:v>HSP List 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reports'!$F$67:$J$67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reports'!$F$68:$J$68</c:f>
              <c:numCache>
                <c:formatCode>General</c:formatCode>
                <c:ptCount val="5"/>
                <c:pt idx="0">
                  <c:v>2197</c:v>
                </c:pt>
                <c:pt idx="1">
                  <c:v>2192</c:v>
                </c:pt>
                <c:pt idx="2">
                  <c:v>368</c:v>
                </c:pt>
                <c:pt idx="3">
                  <c:v>26</c:v>
                </c:pt>
                <c:pt idx="4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396440"/>
        <c:axId val="250388992"/>
      </c:barChart>
      <c:catAx>
        <c:axId val="250396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388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38899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3964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This Week - February 13, 2017 </a:t>
            </a:r>
          </a:p>
        </c:rich>
      </c:tx>
      <c:layout>
        <c:manualLayout>
          <c:xMode val="edge"/>
          <c:yMode val="edge"/>
          <c:x val="0.36920806103273218"/>
          <c:y val="9.0163728582063664E-4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7976487754032797"/>
          <c:y val="0.1780273290541960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reports'!$E$71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reports'!$F$70:$J$70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reports'!$F$71:$J$71</c:f>
              <c:numCache>
                <c:formatCode>General</c:formatCode>
                <c:ptCount val="5"/>
                <c:pt idx="0">
                  <c:v>1594</c:v>
                </c:pt>
                <c:pt idx="1">
                  <c:v>1592</c:v>
                </c:pt>
                <c:pt idx="2">
                  <c:v>739</c:v>
                </c:pt>
                <c:pt idx="3">
                  <c:v>57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400360"/>
        <c:axId val="250392128"/>
      </c:barChart>
      <c:catAx>
        <c:axId val="250400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3921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39212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4003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Looking for the perfect place for your next event?</a:t>
            </a:r>
            <a:endParaRPr lang="en-US"/>
          </a:p>
        </c:rich>
      </c:tx>
      <c:layout>
        <c:manualLayout>
          <c:xMode val="edge"/>
          <c:yMode val="edge"/>
          <c:x val="0.3587926697783877"/>
          <c:y val="2.216983556845841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2943542705497083"/>
          <c:y val="0.13593129573800314"/>
          <c:w val="0.72359649779013535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reports'!$E$74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reports'!$F$73:$J$73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reports'!$F$74:$J$74</c:f>
              <c:numCache>
                <c:formatCode>General</c:formatCode>
                <c:ptCount val="5"/>
                <c:pt idx="0">
                  <c:v>1589</c:v>
                </c:pt>
                <c:pt idx="1">
                  <c:v>1588</c:v>
                </c:pt>
                <c:pt idx="2">
                  <c:v>433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9E-4A6E-BDB1-4AC21161AB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0389776"/>
        <c:axId val="250398400"/>
      </c:barChart>
      <c:catAx>
        <c:axId val="250389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398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5039840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03897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u="none" strike="noStrike" baseline="0">
                <a:effectLst/>
              </a:rPr>
              <a:t>Looking for the perfect place for your next event?</a:t>
            </a:r>
            <a:endParaRPr lang="en-US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32895123546449895"/>
          <c:y val="2.0714367225835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58092738407698"/>
          <c:y val="1.469309757332965E-2"/>
          <c:w val="0.84876982598704453"/>
          <c:h val="0.72249919417967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reports'!$E$77</c:f>
              <c:strCache>
                <c:ptCount val="1"/>
                <c:pt idx="0">
                  <c:v>HSP List (Segment: University Club Event Coordinators)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chemeClr val="tx2">
                  <a:lumMod val="75000"/>
                </a:schemeClr>
              </a:solidFill>
            </a:ln>
            <a:effectLst/>
          </c:spPr>
          <c:invertIfNegative val="0"/>
          <c:cat>
            <c:strRef>
              <c:f>'E-Mail Blast reports'!$F$76:$J$76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reports'!$F$77:$J$77</c:f>
              <c:numCache>
                <c:formatCode>General</c:formatCode>
                <c:ptCount val="5"/>
                <c:pt idx="0">
                  <c:v>1045</c:v>
                </c:pt>
                <c:pt idx="1">
                  <c:v>1023</c:v>
                </c:pt>
                <c:pt idx="2">
                  <c:v>323</c:v>
                </c:pt>
                <c:pt idx="3">
                  <c:v>5</c:v>
                </c:pt>
                <c:pt idx="4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BAC-4D79-8AEF-395B303D42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0398792"/>
        <c:axId val="250397224"/>
      </c:barChart>
      <c:catAx>
        <c:axId val="250398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0397224"/>
        <c:crosses val="autoZero"/>
        <c:auto val="1"/>
        <c:lblAlgn val="ctr"/>
        <c:lblOffset val="100"/>
        <c:noMultiLvlLbl val="0"/>
      </c:catAx>
      <c:valAx>
        <c:axId val="250397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03987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ysClr val="windowText" lastClr="000000"/>
                </a:solidFill>
              </a:rPr>
              <a:t>This Week - February 6, 2017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reports'!$E$80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reports'!$F$79:$J$79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reports'!$F$80:$J$80</c:f>
              <c:numCache>
                <c:formatCode>General</c:formatCode>
                <c:ptCount val="5"/>
                <c:pt idx="0">
                  <c:v>1587</c:v>
                </c:pt>
                <c:pt idx="1">
                  <c:v>1585</c:v>
                </c:pt>
                <c:pt idx="2">
                  <c:v>452</c:v>
                </c:pt>
                <c:pt idx="3">
                  <c:v>39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A49-4916-9A17-5A565D36B2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0394872"/>
        <c:axId val="250400752"/>
      </c:barChart>
      <c:catAx>
        <c:axId val="250394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0400752"/>
        <c:crosses val="autoZero"/>
        <c:auto val="1"/>
        <c:lblAlgn val="ctr"/>
        <c:lblOffset val="100"/>
        <c:noMultiLvlLbl val="0"/>
      </c:catAx>
      <c:valAx>
        <c:axId val="250400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03948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ysClr val="windowText" lastClr="000000"/>
                </a:solidFill>
              </a:rPr>
              <a:t>This Week - February 6, 2017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reports'!$E$80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reports'!$F$79:$J$79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reports'!$F$80:$J$80</c:f>
              <c:numCache>
                <c:formatCode>General</c:formatCode>
                <c:ptCount val="5"/>
                <c:pt idx="0">
                  <c:v>1587</c:v>
                </c:pt>
                <c:pt idx="1">
                  <c:v>1585</c:v>
                </c:pt>
                <c:pt idx="2">
                  <c:v>452</c:v>
                </c:pt>
                <c:pt idx="3">
                  <c:v>39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A49-4916-9A17-5A565D36B2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0403104"/>
        <c:axId val="250401536"/>
      </c:barChart>
      <c:catAx>
        <c:axId val="250403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0401536"/>
        <c:crosses val="autoZero"/>
        <c:auto val="1"/>
        <c:lblAlgn val="ctr"/>
        <c:lblOffset val="100"/>
        <c:noMultiLvlLbl val="0"/>
      </c:catAx>
      <c:valAx>
        <c:axId val="250401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04031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ysClr val="windowText" lastClr="000000"/>
                </a:solidFill>
              </a:rPr>
              <a:t>Dundon-Berchtold University Club of USC Newsletter: February 1, 2017</a:t>
            </a:r>
          </a:p>
        </c:rich>
      </c:tx>
      <c:layout>
        <c:manualLayout>
          <c:xMode val="edge"/>
          <c:yMode val="edge"/>
          <c:x val="0.1811555970408662"/>
          <c:y val="1.8378114511571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'E-Mail Blast reports'!$E$86</c:f>
              <c:strCache>
                <c:ptCount val="1"/>
                <c:pt idx="0">
                  <c:v>HSP List (Segment: University Club E-Newsletter)</c:v>
                </c:pt>
              </c:strCache>
            </c:strRef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'E-Mail Blast reports'!$F$85:$J$85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reports'!$F$86:$J$86</c:f>
              <c:numCache>
                <c:formatCode>General</c:formatCode>
                <c:ptCount val="5"/>
                <c:pt idx="0">
                  <c:v>1588</c:v>
                </c:pt>
                <c:pt idx="1">
                  <c:v>1586</c:v>
                </c:pt>
                <c:pt idx="2">
                  <c:v>487</c:v>
                </c:pt>
                <c:pt idx="3">
                  <c:v>85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8D8-4FF1-B7B4-F14967A341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0403496"/>
        <c:axId val="250403888"/>
      </c:barChart>
      <c:catAx>
        <c:axId val="250403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0403888"/>
        <c:crosses val="autoZero"/>
        <c:auto val="1"/>
        <c:lblAlgn val="ctr"/>
        <c:lblOffset val="100"/>
        <c:noMultiLvlLbl val="0"/>
      </c:catAx>
      <c:valAx>
        <c:axId val="250403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04034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Sheet1!$A$3:$A$12</c:f>
              <c:numCache>
                <c:formatCode>[$-409]mmm\-yy;@</c:formatCode>
                <c:ptCount val="10"/>
                <c:pt idx="0">
                  <c:v>42521</c:v>
                </c:pt>
                <c:pt idx="1">
                  <c:v>42536</c:v>
                </c:pt>
                <c:pt idx="2" formatCode="mmm\-yy">
                  <c:v>42552</c:v>
                </c:pt>
                <c:pt idx="3">
                  <c:v>42597</c:v>
                </c:pt>
                <c:pt idx="4">
                  <c:v>42628</c:v>
                </c:pt>
                <c:pt idx="5">
                  <c:v>42659</c:v>
                </c:pt>
                <c:pt idx="6">
                  <c:v>42690</c:v>
                </c:pt>
                <c:pt idx="7">
                  <c:v>42720</c:v>
                </c:pt>
                <c:pt idx="8">
                  <c:v>42752</c:v>
                </c:pt>
                <c:pt idx="9">
                  <c:v>42783</c:v>
                </c:pt>
              </c:numCache>
            </c:numRef>
          </c:cat>
          <c:val>
            <c:numRef>
              <c:f>Sheet1!$B$3:$B$12</c:f>
              <c:numCache>
                <c:formatCode>General</c:formatCode>
                <c:ptCount val="10"/>
                <c:pt idx="0">
                  <c:v>97</c:v>
                </c:pt>
                <c:pt idx="1">
                  <c:v>96</c:v>
                </c:pt>
                <c:pt idx="2">
                  <c:v>97</c:v>
                </c:pt>
                <c:pt idx="3">
                  <c:v>99</c:v>
                </c:pt>
                <c:pt idx="4">
                  <c:v>97</c:v>
                </c:pt>
                <c:pt idx="5">
                  <c:v>96</c:v>
                </c:pt>
                <c:pt idx="6">
                  <c:v>96</c:v>
                </c:pt>
                <c:pt idx="7">
                  <c:v>97</c:v>
                </c:pt>
                <c:pt idx="8">
                  <c:v>99</c:v>
                </c:pt>
                <c:pt idx="9">
                  <c:v>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082-45DD-88B3-A407B69C87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1053496"/>
        <c:axId val="251048792"/>
      </c:barChart>
      <c:dateAx>
        <c:axId val="2510534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5104879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25104879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5105349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IssueList!$J$21:$J$27</c:f>
              <c:strCache>
                <c:ptCount val="7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  <c:pt idx="6">
                  <c:v>In Progress</c:v>
                </c:pt>
              </c:strCache>
            </c:strRef>
          </c:cat>
          <c:val>
            <c:numRef>
              <c:f>IssueList!$K$21:$K$27</c:f>
              <c:numCache>
                <c:formatCode>General</c:formatCode>
                <c:ptCount val="7"/>
                <c:pt idx="0">
                  <c:v>0</c:v>
                </c:pt>
                <c:pt idx="1">
                  <c:v>34</c:v>
                </c:pt>
                <c:pt idx="2">
                  <c:v>1</c:v>
                </c:pt>
                <c:pt idx="3">
                  <c:v>0</c:v>
                </c:pt>
                <c:pt idx="4">
                  <c:v>3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BB9-4362-A0A8-94D8197D24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9333872"/>
        <c:axId val="269334656"/>
      </c:barChart>
      <c:catAx>
        <c:axId val="269333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269334656"/>
        <c:crosses val="autoZero"/>
        <c:auto val="1"/>
        <c:lblAlgn val="ctr"/>
        <c:lblOffset val="100"/>
        <c:noMultiLvlLbl val="0"/>
      </c:catAx>
      <c:valAx>
        <c:axId val="2693346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26933387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IssueList!$K$1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IssueList!$J$2:$J$18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Radisson</c:v>
                </c:pt>
                <c:pt idx="15">
                  <c:v>Coliseum</c:v>
                </c:pt>
                <c:pt idx="16">
                  <c:v>Figueroa Press</c:v>
                </c:pt>
              </c:strCache>
            </c:strRef>
          </c:cat>
          <c:val>
            <c:numRef>
              <c:f>IssueList!$K$2:$K$18</c:f>
              <c:numCache>
                <c:formatCode>General</c:formatCode>
                <c:ptCount val="17"/>
                <c:pt idx="0">
                  <c:v>12</c:v>
                </c:pt>
                <c:pt idx="1">
                  <c:v>0</c:v>
                </c:pt>
                <c:pt idx="2">
                  <c:v>0</c:v>
                </c:pt>
                <c:pt idx="3">
                  <c:v>5</c:v>
                </c:pt>
                <c:pt idx="4">
                  <c:v>5</c:v>
                </c:pt>
                <c:pt idx="5">
                  <c:v>0</c:v>
                </c:pt>
                <c:pt idx="6">
                  <c:v>0</c:v>
                </c:pt>
                <c:pt idx="7">
                  <c:v>11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2</c:v>
                </c:pt>
                <c:pt idx="14">
                  <c:v>0</c:v>
                </c:pt>
                <c:pt idx="15">
                  <c:v>2</c:v>
                </c:pt>
                <c:pt idx="1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812-4036-8D10-65937BB31C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9328776"/>
        <c:axId val="269329952"/>
      </c:barChart>
      <c:catAx>
        <c:axId val="269328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693299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6932995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693287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Web'!$J$4:$J$20</c:f>
              <c:strCache>
                <c:ptCount val="17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Athletics</c:v>
                </c:pt>
                <c:pt idx="11">
                  <c:v>Information Technology</c:v>
                </c:pt>
                <c:pt idx="12">
                  <c:v>Auxiliary Services</c:v>
                </c:pt>
                <c:pt idx="13">
                  <c:v>Flower Shop</c:v>
                </c:pt>
                <c:pt idx="14">
                  <c:v>Radisson</c:v>
                </c:pt>
                <c:pt idx="15">
                  <c:v>Coliseum</c:v>
                </c:pt>
                <c:pt idx="16">
                  <c:v>Figueroa Press</c:v>
                </c:pt>
              </c:strCache>
            </c:strRef>
          </c:cat>
          <c:val>
            <c:numRef>
              <c:f>'closed Web'!$K$4:$K$20</c:f>
              <c:numCache>
                <c:formatCode>General</c:formatCode>
                <c:ptCount val="17"/>
                <c:pt idx="0">
                  <c:v>11</c:v>
                </c:pt>
                <c:pt idx="1">
                  <c:v>0</c:v>
                </c:pt>
                <c:pt idx="2">
                  <c:v>0</c:v>
                </c:pt>
                <c:pt idx="3">
                  <c:v>6</c:v>
                </c:pt>
                <c:pt idx="4">
                  <c:v>5</c:v>
                </c:pt>
                <c:pt idx="5">
                  <c:v>0</c:v>
                </c:pt>
                <c:pt idx="6">
                  <c:v>0</c:v>
                </c:pt>
                <c:pt idx="7">
                  <c:v>11</c:v>
                </c:pt>
                <c:pt idx="8">
                  <c:v>0</c:v>
                </c:pt>
                <c:pt idx="9">
                  <c:v>2</c:v>
                </c:pt>
                <c:pt idx="10">
                  <c:v>0</c:v>
                </c:pt>
                <c:pt idx="11">
                  <c:v>0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3</c:v>
                </c:pt>
                <c:pt idx="1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DBB-461A-A151-C4A2D4CE61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0229528"/>
        <c:axId val="270236584"/>
      </c:barChart>
      <c:catAx>
        <c:axId val="270229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70236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7023658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702295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844896471274424"/>
          <c:y val="1.7288894922617419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Visits'!$C$1</c:f>
              <c:strCache>
                <c:ptCount val="1"/>
                <c:pt idx="0">
                  <c:v>Aug-16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1359</c:v>
                </c:pt>
                <c:pt idx="1">
                  <c:v>48649</c:v>
                </c:pt>
                <c:pt idx="2">
                  <c:v>47333</c:v>
                </c:pt>
                <c:pt idx="3">
                  <c:v>30216</c:v>
                </c:pt>
                <c:pt idx="4">
                  <c:v>80352</c:v>
                </c:pt>
                <c:pt idx="5">
                  <c:v>0</c:v>
                </c:pt>
                <c:pt idx="6">
                  <c:v>108176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489-4308-9B02-861C91204980}"/>
            </c:ext>
          </c:extLst>
        </c:ser>
        <c:ser>
          <c:idx val="2"/>
          <c:order val="1"/>
          <c:tx>
            <c:strRef>
              <c:f>'Web Visits'!$D$1</c:f>
              <c:strCache>
                <c:ptCount val="1"/>
                <c:pt idx="0">
                  <c:v>Sep-16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1091</c:v>
                </c:pt>
                <c:pt idx="1">
                  <c:v>31202</c:v>
                </c:pt>
                <c:pt idx="2">
                  <c:v>23701</c:v>
                </c:pt>
                <c:pt idx="3">
                  <c:v>35784</c:v>
                </c:pt>
                <c:pt idx="4">
                  <c:v>58658</c:v>
                </c:pt>
                <c:pt idx="5">
                  <c:v>0</c:v>
                </c:pt>
                <c:pt idx="6">
                  <c:v>73112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489-4308-9B02-861C91204980}"/>
            </c:ext>
          </c:extLst>
        </c:ser>
        <c:ser>
          <c:idx val="0"/>
          <c:order val="2"/>
          <c:tx>
            <c:strRef>
              <c:f>'Web Visits'!$E$1</c:f>
              <c:strCache>
                <c:ptCount val="1"/>
                <c:pt idx="0">
                  <c:v>Oct-16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1264</c:v>
                </c:pt>
                <c:pt idx="1">
                  <c:v>25507</c:v>
                </c:pt>
                <c:pt idx="2">
                  <c:v>22771</c:v>
                </c:pt>
                <c:pt idx="3">
                  <c:v>35703</c:v>
                </c:pt>
                <c:pt idx="4">
                  <c:v>47315</c:v>
                </c:pt>
                <c:pt idx="5">
                  <c:v>0</c:v>
                </c:pt>
                <c:pt idx="6">
                  <c:v>56647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489-4308-9B02-861C91204980}"/>
            </c:ext>
          </c:extLst>
        </c:ser>
        <c:ser>
          <c:idx val="3"/>
          <c:order val="3"/>
          <c:tx>
            <c:strRef>
              <c:f>'Web Visits'!$F$1</c:f>
              <c:strCache>
                <c:ptCount val="1"/>
                <c:pt idx="0">
                  <c:v>Nov-16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916</c:v>
                </c:pt>
                <c:pt idx="1">
                  <c:v>42844</c:v>
                </c:pt>
                <c:pt idx="2">
                  <c:v>26035</c:v>
                </c:pt>
                <c:pt idx="3">
                  <c:v>38412</c:v>
                </c:pt>
                <c:pt idx="4">
                  <c:v>44640</c:v>
                </c:pt>
                <c:pt idx="5">
                  <c:v>0</c:v>
                </c:pt>
                <c:pt idx="6">
                  <c:v>63397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489-4308-9B02-861C91204980}"/>
            </c:ext>
          </c:extLst>
        </c:ser>
        <c:ser>
          <c:idx val="4"/>
          <c:order val="4"/>
          <c:tx>
            <c:strRef>
              <c:f>'Web Visits'!$G$1</c:f>
              <c:strCache>
                <c:ptCount val="1"/>
                <c:pt idx="0">
                  <c:v>Dec-16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782</c:v>
                </c:pt>
                <c:pt idx="1">
                  <c:v>57152</c:v>
                </c:pt>
                <c:pt idx="2">
                  <c:v>20302</c:v>
                </c:pt>
                <c:pt idx="3">
                  <c:v>26048</c:v>
                </c:pt>
                <c:pt idx="4">
                  <c:v>31078</c:v>
                </c:pt>
                <c:pt idx="5">
                  <c:v>0</c:v>
                </c:pt>
                <c:pt idx="6">
                  <c:v>44526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489-4308-9B02-861C91204980}"/>
            </c:ext>
          </c:extLst>
        </c:ser>
        <c:ser>
          <c:idx val="5"/>
          <c:order val="5"/>
          <c:tx>
            <c:strRef>
              <c:f>'Web Visits'!$H$1</c:f>
              <c:strCache>
                <c:ptCount val="1"/>
                <c:pt idx="0">
                  <c:v>Jan-17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848</c:v>
                </c:pt>
                <c:pt idx="1">
                  <c:v>49618</c:v>
                </c:pt>
                <c:pt idx="2">
                  <c:v>45712</c:v>
                </c:pt>
                <c:pt idx="3">
                  <c:v>37772</c:v>
                </c:pt>
                <c:pt idx="4">
                  <c:v>51622</c:v>
                </c:pt>
                <c:pt idx="5">
                  <c:v>0</c:v>
                </c:pt>
                <c:pt idx="6">
                  <c:v>19033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489-4308-9B02-861C91204980}"/>
            </c:ext>
          </c:extLst>
        </c:ser>
        <c:ser>
          <c:idx val="6"/>
          <c:order val="6"/>
          <c:tx>
            <c:strRef>
              <c:f>'Web Visits'!$I$1</c:f>
              <c:strCache>
                <c:ptCount val="1"/>
                <c:pt idx="0">
                  <c:v>Feb-17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Visits'!$I$2:$I$8</c:f>
              <c:numCache>
                <c:formatCode>#,##0</c:formatCode>
                <c:ptCount val="7"/>
                <c:pt idx="0">
                  <c:v>590</c:v>
                </c:pt>
                <c:pt idx="1">
                  <c:v>26905</c:v>
                </c:pt>
                <c:pt idx="2">
                  <c:v>47189</c:v>
                </c:pt>
                <c:pt idx="3">
                  <c:v>40805</c:v>
                </c:pt>
                <c:pt idx="4">
                  <c:v>39737</c:v>
                </c:pt>
                <c:pt idx="5">
                  <c:v>0</c:v>
                </c:pt>
                <c:pt idx="6">
                  <c:v>13109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4DF-4557-88F1-5FAF0B3C6E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6601920"/>
        <c:axId val="256603488"/>
      </c:barChart>
      <c:catAx>
        <c:axId val="25660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6603488"/>
        <c:crosses val="autoZero"/>
        <c:auto val="1"/>
        <c:lblAlgn val="ctr"/>
        <c:lblOffset val="100"/>
        <c:noMultiLvlLbl val="0"/>
      </c:catAx>
      <c:valAx>
        <c:axId val="2566034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2566019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numRef>
              <c:f>'Web Visits'!$C$12:$I$12</c:f>
              <c:numCache>
                <c:formatCode>mmm\-yy</c:formatCode>
                <c:ptCount val="7"/>
                <c:pt idx="0">
                  <c:v>42583</c:v>
                </c:pt>
                <c:pt idx="1">
                  <c:v>42614</c:v>
                </c:pt>
                <c:pt idx="2">
                  <c:v>42644</c:v>
                </c:pt>
                <c:pt idx="3">
                  <c:v>42675</c:v>
                </c:pt>
                <c:pt idx="4">
                  <c:v>42705</c:v>
                </c:pt>
                <c:pt idx="5">
                  <c:v>42752</c:v>
                </c:pt>
                <c:pt idx="6">
                  <c:v>42783</c:v>
                </c:pt>
              </c:numCache>
            </c:numRef>
          </c:cat>
          <c:val>
            <c:numRef>
              <c:f>'Web Visits'!$C$13:$I$13</c:f>
              <c:numCache>
                <c:formatCode>_(* #,##0_);_(* \(#,##0\);_(* "-"??_);_(@_)</c:formatCode>
                <c:ptCount val="7"/>
                <c:pt idx="0">
                  <c:v>885</c:v>
                </c:pt>
                <c:pt idx="1">
                  <c:v>976</c:v>
                </c:pt>
                <c:pt idx="2">
                  <c:v>1672</c:v>
                </c:pt>
                <c:pt idx="3">
                  <c:v>1059</c:v>
                </c:pt>
                <c:pt idx="4">
                  <c:v>1421</c:v>
                </c:pt>
                <c:pt idx="5">
                  <c:v>1504</c:v>
                </c:pt>
                <c:pt idx="6">
                  <c:v>1260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B3C-45FF-8500-F01746AD5A7D}"/>
            </c:ext>
          </c:extLst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numRef>
              <c:f>'Web Visits'!$C$12:$I$12</c:f>
              <c:numCache>
                <c:formatCode>mmm\-yy</c:formatCode>
                <c:ptCount val="7"/>
                <c:pt idx="0">
                  <c:v>42583</c:v>
                </c:pt>
                <c:pt idx="1">
                  <c:v>42614</c:v>
                </c:pt>
                <c:pt idx="2">
                  <c:v>42644</c:v>
                </c:pt>
                <c:pt idx="3">
                  <c:v>42675</c:v>
                </c:pt>
                <c:pt idx="4">
                  <c:v>42705</c:v>
                </c:pt>
                <c:pt idx="5">
                  <c:v>42752</c:v>
                </c:pt>
                <c:pt idx="6">
                  <c:v>42783</c:v>
                </c:pt>
              </c:numCache>
            </c:numRef>
          </c:cat>
          <c:val>
            <c:numRef>
              <c:f>'Web Visits'!$C$14:$I$14</c:f>
              <c:numCache>
                <c:formatCode>_(* #,##0_);_(* \(#,##0\);_(* "-"??_);_(@_)</c:formatCode>
                <c:ptCount val="7"/>
                <c:pt idx="0">
                  <c:v>2257</c:v>
                </c:pt>
                <c:pt idx="1">
                  <c:v>2207</c:v>
                </c:pt>
                <c:pt idx="2">
                  <c:v>2366</c:v>
                </c:pt>
                <c:pt idx="3">
                  <c:v>2073</c:v>
                </c:pt>
                <c:pt idx="4" formatCode="#,##0">
                  <c:v>1524</c:v>
                </c:pt>
                <c:pt idx="5" formatCode="#,##0">
                  <c:v>1690</c:v>
                </c:pt>
                <c:pt idx="6" formatCode="#,##0">
                  <c:v>1677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B3C-45FF-8500-F01746AD5A7D}"/>
            </c:ext>
          </c:extLst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numRef>
              <c:f>'Web Visits'!$C$12:$I$12</c:f>
              <c:numCache>
                <c:formatCode>mmm\-yy</c:formatCode>
                <c:ptCount val="7"/>
                <c:pt idx="0">
                  <c:v>42583</c:v>
                </c:pt>
                <c:pt idx="1">
                  <c:v>42614</c:v>
                </c:pt>
                <c:pt idx="2">
                  <c:v>42644</c:v>
                </c:pt>
                <c:pt idx="3">
                  <c:v>42675</c:v>
                </c:pt>
                <c:pt idx="4">
                  <c:v>42705</c:v>
                </c:pt>
                <c:pt idx="5">
                  <c:v>42752</c:v>
                </c:pt>
                <c:pt idx="6">
                  <c:v>42783</c:v>
                </c:pt>
              </c:numCache>
            </c:numRef>
          </c:cat>
          <c:val>
            <c:numRef>
              <c:f>'Web Visits'!$C$15:$I$15</c:f>
              <c:numCache>
                <c:formatCode>_(* #,##0_);_(* \(#,##0\);_(* "-"??_);_(@_)</c:formatCode>
                <c:ptCount val="7"/>
                <c:pt idx="0">
                  <c:v>1035</c:v>
                </c:pt>
                <c:pt idx="1">
                  <c:v>1316</c:v>
                </c:pt>
                <c:pt idx="2">
                  <c:v>1379</c:v>
                </c:pt>
                <c:pt idx="3">
                  <c:v>1153</c:v>
                </c:pt>
                <c:pt idx="4">
                  <c:v>870</c:v>
                </c:pt>
                <c:pt idx="5">
                  <c:v>1373</c:v>
                </c:pt>
                <c:pt idx="6">
                  <c:v>1495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B3C-45FF-8500-F01746AD5A7D}"/>
            </c:ext>
          </c:extLst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numRef>
              <c:f>'Web Visits'!$C$12:$I$12</c:f>
              <c:numCache>
                <c:formatCode>mmm\-yy</c:formatCode>
                <c:ptCount val="7"/>
                <c:pt idx="0">
                  <c:v>42583</c:v>
                </c:pt>
                <c:pt idx="1">
                  <c:v>42614</c:v>
                </c:pt>
                <c:pt idx="2">
                  <c:v>42644</c:v>
                </c:pt>
                <c:pt idx="3">
                  <c:v>42675</c:v>
                </c:pt>
                <c:pt idx="4">
                  <c:v>42705</c:v>
                </c:pt>
                <c:pt idx="5">
                  <c:v>42752</c:v>
                </c:pt>
                <c:pt idx="6">
                  <c:v>42783</c:v>
                </c:pt>
              </c:numCache>
            </c:numRef>
          </c:cat>
          <c:val>
            <c:numRef>
              <c:f>'Web Visits'!$C$16:$I$16</c:f>
              <c:numCache>
                <c:formatCode>_(* #,##0_);_(* \(#,##0\);_(* "-"??_);_(@_)</c:formatCode>
                <c:ptCount val="7"/>
                <c:pt idx="0">
                  <c:v>474</c:v>
                </c:pt>
                <c:pt idx="1">
                  <c:v>568</c:v>
                </c:pt>
                <c:pt idx="2">
                  <c:v>559</c:v>
                </c:pt>
                <c:pt idx="3">
                  <c:v>565</c:v>
                </c:pt>
                <c:pt idx="4">
                  <c:v>375</c:v>
                </c:pt>
                <c:pt idx="5">
                  <c:v>481</c:v>
                </c:pt>
                <c:pt idx="6">
                  <c:v>470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B3C-45FF-8500-F01746AD5A7D}"/>
            </c:ext>
          </c:extLst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numRef>
              <c:f>'Web Visits'!$C$12:$I$12</c:f>
              <c:numCache>
                <c:formatCode>mmm\-yy</c:formatCode>
                <c:ptCount val="7"/>
                <c:pt idx="0">
                  <c:v>42583</c:v>
                </c:pt>
                <c:pt idx="1">
                  <c:v>42614</c:v>
                </c:pt>
                <c:pt idx="2">
                  <c:v>42644</c:v>
                </c:pt>
                <c:pt idx="3">
                  <c:v>42675</c:v>
                </c:pt>
                <c:pt idx="4">
                  <c:v>42705</c:v>
                </c:pt>
                <c:pt idx="5">
                  <c:v>42752</c:v>
                </c:pt>
                <c:pt idx="6">
                  <c:v>42783</c:v>
                </c:pt>
              </c:numCache>
            </c:numRef>
          </c:cat>
          <c:val>
            <c:numRef>
              <c:f>'Web Visits'!$C$17:$I$17</c:f>
              <c:numCache>
                <c:formatCode>_(* #,##0_);_(* \(#,##0\);_(* "-"??_);_(@_)</c:formatCode>
                <c:ptCount val="7"/>
                <c:pt idx="0">
                  <c:v>722</c:v>
                </c:pt>
                <c:pt idx="1">
                  <c:v>1013</c:v>
                </c:pt>
                <c:pt idx="2">
                  <c:v>1161</c:v>
                </c:pt>
                <c:pt idx="3">
                  <c:v>855</c:v>
                </c:pt>
                <c:pt idx="4">
                  <c:v>774</c:v>
                </c:pt>
                <c:pt idx="5">
                  <c:v>931</c:v>
                </c:pt>
                <c:pt idx="6">
                  <c:v>847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B3C-45FF-8500-F01746AD5A7D}"/>
            </c:ext>
          </c:extLst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numRef>
              <c:f>'Web Visits'!$C$12:$I$12</c:f>
              <c:numCache>
                <c:formatCode>mmm\-yy</c:formatCode>
                <c:ptCount val="7"/>
                <c:pt idx="0">
                  <c:v>42583</c:v>
                </c:pt>
                <c:pt idx="1">
                  <c:v>42614</c:v>
                </c:pt>
                <c:pt idx="2">
                  <c:v>42644</c:v>
                </c:pt>
                <c:pt idx="3">
                  <c:v>42675</c:v>
                </c:pt>
                <c:pt idx="4">
                  <c:v>42705</c:v>
                </c:pt>
                <c:pt idx="5">
                  <c:v>42752</c:v>
                </c:pt>
                <c:pt idx="6">
                  <c:v>42783</c:v>
                </c:pt>
              </c:numCache>
            </c:numRef>
          </c:cat>
          <c:val>
            <c:numRef>
              <c:f>'Web Visits'!$C$18:$I$18</c:f>
              <c:numCache>
                <c:formatCode>_(* #,##0_);_(* \(#,##0\);_(* "-"??_);_(@_)</c:formatCode>
                <c:ptCount val="7"/>
                <c:pt idx="0">
                  <c:v>528</c:v>
                </c:pt>
                <c:pt idx="1">
                  <c:v>889</c:v>
                </c:pt>
                <c:pt idx="2">
                  <c:v>1467</c:v>
                </c:pt>
                <c:pt idx="3">
                  <c:v>741</c:v>
                </c:pt>
                <c:pt idx="4">
                  <c:v>623</c:v>
                </c:pt>
                <c:pt idx="5">
                  <c:v>880</c:v>
                </c:pt>
                <c:pt idx="6">
                  <c:v>695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B3C-45FF-8500-F01746AD5A7D}"/>
            </c:ext>
          </c:extLst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numRef>
              <c:f>'Web Visits'!$C$12:$I$12</c:f>
              <c:numCache>
                <c:formatCode>mmm\-yy</c:formatCode>
                <c:ptCount val="7"/>
                <c:pt idx="0">
                  <c:v>42583</c:v>
                </c:pt>
                <c:pt idx="1">
                  <c:v>42614</c:v>
                </c:pt>
                <c:pt idx="2">
                  <c:v>42644</c:v>
                </c:pt>
                <c:pt idx="3">
                  <c:v>42675</c:v>
                </c:pt>
                <c:pt idx="4">
                  <c:v>42705</c:v>
                </c:pt>
                <c:pt idx="5">
                  <c:v>42752</c:v>
                </c:pt>
                <c:pt idx="6">
                  <c:v>42783</c:v>
                </c:pt>
              </c:numCache>
            </c:numRef>
          </c:cat>
          <c:val>
            <c:numRef>
              <c:f>'Web Visits'!$C$19:$I$19</c:f>
              <c:numCache>
                <c:formatCode>_(* #,##0_);_(* \(#,##0\);_(* "-"??_);_(@_)</c:formatCode>
                <c:ptCount val="7"/>
                <c:pt idx="0">
                  <c:v>125</c:v>
                </c:pt>
                <c:pt idx="1">
                  <c:v>121</c:v>
                </c:pt>
                <c:pt idx="2">
                  <c:v>129</c:v>
                </c:pt>
                <c:pt idx="3">
                  <c:v>109</c:v>
                </c:pt>
                <c:pt idx="4">
                  <c:v>78</c:v>
                </c:pt>
                <c:pt idx="5">
                  <c:v>149</c:v>
                </c:pt>
                <c:pt idx="6">
                  <c:v>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B3C-45FF-8500-F01746AD5A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4500920"/>
        <c:axId val="414501312"/>
      </c:barChart>
      <c:dateAx>
        <c:axId val="414500920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50131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4145013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_(* #,##0_);_(* \(#,##0\);_(* &quot;-&quot;??_);_(@_)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45009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/>
            <a:t>10 Most Viewed Pages -</a:t>
          </a:r>
          <a:r>
            <a:rPr lang="en-US" sz="1100" b="1" i="0" baseline="0"/>
            <a:t> February 2017</a:t>
          </a:r>
          <a:endParaRPr lang="en-US" b="1">
            <a:effectLst/>
          </a:endParaRPr>
        </a:p>
        <a:p xmlns:a="http://schemas.openxmlformats.org/drawingml/2006/main">
          <a:pPr algn="ctr"/>
          <a:endParaRPr lang="en-US" sz="1100" b="1" i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0.50909</cdr:x>
      <cdr:y>0.51282</cdr:y>
    </cdr:from>
    <cdr:to>
      <cdr:x>0.57862</cdr:x>
      <cdr:y>0.5665</cdr:y>
    </cdr:to>
    <cdr:sp macro="" textlink="">
      <cdr:nvSpPr>
        <cdr:cNvPr id="31744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10795" y="1492968"/>
          <a:ext cx="383446" cy="1559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0.69777</cdr:x>
      <cdr:y>0.91808</cdr:y>
    </cdr:from>
    <cdr:to>
      <cdr:x>0.95206</cdr:x>
      <cdr:y>0.97393</cdr:y>
    </cdr:to>
    <cdr:sp macro="" textlink="">
      <cdr:nvSpPr>
        <cdr:cNvPr id="317442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851382" y="2670306"/>
          <a:ext cx="1402354" cy="16227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800" b="0" i="0" u="none" strike="noStrike" baseline="0">
              <a:solidFill>
                <a:srgbClr val="000000"/>
              </a:solidFill>
              <a:latin typeface="Arial"/>
              <a:cs typeface="Arial"/>
            </a:rPr>
            <a:t>Start Date: 11th Nov 2012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115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6882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488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474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5372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4805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5860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4987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3355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3698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13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50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718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8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 smtClean="0">
                <a:latin typeface="Bombardier" charset="0"/>
              </a:rPr>
              <a:t>For February 2017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February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009486"/>
              </p:ext>
            </p:extLst>
          </p:nvPr>
        </p:nvGraphicFramePr>
        <p:xfrm>
          <a:off x="2895600" y="1600200"/>
          <a:ext cx="61722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February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7111898"/>
              </p:ext>
            </p:extLst>
          </p:nvPr>
        </p:nvGraphicFramePr>
        <p:xfrm>
          <a:off x="2819400" y="1676400"/>
          <a:ext cx="6096000" cy="4465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February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3994450"/>
              </p:ext>
            </p:extLst>
          </p:nvPr>
        </p:nvGraphicFramePr>
        <p:xfrm>
          <a:off x="2714714" y="1752600"/>
          <a:ext cx="6284685" cy="4663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February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3098891"/>
              </p:ext>
            </p:extLst>
          </p:nvPr>
        </p:nvGraphicFramePr>
        <p:xfrm>
          <a:off x="2743200" y="2057400"/>
          <a:ext cx="62484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February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4648932"/>
              </p:ext>
            </p:extLst>
          </p:nvPr>
        </p:nvGraphicFramePr>
        <p:xfrm>
          <a:off x="2719699" y="1783222"/>
          <a:ext cx="6214532" cy="4541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6164" y="533400"/>
            <a:ext cx="6019800" cy="762000"/>
          </a:xfrm>
        </p:spPr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February 2017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3379068"/>
              </p:ext>
            </p:extLst>
          </p:nvPr>
        </p:nvGraphicFramePr>
        <p:xfrm>
          <a:off x="2786164" y="2133600"/>
          <a:ext cx="5990167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February 2017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1922652"/>
              </p:ext>
            </p:extLst>
          </p:nvPr>
        </p:nvGraphicFramePr>
        <p:xfrm>
          <a:off x="2814296" y="1828800"/>
          <a:ext cx="63119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February 2017</a:t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7947394"/>
              </p:ext>
            </p:extLst>
          </p:nvPr>
        </p:nvGraphicFramePr>
        <p:xfrm>
          <a:off x="2862129" y="1752600"/>
          <a:ext cx="5900871" cy="4669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6630739"/>
              </p:ext>
            </p:extLst>
          </p:nvPr>
        </p:nvGraphicFramePr>
        <p:xfrm>
          <a:off x="2814415" y="1736221"/>
          <a:ext cx="5948585" cy="4728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0108649"/>
              </p:ext>
            </p:extLst>
          </p:nvPr>
        </p:nvGraphicFramePr>
        <p:xfrm>
          <a:off x="2888834" y="2057400"/>
          <a:ext cx="5728531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February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4252794"/>
              </p:ext>
            </p:extLst>
          </p:nvPr>
        </p:nvGraphicFramePr>
        <p:xfrm>
          <a:off x="3004308" y="1524000"/>
          <a:ext cx="5834892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6922850"/>
              </p:ext>
            </p:extLst>
          </p:nvPr>
        </p:nvGraphicFramePr>
        <p:xfrm>
          <a:off x="2852374" y="2057400"/>
          <a:ext cx="5801451" cy="4155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8102323"/>
              </p:ext>
            </p:extLst>
          </p:nvPr>
        </p:nvGraphicFramePr>
        <p:xfrm>
          <a:off x="3276600" y="2286000"/>
          <a:ext cx="4749800" cy="3833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7909552"/>
              </p:ext>
            </p:extLst>
          </p:nvPr>
        </p:nvGraphicFramePr>
        <p:xfrm>
          <a:off x="2762428" y="2286000"/>
          <a:ext cx="6096000" cy="3262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6127537"/>
              </p:ext>
            </p:extLst>
          </p:nvPr>
        </p:nvGraphicFramePr>
        <p:xfrm>
          <a:off x="2783793" y="2133600"/>
          <a:ext cx="5988465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7821045"/>
              </p:ext>
            </p:extLst>
          </p:nvPr>
        </p:nvGraphicFramePr>
        <p:xfrm>
          <a:off x="2743200" y="2209800"/>
          <a:ext cx="6019800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5415138"/>
              </p:ext>
            </p:extLst>
          </p:nvPr>
        </p:nvGraphicFramePr>
        <p:xfrm>
          <a:off x="2842211" y="2209800"/>
          <a:ext cx="5920789" cy="3582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9750117"/>
              </p:ext>
            </p:extLst>
          </p:nvPr>
        </p:nvGraphicFramePr>
        <p:xfrm>
          <a:off x="2723972" y="1981200"/>
          <a:ext cx="6253844" cy="4201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04176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5431444"/>
              </p:ext>
            </p:extLst>
          </p:nvPr>
        </p:nvGraphicFramePr>
        <p:xfrm>
          <a:off x="2743200" y="2209800"/>
          <a:ext cx="6248400" cy="3722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59982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9954982"/>
              </p:ext>
            </p:extLst>
          </p:nvPr>
        </p:nvGraphicFramePr>
        <p:xfrm>
          <a:off x="2728957" y="2057400"/>
          <a:ext cx="6186004" cy="3866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87197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3906335"/>
              </p:ext>
            </p:extLst>
          </p:nvPr>
        </p:nvGraphicFramePr>
        <p:xfrm>
          <a:off x="2684585" y="2087310"/>
          <a:ext cx="613703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8726122"/>
              </p:ext>
            </p:extLst>
          </p:nvPr>
        </p:nvGraphicFramePr>
        <p:xfrm>
          <a:off x="2667000" y="2209800"/>
          <a:ext cx="6286799" cy="4032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399681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8200623"/>
              </p:ext>
            </p:extLst>
          </p:nvPr>
        </p:nvGraphicFramePr>
        <p:xfrm>
          <a:off x="2739615" y="2133600"/>
          <a:ext cx="6203181" cy="336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91297217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0532710"/>
              </p:ext>
            </p:extLst>
          </p:nvPr>
        </p:nvGraphicFramePr>
        <p:xfrm>
          <a:off x="2843161" y="2209800"/>
          <a:ext cx="599609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85182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8802172"/>
              </p:ext>
            </p:extLst>
          </p:nvPr>
        </p:nvGraphicFramePr>
        <p:xfrm>
          <a:off x="2697706" y="2438400"/>
          <a:ext cx="62870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2452865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098248"/>
              </p:ext>
            </p:extLst>
          </p:nvPr>
        </p:nvGraphicFramePr>
        <p:xfrm>
          <a:off x="2994611" y="2362200"/>
          <a:ext cx="5768389" cy="3506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97626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1346388"/>
              </p:ext>
            </p:extLst>
          </p:nvPr>
        </p:nvGraphicFramePr>
        <p:xfrm>
          <a:off x="2721836" y="1981201"/>
          <a:ext cx="5964964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71935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2017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0645017"/>
              </p:ext>
            </p:extLst>
          </p:nvPr>
        </p:nvGraphicFramePr>
        <p:xfrm>
          <a:off x="2717006" y="2286000"/>
          <a:ext cx="6248400" cy="3582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61684361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6421838"/>
              </p:ext>
            </p:extLst>
          </p:nvPr>
        </p:nvGraphicFramePr>
        <p:xfrm>
          <a:off x="2813774" y="2209800"/>
          <a:ext cx="6054863" cy="3887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6730911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8998223"/>
              </p:ext>
            </p:extLst>
          </p:nvPr>
        </p:nvGraphicFramePr>
        <p:xfrm>
          <a:off x="2895432" y="2133600"/>
          <a:ext cx="5943768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66238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8951970"/>
              </p:ext>
            </p:extLst>
          </p:nvPr>
        </p:nvGraphicFramePr>
        <p:xfrm>
          <a:off x="2883103" y="2133600"/>
          <a:ext cx="5916206" cy="3825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500617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2017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074694"/>
              </p:ext>
            </p:extLst>
          </p:nvPr>
        </p:nvGraphicFramePr>
        <p:xfrm>
          <a:off x="2133600" y="2007733"/>
          <a:ext cx="6821261" cy="3985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5779197"/>
              </p:ext>
            </p:extLst>
          </p:nvPr>
        </p:nvGraphicFramePr>
        <p:xfrm>
          <a:off x="2743200" y="2209800"/>
          <a:ext cx="5917587" cy="3521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9457881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288958"/>
              </p:ext>
            </p:extLst>
          </p:nvPr>
        </p:nvGraphicFramePr>
        <p:xfrm>
          <a:off x="2870506" y="2057400"/>
          <a:ext cx="5765187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5166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2790146"/>
              </p:ext>
            </p:extLst>
          </p:nvPr>
        </p:nvGraphicFramePr>
        <p:xfrm>
          <a:off x="2819400" y="1905000"/>
          <a:ext cx="5827933" cy="4063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535247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8472142"/>
              </p:ext>
            </p:extLst>
          </p:nvPr>
        </p:nvGraphicFramePr>
        <p:xfrm>
          <a:off x="2963796" y="1981200"/>
          <a:ext cx="5875404" cy="4132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1350298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5134468"/>
              </p:ext>
            </p:extLst>
          </p:nvPr>
        </p:nvGraphicFramePr>
        <p:xfrm>
          <a:off x="2768155" y="2209800"/>
          <a:ext cx="6146102" cy="36130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05126819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9727446"/>
              </p:ext>
            </p:extLst>
          </p:nvPr>
        </p:nvGraphicFramePr>
        <p:xfrm>
          <a:off x="2819400" y="2133600"/>
          <a:ext cx="5989704" cy="3703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331745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3445971"/>
              </p:ext>
            </p:extLst>
          </p:nvPr>
        </p:nvGraphicFramePr>
        <p:xfrm>
          <a:off x="2834448" y="2133600"/>
          <a:ext cx="5928552" cy="4007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17292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9466732"/>
              </p:ext>
            </p:extLst>
          </p:nvPr>
        </p:nvGraphicFramePr>
        <p:xfrm>
          <a:off x="2876550" y="2133600"/>
          <a:ext cx="588645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310818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5470663"/>
              </p:ext>
            </p:extLst>
          </p:nvPr>
        </p:nvGraphicFramePr>
        <p:xfrm>
          <a:off x="2747984" y="1905000"/>
          <a:ext cx="6186443" cy="3391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3070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555206" y="2286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+mj-lt"/>
              </a:rPr>
              <a:t>USC</a:t>
            </a:r>
            <a:r>
              <a:rPr lang="en-US" sz="2800" dirty="0">
                <a:latin typeface="+mj-lt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+mj-lt"/>
              </a:rPr>
              <a:t>IT</a:t>
            </a:r>
            <a:r>
              <a:rPr lang="en-US" sz="2800" dirty="0">
                <a:latin typeface="+mj-lt"/>
              </a:rPr>
              <a:t/>
            </a:r>
            <a:br>
              <a:rPr lang="en-US" sz="2800" dirty="0">
                <a:latin typeface="+mj-lt"/>
              </a:rPr>
            </a:br>
            <a:r>
              <a:rPr lang="en-US" sz="2800" dirty="0">
                <a:latin typeface="+mj-lt"/>
              </a:rPr>
              <a:t>Email Campaign Reports</a:t>
            </a:r>
            <a:br>
              <a:rPr lang="en-US" sz="2800" dirty="0">
                <a:latin typeface="+mj-lt"/>
              </a:rPr>
            </a:br>
            <a:r>
              <a:rPr lang="en-US" sz="2800" dirty="0" smtClean="0">
                <a:latin typeface="+mj-lt"/>
              </a:rPr>
              <a:t>February 2017</a:t>
            </a:r>
            <a:endParaRPr lang="en-US" sz="2800" dirty="0">
              <a:latin typeface="+mj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7353224"/>
              </p:ext>
            </p:extLst>
          </p:nvPr>
        </p:nvGraphicFramePr>
        <p:xfrm>
          <a:off x="2832038" y="2362200"/>
          <a:ext cx="6018335" cy="3257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79359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0291230"/>
              </p:ext>
            </p:extLst>
          </p:nvPr>
        </p:nvGraphicFramePr>
        <p:xfrm>
          <a:off x="2862263" y="2133600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February 2017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4151185"/>
              </p:ext>
            </p:extLst>
          </p:nvPr>
        </p:nvGraphicFramePr>
        <p:xfrm>
          <a:off x="2842114" y="2057400"/>
          <a:ext cx="5920886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1411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February 2017</a:t>
            </a:r>
            <a:endParaRPr lang="en-US" sz="28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6316284"/>
              </p:ext>
            </p:extLst>
          </p:nvPr>
        </p:nvGraphicFramePr>
        <p:xfrm>
          <a:off x="2821781" y="2057400"/>
          <a:ext cx="5862637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4582192"/>
              </p:ext>
            </p:extLst>
          </p:nvPr>
        </p:nvGraphicFramePr>
        <p:xfrm>
          <a:off x="3200400" y="2438400"/>
          <a:ext cx="5442857" cy="3332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6594119"/>
              </p:ext>
            </p:extLst>
          </p:nvPr>
        </p:nvGraphicFramePr>
        <p:xfrm>
          <a:off x="3124200" y="2209800"/>
          <a:ext cx="5488781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067222"/>
              </p:ext>
            </p:extLst>
          </p:nvPr>
        </p:nvGraphicFramePr>
        <p:xfrm>
          <a:off x="2743200" y="2057400"/>
          <a:ext cx="6270626" cy="3583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February 2017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1722654"/>
              </p:ext>
            </p:extLst>
          </p:nvPr>
        </p:nvGraphicFramePr>
        <p:xfrm>
          <a:off x="2844681" y="1905000"/>
          <a:ext cx="5816837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36356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62861</TotalTime>
  <Words>876</Words>
  <Application>Microsoft Office PowerPoint</Application>
  <PresentationFormat>On-screen Show (4:3)</PresentationFormat>
  <Paragraphs>238</Paragraphs>
  <Slides>52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ＭＳ Ｐゴシック</vt:lpstr>
      <vt:lpstr>Arial</vt:lpstr>
      <vt:lpstr>Arial Rounded MT Bold</vt:lpstr>
      <vt:lpstr>Bombardier</vt:lpstr>
      <vt:lpstr>Calibri</vt:lpstr>
      <vt:lpstr>Impact</vt:lpstr>
      <vt:lpstr>Verdana</vt:lpstr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February 2017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February 2017</vt:lpstr>
      <vt:lpstr>PowerPoint Presentation</vt:lpstr>
      <vt:lpstr>USCAUXILIARYSERVICESIT Website Reports February 2017 </vt:lpstr>
      <vt:lpstr>USCAUXILIARYSERVICESIT Website Reports February 2017 </vt:lpstr>
      <vt:lpstr>USCAUXILIARYSERVICESIT Website Reports February 2017 </vt:lpstr>
      <vt:lpstr>USCAUXILIARYSERVICESIT Website Reports February 2017  </vt:lpstr>
      <vt:lpstr>USCAUXILIARYSERVICESIT Website Reports February 2017 </vt:lpstr>
      <vt:lpstr>USCAUXILIARYSERVICESIT Website Reports February 2017 </vt:lpstr>
      <vt:lpstr>USCAUXILIARYSERVICESIT Email Campaign Reports February 2017 </vt:lpstr>
      <vt:lpstr>USCAUXILIARYSERVICESIT Email Campaign Reports February 2017  </vt:lpstr>
      <vt:lpstr>USCAUXILIARYSERVICESIT Email Campaign Reports February 2017 </vt:lpstr>
      <vt:lpstr>USCAUXILIARYSERVICESIT Email Campaign Reports February 2017 </vt:lpstr>
      <vt:lpstr>USCAUXILIARYSERVICESIT Email Campaign Reports February 2017 </vt:lpstr>
      <vt:lpstr>USCAUXILIARYSERVICESIT Email Campaign Reports February 2017 </vt:lpstr>
      <vt:lpstr>USCAUXILIARYSERVICESIT Email Campaign Reports February 2017 </vt:lpstr>
      <vt:lpstr>USCAUXILIARYSERVICESIT Email Campaign Reports February 2017 </vt:lpstr>
      <vt:lpstr>PowerPoint Presentation</vt:lpstr>
      <vt:lpstr>PowerPoint Presentation</vt:lpstr>
      <vt:lpstr>PowerPoint Presentation</vt:lpstr>
      <vt:lpstr>USCAUXILIARYSERVICESIT Email Campaign Reports February 2017 </vt:lpstr>
      <vt:lpstr>USCAUXILIARYSERVICESIT Email Campaign Reports February 2017 </vt:lpstr>
      <vt:lpstr>PowerPoint Presentation</vt:lpstr>
      <vt:lpstr>PowerPoint Presentation</vt:lpstr>
      <vt:lpstr>USCAUXILIARYSERVICESIT Email Campaign Reports February 2017 </vt:lpstr>
      <vt:lpstr>PowerPoint Presentation</vt:lpstr>
      <vt:lpstr>PowerPoint Presentation</vt:lpstr>
      <vt:lpstr>USCAUXILIARYSERVICESIT Email Campaign Reports February 2017 </vt:lpstr>
      <vt:lpstr>PowerPoint Presentation</vt:lpstr>
      <vt:lpstr>PowerPoint Presentation</vt:lpstr>
      <vt:lpstr>PowerPoint Presentation</vt:lpstr>
      <vt:lpstr>USCAUXILIARYSERVICESIT Email Campaign Reports February 2017 </vt:lpstr>
      <vt:lpstr>USCAUXILIARYSERVICESIT Email Campaign Reports February 2017 </vt:lpstr>
      <vt:lpstr>USCAUXILIARYSERVICESIT Email Campaign Reports February 2017 </vt:lpstr>
      <vt:lpstr>PowerPoint Presentation</vt:lpstr>
      <vt:lpstr>PowerPoint Presentation</vt:lpstr>
      <vt:lpstr>USCAUXILIARYSERVICESIT Email Campaign Reports February 2017 </vt:lpstr>
      <vt:lpstr>USCAUXILIARYSERVICESIT Customer Satisfaction Report February 2017</vt:lpstr>
      <vt:lpstr>Thank You !!</vt:lpstr>
    </vt:vector>
  </TitlesOfParts>
  <Company>University of Southern California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Shreya Shankar</cp:lastModifiedBy>
  <cp:revision>1737</cp:revision>
  <dcterms:created xsi:type="dcterms:W3CDTF">2005-12-19T17:55:46Z</dcterms:created>
  <dcterms:modified xsi:type="dcterms:W3CDTF">2017-03-10T01:58:47Z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