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notesSlides/notesSlide16.xml" ContentType="application/vnd.openxmlformats-officedocument.presentationml.notesSlide+xml"/>
  <Override PartName="/ppt/charts/chart22.xml" ContentType="application/vnd.openxmlformats-officedocument.drawingml.chart+xml"/>
  <Override PartName="/ppt/notesSlides/notesSlide17.xml" ContentType="application/vnd.openxmlformats-officedocument.presentationml.notesSlide+xml"/>
  <Override PartName="/ppt/charts/chart23.xml" ContentType="application/vnd.openxmlformats-officedocument.drawingml.chart+xml"/>
  <Override PartName="/ppt/notesSlides/notesSlide18.xml" ContentType="application/vnd.openxmlformats-officedocument.presentationml.notesSlide+xml"/>
  <Override PartName="/ppt/charts/chart24.xml" ContentType="application/vnd.openxmlformats-officedocument.drawingml.chart+xml"/>
  <Override PartName="/ppt/notesSlides/notesSlide19.xml" ContentType="application/vnd.openxmlformats-officedocument.presentationml.notesSlide+xml"/>
  <Override PartName="/ppt/charts/chart25.xml" ContentType="application/vnd.openxmlformats-officedocument.drawingml.chart+xml"/>
  <Override PartName="/ppt/notesSlides/notesSlide20.xml" ContentType="application/vnd.openxmlformats-officedocument.presentationml.notesSlide+xml"/>
  <Override PartName="/ppt/charts/chart26.xml" ContentType="application/vnd.openxmlformats-officedocument.drawingml.chart+xml"/>
  <Override PartName="/ppt/notesSlides/notesSlide21.xml" ContentType="application/vnd.openxmlformats-officedocument.presentationml.notesSlide+xml"/>
  <Override PartName="/ppt/charts/chart27.xml" ContentType="application/vnd.openxmlformats-officedocument.drawingml.chart+xml"/>
  <Override PartName="/ppt/notesSlides/notesSlide22.xml" ContentType="application/vnd.openxmlformats-officedocument.presentationml.notesSlide+xml"/>
  <Override PartName="/ppt/charts/chart28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6.xml" ContentType="application/vnd.openxmlformats-officedocument.presentationml.notesSl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notesSlides/notesSlide27.xml" ContentType="application/vnd.openxmlformats-officedocument.presentationml.notesSlide+xml"/>
  <Override PartName="/ppt/charts/chart36.xml" ContentType="application/vnd.openxmlformats-officedocument.drawingml.chart+xml"/>
  <Override PartName="/ppt/notesSlides/notesSlide28.xml" ContentType="application/vnd.openxmlformats-officedocument.presentationml.notesSlide+xml"/>
  <Override PartName="/ppt/charts/chart37.xml" ContentType="application/vnd.openxmlformats-officedocument.drawingml.chart+xml"/>
  <Override PartName="/ppt/notesSlides/notesSlide29.xml" ContentType="application/vnd.openxmlformats-officedocument.presentationml.notesSlide+xml"/>
  <Override PartName="/ppt/charts/chart3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0.xml" ContentType="application/vnd.openxmlformats-officedocument.presentationml.notesSlide+xml"/>
  <Override PartName="/ppt/charts/chart4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1.xml" ContentType="application/vnd.openxmlformats-officedocument.presentationml.notesSlide+xml"/>
  <Override PartName="/ppt/charts/chart4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44" r:id="rId34"/>
    <p:sldId id="412" r:id="rId35"/>
    <p:sldId id="433" r:id="rId36"/>
    <p:sldId id="445" r:id="rId37"/>
    <p:sldId id="446" r:id="rId38"/>
    <p:sldId id="413" r:id="rId39"/>
    <p:sldId id="435" r:id="rId40"/>
    <p:sldId id="447" r:id="rId41"/>
    <p:sldId id="414" r:id="rId42"/>
    <p:sldId id="439" r:id="rId43"/>
    <p:sldId id="448" r:id="rId44"/>
    <p:sldId id="441" r:id="rId45"/>
    <p:sldId id="421" r:id="rId46"/>
    <p:sldId id="420" r:id="rId47"/>
    <p:sldId id="428" r:id="rId48"/>
    <p:sldId id="438" r:id="rId49"/>
    <p:sldId id="449" r:id="rId50"/>
    <p:sldId id="416" r:id="rId51"/>
    <p:sldId id="450" r:id="rId52"/>
    <p:sldId id="401" r:id="rId53"/>
    <p:sldId id="397" r:id="rId54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91" d="100"/>
          <a:sy n="91" d="100"/>
        </p:scale>
        <p:origin x="11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Service%20Desk%20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Service%20Desk%20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Aging%20Reports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January%202017%20Monthly%20Ops%20Report\January_2017_Exact%20Target-InProgres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Customer%20Satisfaction%20Repor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anuary%202017%20Monthly%20Ops%20Report\January_2017_Website%20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Counts'!$B$26:$F$26</c:f>
              <c:numCache>
                <c:formatCode>mmm\-yy</c:formatCode>
                <c:ptCount val="5"/>
                <c:pt idx="0">
                  <c:v>42629</c:v>
                </c:pt>
                <c:pt idx="1">
                  <c:v>42659</c:v>
                </c:pt>
                <c:pt idx="2">
                  <c:v>42690</c:v>
                </c:pt>
                <c:pt idx="3">
                  <c:v>42720</c:v>
                </c:pt>
                <c:pt idx="4">
                  <c:v>42752</c:v>
                </c:pt>
              </c:numCache>
            </c:numRef>
          </c:cat>
          <c:val>
            <c:numRef>
              <c:f>'Issue Counts'!$B$27:$F$27</c:f>
              <c:numCache>
                <c:formatCode>0</c:formatCode>
                <c:ptCount val="5"/>
                <c:pt idx="0">
                  <c:v>932</c:v>
                </c:pt>
                <c:pt idx="1">
                  <c:v>888</c:v>
                </c:pt>
                <c:pt idx="2">
                  <c:v>880</c:v>
                </c:pt>
                <c:pt idx="3">
                  <c:v>608</c:v>
                </c:pt>
                <c:pt idx="4">
                  <c:v>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C3-4EE9-A42A-F48E7DDEB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727144"/>
        <c:axId val="317727536"/>
      </c:barChart>
      <c:dateAx>
        <c:axId val="31772714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77275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177275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772714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Visits'!$C$23:$I$24</c:f>
              <c:strCache>
                <c:ptCount val="7"/>
                <c:pt idx="0">
                  <c:v>Jul-16</c:v>
                </c:pt>
                <c:pt idx="1">
                  <c:v>Aug-16</c:v>
                </c:pt>
                <c:pt idx="2">
                  <c:v>Sep-16</c:v>
                </c:pt>
                <c:pt idx="3">
                  <c:v>Oct-16</c:v>
                </c:pt>
                <c:pt idx="4">
                  <c:v>Nov-16</c:v>
                </c:pt>
                <c:pt idx="5">
                  <c:v>Dec-16</c:v>
                </c:pt>
                <c:pt idx="6">
                  <c:v>Jan-17</c:v>
                </c:pt>
              </c:strCache>
            </c:strRef>
          </c:cat>
          <c:val>
            <c:numRef>
              <c:f>'Web Visits'!$C$25:$I$25</c:f>
              <c:numCache>
                <c:formatCode>#,##0</c:formatCode>
                <c:ptCount val="7"/>
                <c:pt idx="0">
                  <c:v>81</c:v>
                </c:pt>
                <c:pt idx="1">
                  <c:v>82</c:v>
                </c:pt>
                <c:pt idx="2">
                  <c:v>89</c:v>
                </c:pt>
                <c:pt idx="3">
                  <c:v>73</c:v>
                </c:pt>
                <c:pt idx="4">
                  <c:v>111</c:v>
                </c:pt>
                <c:pt idx="5">
                  <c:v>71</c:v>
                </c:pt>
                <c:pt idx="6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FF-4E6A-8145-36B9115369AA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Visits'!$C$23:$I$24</c:f>
              <c:strCache>
                <c:ptCount val="7"/>
                <c:pt idx="0">
                  <c:v>Jul-16</c:v>
                </c:pt>
                <c:pt idx="1">
                  <c:v>Aug-16</c:v>
                </c:pt>
                <c:pt idx="2">
                  <c:v>Sep-16</c:v>
                </c:pt>
                <c:pt idx="3">
                  <c:v>Oct-16</c:v>
                </c:pt>
                <c:pt idx="4">
                  <c:v>Nov-16</c:v>
                </c:pt>
                <c:pt idx="5">
                  <c:v>Dec-16</c:v>
                </c:pt>
                <c:pt idx="6">
                  <c:v>Jan-17</c:v>
                </c:pt>
              </c:strCache>
            </c:strRef>
          </c:cat>
          <c:val>
            <c:numRef>
              <c:f>'Web Visits'!$C$26:$I$26</c:f>
              <c:numCache>
                <c:formatCode>#,##0</c:formatCode>
                <c:ptCount val="7"/>
                <c:pt idx="0">
                  <c:v>198</c:v>
                </c:pt>
                <c:pt idx="1">
                  <c:v>305</c:v>
                </c:pt>
                <c:pt idx="2">
                  <c:v>222</c:v>
                </c:pt>
                <c:pt idx="3">
                  <c:v>45</c:v>
                </c:pt>
                <c:pt idx="4">
                  <c:v>46</c:v>
                </c:pt>
                <c:pt idx="5">
                  <c:v>57</c:v>
                </c:pt>
                <c:pt idx="6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FF-4E6A-8145-36B9115369AA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Visits'!$C$23:$I$24</c:f>
              <c:strCache>
                <c:ptCount val="7"/>
                <c:pt idx="0">
                  <c:v>Jul-16</c:v>
                </c:pt>
                <c:pt idx="1">
                  <c:v>Aug-16</c:v>
                </c:pt>
                <c:pt idx="2">
                  <c:v>Sep-16</c:v>
                </c:pt>
                <c:pt idx="3">
                  <c:v>Oct-16</c:v>
                </c:pt>
                <c:pt idx="4">
                  <c:v>Nov-16</c:v>
                </c:pt>
                <c:pt idx="5">
                  <c:v>Dec-16</c:v>
                </c:pt>
                <c:pt idx="6">
                  <c:v>Jan-17</c:v>
                </c:pt>
              </c:strCache>
            </c:strRef>
          </c:cat>
          <c:val>
            <c:numRef>
              <c:f>'Web Visits'!$C$27:$I$27</c:f>
              <c:numCache>
                <c:formatCode>#,##0</c:formatCode>
                <c:ptCount val="7"/>
                <c:pt idx="0">
                  <c:v>57</c:v>
                </c:pt>
                <c:pt idx="1">
                  <c:v>72</c:v>
                </c:pt>
                <c:pt idx="2">
                  <c:v>110</c:v>
                </c:pt>
                <c:pt idx="3">
                  <c:v>91</c:v>
                </c:pt>
                <c:pt idx="4">
                  <c:v>97</c:v>
                </c:pt>
                <c:pt idx="5">
                  <c:v>85</c:v>
                </c:pt>
                <c:pt idx="6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FF-4E6A-8145-36B9115369AA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Visits'!$C$23:$I$24</c:f>
              <c:strCache>
                <c:ptCount val="7"/>
                <c:pt idx="0">
                  <c:v>Jul-16</c:v>
                </c:pt>
                <c:pt idx="1">
                  <c:v>Aug-16</c:v>
                </c:pt>
                <c:pt idx="2">
                  <c:v>Sep-16</c:v>
                </c:pt>
                <c:pt idx="3">
                  <c:v>Oct-16</c:v>
                </c:pt>
                <c:pt idx="4">
                  <c:v>Nov-16</c:v>
                </c:pt>
                <c:pt idx="5">
                  <c:v>Dec-16</c:v>
                </c:pt>
                <c:pt idx="6">
                  <c:v>Jan-17</c:v>
                </c:pt>
              </c:strCache>
            </c:strRef>
          </c:cat>
          <c:val>
            <c:numRef>
              <c:f>'Web Visits'!$C$28:$I$28</c:f>
              <c:numCache>
                <c:formatCode>#,##0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FF-4E6A-8145-36B9115369AA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spPr>
            <a:solidFill>
              <a:srgbClr val="AA0015"/>
            </a:solidFill>
          </c:spPr>
          <c:invertIfNegative val="0"/>
          <c:cat>
            <c:strRef>
              <c:f>'Web Visits'!$C$23:$I$24</c:f>
              <c:strCache>
                <c:ptCount val="7"/>
                <c:pt idx="0">
                  <c:v>Jul-16</c:v>
                </c:pt>
                <c:pt idx="1">
                  <c:v>Aug-16</c:v>
                </c:pt>
                <c:pt idx="2">
                  <c:v>Sep-16</c:v>
                </c:pt>
                <c:pt idx="3">
                  <c:v>Oct-16</c:v>
                </c:pt>
                <c:pt idx="4">
                  <c:v>Nov-16</c:v>
                </c:pt>
                <c:pt idx="5">
                  <c:v>Dec-16</c:v>
                </c:pt>
                <c:pt idx="6">
                  <c:v>Jan-17</c:v>
                </c:pt>
              </c:strCache>
            </c:strRef>
          </c:cat>
          <c:val>
            <c:numRef>
              <c:f>'Web Visits'!$C$29:$I$29</c:f>
              <c:numCache>
                <c:formatCode>#,##0</c:formatCode>
                <c:ptCount val="7"/>
                <c:pt idx="0">
                  <c:v>549</c:v>
                </c:pt>
                <c:pt idx="1">
                  <c:v>1865</c:v>
                </c:pt>
                <c:pt idx="2">
                  <c:v>1441</c:v>
                </c:pt>
                <c:pt idx="3">
                  <c:v>409</c:v>
                </c:pt>
                <c:pt idx="4">
                  <c:v>741</c:v>
                </c:pt>
                <c:pt idx="5">
                  <c:v>1211</c:v>
                </c:pt>
                <c:pt idx="6">
                  <c:v>1763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FF-4E6A-8145-36B911536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983416"/>
        <c:axId val="365984592"/>
      </c:barChart>
      <c:catAx>
        <c:axId val="36598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984592"/>
        <c:crosses val="autoZero"/>
        <c:auto val="1"/>
        <c:lblAlgn val="ctr"/>
        <c:lblOffset val="100"/>
        <c:noMultiLvlLbl val="1"/>
      </c:catAx>
      <c:valAx>
        <c:axId val="3659845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983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January 2017 </a:t>
            </a:r>
            <a:r>
              <a:rPr lang="en-US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601</c:v>
                </c:pt>
                <c:pt idx="1">
                  <c:v>29748</c:v>
                </c:pt>
                <c:pt idx="2" formatCode="_(* #,##0_);_(* \(#,##0\);_(* &quot;-&quot;??_);_(@_)">
                  <c:v>36261</c:v>
                </c:pt>
                <c:pt idx="3">
                  <c:v>32259</c:v>
                </c:pt>
                <c:pt idx="4">
                  <c:v>38584</c:v>
                </c:pt>
                <c:pt idx="5">
                  <c:v>0</c:v>
                </c:pt>
                <c:pt idx="6">
                  <c:v>15306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83-483B-AA88-B3CDDBEEB625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144</c:v>
                </c:pt>
                <c:pt idx="1">
                  <c:v>3748</c:v>
                </c:pt>
                <c:pt idx="2">
                  <c:v>3634</c:v>
                </c:pt>
                <c:pt idx="3">
                  <c:v>1944</c:v>
                </c:pt>
                <c:pt idx="4">
                  <c:v>4540</c:v>
                </c:pt>
                <c:pt idx="5">
                  <c:v>0</c:v>
                </c:pt>
                <c:pt idx="6">
                  <c:v>1083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83-483B-AA88-B3CDDBEEB625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103</c:v>
                </c:pt>
                <c:pt idx="1">
                  <c:v>6955</c:v>
                </c:pt>
                <c:pt idx="2">
                  <c:v>5575</c:v>
                </c:pt>
                <c:pt idx="3">
                  <c:v>3519</c:v>
                </c:pt>
                <c:pt idx="4">
                  <c:v>7994</c:v>
                </c:pt>
                <c:pt idx="5">
                  <c:v>0</c:v>
                </c:pt>
                <c:pt idx="6">
                  <c:v>2582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83-483B-AA88-B3CDDBEEB625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9167</c:v>
                </c:pt>
                <c:pt idx="2">
                  <c:v>242</c:v>
                </c:pt>
                <c:pt idx="3">
                  <c:v>50</c:v>
                </c:pt>
                <c:pt idx="4">
                  <c:v>504</c:v>
                </c:pt>
                <c:pt idx="5">
                  <c:v>0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83-483B-AA88-B3CDDBEEB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981848"/>
        <c:axId val="365992040"/>
      </c:barChart>
      <c:catAx>
        <c:axId val="365981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992040"/>
        <c:crosses val="autoZero"/>
        <c:auto val="1"/>
        <c:lblAlgn val="ctr"/>
        <c:lblOffset val="100"/>
        <c:noMultiLvlLbl val="0"/>
      </c:catAx>
      <c:valAx>
        <c:axId val="3659920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9818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January 2017 </a:t>
            </a:r>
            <a:r>
              <a:rPr lang="en-US"/>
              <a:t>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719</c:v>
                </c:pt>
                <c:pt idx="1">
                  <c:v>1065</c:v>
                </c:pt>
                <c:pt idx="2">
                  <c:v>806</c:v>
                </c:pt>
                <c:pt idx="3">
                  <c:v>0</c:v>
                </c:pt>
                <c:pt idx="4">
                  <c:v>291</c:v>
                </c:pt>
                <c:pt idx="5">
                  <c:v>433</c:v>
                </c:pt>
                <c:pt idx="6">
                  <c:v>522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CA-4BCE-94A5-D9F1D1E42E33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662</c:v>
                </c:pt>
                <c:pt idx="1">
                  <c:v>131</c:v>
                </c:pt>
                <c:pt idx="2">
                  <c:v>379</c:v>
                </c:pt>
                <c:pt idx="3">
                  <c:v>0</c:v>
                </c:pt>
                <c:pt idx="4">
                  <c:v>67</c:v>
                </c:pt>
                <c:pt idx="5">
                  <c:v>295</c:v>
                </c:pt>
                <c:pt idx="6">
                  <c:v>267</c:v>
                </c:pt>
                <c:pt idx="7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CA-4BCE-94A5-D9F1D1E42E33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111</c:v>
                </c:pt>
                <c:pt idx="1">
                  <c:v>467</c:v>
                </c:pt>
                <c:pt idx="2">
                  <c:v>179</c:v>
                </c:pt>
                <c:pt idx="3">
                  <c:v>0</c:v>
                </c:pt>
                <c:pt idx="4">
                  <c:v>121</c:v>
                </c:pt>
                <c:pt idx="5">
                  <c:v>57</c:v>
                </c:pt>
                <c:pt idx="6">
                  <c:v>72</c:v>
                </c:pt>
                <c:pt idx="7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CA-4BCE-94A5-D9F1D1E42E33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12</c:v>
                </c:pt>
                <c:pt idx="1">
                  <c:v>27</c:v>
                </c:pt>
                <c:pt idx="2">
                  <c:v>9</c:v>
                </c:pt>
                <c:pt idx="3">
                  <c:v>0</c:v>
                </c:pt>
                <c:pt idx="4">
                  <c:v>2</c:v>
                </c:pt>
                <c:pt idx="5">
                  <c:v>11</c:v>
                </c:pt>
                <c:pt idx="6">
                  <c:v>19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CA-4BCE-94A5-D9F1D1E42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724400"/>
        <c:axId val="317729496"/>
      </c:barChart>
      <c:catAx>
        <c:axId val="31772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7729496"/>
        <c:crosses val="autoZero"/>
        <c:auto val="1"/>
        <c:lblAlgn val="ctr"/>
        <c:lblOffset val="100"/>
        <c:noMultiLvlLbl val="0"/>
      </c:catAx>
      <c:valAx>
        <c:axId val="3177294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77244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January </a:t>
            </a:r>
            <a:r>
              <a:rPr lang="en-US" sz="1800" b="1" i="0" u="none" strike="noStrike" baseline="0" dirty="0">
                <a:effectLst/>
              </a:rPr>
              <a:t>2017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76</c:v>
                </c:pt>
                <c:pt idx="1">
                  <c:v>2</c:v>
                </c:pt>
                <c:pt idx="2">
                  <c:v>0</c:v>
                </c:pt>
                <c:pt idx="3">
                  <c:v>85</c:v>
                </c:pt>
                <c:pt idx="4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87-4E65-BC6E-0097693CB740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9</c:v>
                </c:pt>
                <c:pt idx="1">
                  <c:v>5</c:v>
                </c:pt>
                <c:pt idx="2">
                  <c:v>0</c:v>
                </c:pt>
                <c:pt idx="3">
                  <c:v>3</c:v>
                </c:pt>
                <c:pt idx="4">
                  <c:v>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87-4E65-BC6E-0097693CB740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26</c:v>
                </c:pt>
                <c:pt idx="1">
                  <c:v>36</c:v>
                </c:pt>
                <c:pt idx="2">
                  <c:v>0</c:v>
                </c:pt>
                <c:pt idx="3">
                  <c:v>22</c:v>
                </c:pt>
                <c:pt idx="4">
                  <c:v>1134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87-4E65-BC6E-0097693CB740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87-4E65-BC6E-0097693CB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336864"/>
        <c:axId val="362343136"/>
      </c:barChart>
      <c:catAx>
        <c:axId val="36233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2343136"/>
        <c:crosses val="autoZero"/>
        <c:auto val="1"/>
        <c:lblAlgn val="ctr"/>
        <c:lblOffset val="100"/>
        <c:noMultiLvlLbl val="0"/>
      </c:catAx>
      <c:valAx>
        <c:axId val="36234313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23368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28971946688482"/>
          <c:y val="1.43496365838885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Jul-16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0.17222222222222225</c:v>
                </c:pt>
                <c:pt idx="2">
                  <c:v>0.14027777777777778</c:v>
                </c:pt>
                <c:pt idx="3">
                  <c:v>7.013888888888889E-2</c:v>
                </c:pt>
                <c:pt idx="4">
                  <c:v>0.10277777777777779</c:v>
                </c:pt>
                <c:pt idx="5">
                  <c:v>0</c:v>
                </c:pt>
                <c:pt idx="6">
                  <c:v>7.1527777777777787E-2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C-4B32-9BC4-DBD3F65C376A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Aug-16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0.15833333333333333</c:v>
                </c:pt>
                <c:pt idx="2">
                  <c:v>0.10069444444444443</c:v>
                </c:pt>
                <c:pt idx="3">
                  <c:v>7.0833333333333331E-2</c:v>
                </c:pt>
                <c:pt idx="4">
                  <c:v>0.10208333333333335</c:v>
                </c:pt>
                <c:pt idx="5">
                  <c:v>0</c:v>
                </c:pt>
                <c:pt idx="6">
                  <c:v>8.6805555555555566E-2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C-4B32-9BC4-DBD3F65C376A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Sep-16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0.17152777777777775</c:v>
                </c:pt>
                <c:pt idx="2">
                  <c:v>0.10625</c:v>
                </c:pt>
                <c:pt idx="3">
                  <c:v>5.9722222222222225E-2</c:v>
                </c:pt>
                <c:pt idx="4">
                  <c:v>9.0972222222222218E-2</c:v>
                </c:pt>
                <c:pt idx="5">
                  <c:v>0</c:v>
                </c:pt>
                <c:pt idx="6">
                  <c:v>6.9444444444444434E-2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5C-4B32-9BC4-DBD3F65C376A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Oct-16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8.6805555555555566E-2</c:v>
                </c:pt>
                <c:pt idx="1">
                  <c:v>0.16041666666666668</c:v>
                </c:pt>
                <c:pt idx="2">
                  <c:v>0.11527777777777777</c:v>
                </c:pt>
                <c:pt idx="3">
                  <c:v>5.2083333333333336E-2</c:v>
                </c:pt>
                <c:pt idx="4">
                  <c:v>8.6111111111111124E-2</c:v>
                </c:pt>
                <c:pt idx="5">
                  <c:v>0</c:v>
                </c:pt>
                <c:pt idx="6">
                  <c:v>7.013888888888889E-2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5C-4B32-9BC4-DBD3F65C376A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Nov-16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0.19791666666666666</c:v>
                </c:pt>
                <c:pt idx="2">
                  <c:v>0.13263888888888889</c:v>
                </c:pt>
                <c:pt idx="3">
                  <c:v>4.7916666666666663E-2</c:v>
                </c:pt>
                <c:pt idx="4">
                  <c:v>8.1944444444444445E-2</c:v>
                </c:pt>
                <c:pt idx="5">
                  <c:v>0</c:v>
                </c:pt>
                <c:pt idx="6">
                  <c:v>7.4305555555555555E-2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5C-4B32-9BC4-DBD3F65C376A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0.22083333333333333</c:v>
                </c:pt>
                <c:pt idx="2">
                  <c:v>0.13194444444444445</c:v>
                </c:pt>
                <c:pt idx="3">
                  <c:v>4.5833333333333337E-2</c:v>
                </c:pt>
                <c:pt idx="4">
                  <c:v>8.1250000000000003E-2</c:v>
                </c:pt>
                <c:pt idx="5">
                  <c:v>0</c:v>
                </c:pt>
                <c:pt idx="6">
                  <c:v>7.3611111111111113E-2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85C-4B32-9BC4-DBD3F65C376A}"/>
            </c:ext>
          </c:extLst>
        </c:ser>
        <c:ser>
          <c:idx val="6"/>
          <c:order val="6"/>
          <c:tx>
            <c:strRef>
              <c:f>'Average Time on Site'!$I$7</c:f>
              <c:strCache>
                <c:ptCount val="1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Site'!$I$8:$I$14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0.15</c:v>
                </c:pt>
                <c:pt idx="2">
                  <c:v>0.17430555555555557</c:v>
                </c:pt>
                <c:pt idx="3">
                  <c:v>4.9999999999999996E-2</c:v>
                </c:pt>
                <c:pt idx="4">
                  <c:v>8.6805555555555566E-2</c:v>
                </c:pt>
                <c:pt idx="5">
                  <c:v>0</c:v>
                </c:pt>
                <c:pt idx="6">
                  <c:v>4.9999999999999996E-2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2F-49E9-935F-067D24C3A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976416"/>
        <c:axId val="360977200"/>
      </c:barChart>
      <c:catAx>
        <c:axId val="36097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0977200"/>
        <c:crosses val="autoZero"/>
        <c:auto val="1"/>
        <c:lblAlgn val="ctr"/>
        <c:lblOffset val="100"/>
        <c:noMultiLvlLbl val="0"/>
      </c:catAx>
      <c:valAx>
        <c:axId val="3609772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09764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Jul-16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8.5416666666666655E-2</c:v>
                </c:pt>
                <c:pt idx="1">
                  <c:v>8.3333333333333329E-2</c:v>
                </c:pt>
                <c:pt idx="2">
                  <c:v>0</c:v>
                </c:pt>
                <c:pt idx="3">
                  <c:v>2.013888888888889E-2</c:v>
                </c:pt>
                <c:pt idx="4">
                  <c:v>9.375E-2</c:v>
                </c:pt>
                <c:pt idx="5">
                  <c:v>4.6527777777777779E-2</c:v>
                </c:pt>
                <c:pt idx="6">
                  <c:v>8.7500000000000008E-2</c:v>
                </c:pt>
                <c:pt idx="7">
                  <c:v>5.6944444444444443E-2</c:v>
                </c:pt>
                <c:pt idx="8">
                  <c:v>6.5277777777777782E-2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D5-41E9-80D5-BB7F1340B068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Aug-16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0.1125</c:v>
                </c:pt>
                <c:pt idx="1">
                  <c:v>0.1125</c:v>
                </c:pt>
                <c:pt idx="2">
                  <c:v>0</c:v>
                </c:pt>
                <c:pt idx="3">
                  <c:v>3.4027777777777775E-2</c:v>
                </c:pt>
                <c:pt idx="4">
                  <c:v>6.1111111111111116E-2</c:v>
                </c:pt>
                <c:pt idx="5">
                  <c:v>4.8611111111111112E-2</c:v>
                </c:pt>
                <c:pt idx="6">
                  <c:v>5.2777777777777778E-2</c:v>
                </c:pt>
                <c:pt idx="7">
                  <c:v>4.2361111111111106E-2</c:v>
                </c:pt>
                <c:pt idx="8">
                  <c:v>7.9166666666666663E-2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D5-41E9-80D5-BB7F1340B068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Sep-16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9.6527777777777768E-2</c:v>
                </c:pt>
                <c:pt idx="1">
                  <c:v>9.9999999999999992E-2</c:v>
                </c:pt>
                <c:pt idx="2">
                  <c:v>0</c:v>
                </c:pt>
                <c:pt idx="3">
                  <c:v>7.5694444444444439E-2</c:v>
                </c:pt>
                <c:pt idx="4">
                  <c:v>6.0416666666666667E-2</c:v>
                </c:pt>
                <c:pt idx="5">
                  <c:v>3.1944444444444449E-2</c:v>
                </c:pt>
                <c:pt idx="6">
                  <c:v>4.7916666666666663E-2</c:v>
                </c:pt>
                <c:pt idx="7">
                  <c:v>4.3750000000000004E-2</c:v>
                </c:pt>
                <c:pt idx="8">
                  <c:v>0.10625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D5-41E9-80D5-BB7F1340B068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Oct-16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8.3333333333333329E-2</c:v>
                </c:pt>
                <c:pt idx="1">
                  <c:v>7.9861111111111105E-2</c:v>
                </c:pt>
                <c:pt idx="2">
                  <c:v>0</c:v>
                </c:pt>
                <c:pt idx="3">
                  <c:v>2.5694444444444447E-2</c:v>
                </c:pt>
                <c:pt idx="4">
                  <c:v>0.10208333333333335</c:v>
                </c:pt>
                <c:pt idx="5">
                  <c:v>4.6527777777777779E-2</c:v>
                </c:pt>
                <c:pt idx="6">
                  <c:v>5.9027777777777783E-2</c:v>
                </c:pt>
                <c:pt idx="7">
                  <c:v>6.0416666666666667E-2</c:v>
                </c:pt>
                <c:pt idx="8">
                  <c:v>7.6388888888888895E-2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D5-41E9-80D5-BB7F1340B068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Nov-16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9.7222222222222224E-2</c:v>
                </c:pt>
                <c:pt idx="1">
                  <c:v>6.3194444444444442E-2</c:v>
                </c:pt>
                <c:pt idx="2">
                  <c:v>0</c:v>
                </c:pt>
                <c:pt idx="3">
                  <c:v>3.8194444444444441E-2</c:v>
                </c:pt>
                <c:pt idx="4">
                  <c:v>0.10416666666666667</c:v>
                </c:pt>
                <c:pt idx="5">
                  <c:v>6.0416666666666667E-2</c:v>
                </c:pt>
                <c:pt idx="6">
                  <c:v>3.8194444444444441E-2</c:v>
                </c:pt>
                <c:pt idx="7">
                  <c:v>3.4722222222222224E-2</c:v>
                </c:pt>
                <c:pt idx="8">
                  <c:v>4.9999999999999996E-2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D5-41E9-80D5-BB7F1340B068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0.10972222222222222</c:v>
                </c:pt>
                <c:pt idx="1">
                  <c:v>6.805555555555555E-2</c:v>
                </c:pt>
                <c:pt idx="2">
                  <c:v>0</c:v>
                </c:pt>
                <c:pt idx="3">
                  <c:v>7.8472222222222221E-2</c:v>
                </c:pt>
                <c:pt idx="4">
                  <c:v>9.9999999999999992E-2</c:v>
                </c:pt>
                <c:pt idx="5">
                  <c:v>6.0416666666666667E-2</c:v>
                </c:pt>
                <c:pt idx="6">
                  <c:v>4.3750000000000004E-2</c:v>
                </c:pt>
                <c:pt idx="7">
                  <c:v>5.6944444444444443E-2</c:v>
                </c:pt>
                <c:pt idx="8">
                  <c:v>6.0416666666666667E-2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CD5-41E9-80D5-BB7F1340B068}"/>
            </c:ext>
          </c:extLst>
        </c:ser>
        <c:ser>
          <c:idx val="6"/>
          <c:order val="6"/>
          <c:tx>
            <c:strRef>
              <c:f>'Average Time on Site'!$I$18</c:f>
              <c:strCache>
                <c:ptCount val="1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Site'!$I$19:$I$27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7.0833333333333331E-2</c:v>
                </c:pt>
                <c:pt idx="2">
                  <c:v>0</c:v>
                </c:pt>
                <c:pt idx="3">
                  <c:v>5.2777777777777778E-2</c:v>
                </c:pt>
                <c:pt idx="4">
                  <c:v>0.10347222222222223</c:v>
                </c:pt>
                <c:pt idx="5">
                  <c:v>4.6527777777777779E-2</c:v>
                </c:pt>
                <c:pt idx="6">
                  <c:v>6.3194444444444442E-2</c:v>
                </c:pt>
                <c:pt idx="7">
                  <c:v>7.5694444444444439E-2</c:v>
                </c:pt>
                <c:pt idx="8">
                  <c:v>4.5138888888888888E-2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13-41DB-820D-6D90E1F23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728712"/>
        <c:axId val="311465224"/>
      </c:barChart>
      <c:catAx>
        <c:axId val="317728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1465224"/>
        <c:crosses val="autoZero"/>
        <c:auto val="1"/>
        <c:lblAlgn val="ctr"/>
        <c:lblOffset val="100"/>
        <c:noMultiLvlLbl val="0"/>
      </c:catAx>
      <c:valAx>
        <c:axId val="3114652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77287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1966001487509737"/>
          <c:y val="1.595963145969227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Site'!$C$30:$C$31</c:f>
              <c:strCache>
                <c:ptCount val="2"/>
                <c:pt idx="0">
                  <c:v>Jul-16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0.11180555555555556</c:v>
                </c:pt>
                <c:pt idx="1">
                  <c:v>0.15902777777777777</c:v>
                </c:pt>
                <c:pt idx="2">
                  <c:v>2.013888888888889E-2</c:v>
                </c:pt>
                <c:pt idx="3">
                  <c:v>0</c:v>
                </c:pt>
                <c:pt idx="4">
                  <c:v>9.7222222222222224E-2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A0-4125-B4FB-1D38A390ED8D}"/>
            </c:ext>
          </c:extLst>
        </c:ser>
        <c:ser>
          <c:idx val="1"/>
          <c:order val="1"/>
          <c:tx>
            <c:strRef>
              <c:f>'Average Time on Site'!$D$30:$D$31</c:f>
              <c:strCache>
                <c:ptCount val="2"/>
                <c:pt idx="0">
                  <c:v>Aug-16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7.0833333333333331E-2</c:v>
                </c:pt>
                <c:pt idx="1">
                  <c:v>9.7916666666666666E-2</c:v>
                </c:pt>
                <c:pt idx="2">
                  <c:v>3.4027777777777775E-2</c:v>
                </c:pt>
                <c:pt idx="3">
                  <c:v>0</c:v>
                </c:pt>
                <c:pt idx="4">
                  <c:v>0.23124999999999998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A0-4125-B4FB-1D38A390ED8D}"/>
            </c:ext>
          </c:extLst>
        </c:ser>
        <c:ser>
          <c:idx val="2"/>
          <c:order val="2"/>
          <c:tx>
            <c:strRef>
              <c:f>'Average Time on Site'!$E$30:$E$31</c:f>
              <c:strCache>
                <c:ptCount val="2"/>
                <c:pt idx="0">
                  <c:v>Sep-16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2.4305555555555556E-2</c:v>
                </c:pt>
                <c:pt idx="1">
                  <c:v>0.10208333333333335</c:v>
                </c:pt>
                <c:pt idx="2">
                  <c:v>7.5694444444444439E-2</c:v>
                </c:pt>
                <c:pt idx="3">
                  <c:v>0</c:v>
                </c:pt>
                <c:pt idx="4">
                  <c:v>0.19375000000000001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A0-4125-B4FB-1D38A390ED8D}"/>
            </c:ext>
          </c:extLst>
        </c:ser>
        <c:ser>
          <c:idx val="3"/>
          <c:order val="3"/>
          <c:tx>
            <c:strRef>
              <c:f>'Average Time on Site'!$F$30:$F$31</c:f>
              <c:strCache>
                <c:ptCount val="2"/>
                <c:pt idx="0">
                  <c:v>Oct-16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7.5694444444444439E-2</c:v>
                </c:pt>
                <c:pt idx="1">
                  <c:v>2.361111111111111E-2</c:v>
                </c:pt>
                <c:pt idx="2">
                  <c:v>2.5694444444444447E-2</c:v>
                </c:pt>
                <c:pt idx="3">
                  <c:v>0</c:v>
                </c:pt>
                <c:pt idx="4">
                  <c:v>0.11944444444444445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A0-4125-B4FB-1D38A390ED8D}"/>
            </c:ext>
          </c:extLst>
        </c:ser>
        <c:ser>
          <c:idx val="4"/>
          <c:order val="4"/>
          <c:tx>
            <c:strRef>
              <c:f>'Average Time on Site'!$G$30:$G$31</c:f>
              <c:strCache>
                <c:ptCount val="2"/>
                <c:pt idx="0">
                  <c:v>Nov-16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0.23819444444444446</c:v>
                </c:pt>
                <c:pt idx="1">
                  <c:v>1.5277777777777777E-2</c:v>
                </c:pt>
                <c:pt idx="2">
                  <c:v>3.8194444444444441E-2</c:v>
                </c:pt>
                <c:pt idx="3">
                  <c:v>0</c:v>
                </c:pt>
                <c:pt idx="4">
                  <c:v>0.1388888888888889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A0-4125-B4FB-1D38A390ED8D}"/>
            </c:ext>
          </c:extLst>
        </c:ser>
        <c:ser>
          <c:idx val="5"/>
          <c:order val="5"/>
          <c:tx>
            <c:strRef>
              <c:f>'Average Time on Site'!$H$30:$H$31</c:f>
              <c:strCache>
                <c:ptCount val="2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6.3888888888888884E-2</c:v>
                </c:pt>
                <c:pt idx="1">
                  <c:v>2.5694444444444447E-2</c:v>
                </c:pt>
                <c:pt idx="2">
                  <c:v>7.8472222222222221E-2</c:v>
                </c:pt>
                <c:pt idx="3">
                  <c:v>0</c:v>
                </c:pt>
                <c:pt idx="4">
                  <c:v>0.20208333333333331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A0-4125-B4FB-1D38A390ED8D}"/>
            </c:ext>
          </c:extLst>
        </c:ser>
        <c:ser>
          <c:idx val="6"/>
          <c:order val="6"/>
          <c:tx>
            <c:strRef>
              <c:f>'Average Time on Site'!$I$30:$I$31</c:f>
              <c:strCache>
                <c:ptCount val="2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Site'!$I$32:$I$36</c:f>
              <c:numCache>
                <c:formatCode>h:mm</c:formatCode>
                <c:ptCount val="5"/>
                <c:pt idx="0">
                  <c:v>0.17569444444444446</c:v>
                </c:pt>
                <c:pt idx="1">
                  <c:v>1.0416666666666666E-2</c:v>
                </c:pt>
                <c:pt idx="2">
                  <c:v>5.2777777777777778E-2</c:v>
                </c:pt>
                <c:pt idx="3">
                  <c:v>0</c:v>
                </c:pt>
                <c:pt idx="4">
                  <c:v>0.17708333333333334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C7-4256-9466-8C5E43D5B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652856"/>
        <c:axId val="372648152"/>
      </c:barChart>
      <c:catAx>
        <c:axId val="37265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648152"/>
        <c:crosses val="autoZero"/>
        <c:auto val="1"/>
        <c:lblAlgn val="ctr"/>
        <c:lblOffset val="100"/>
        <c:noMultiLvlLbl val="0"/>
      </c:catAx>
      <c:valAx>
        <c:axId val="3726481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6528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</a:t>
            </a:r>
            <a:r>
              <a:rPr lang="en-US" dirty="0" smtClean="0"/>
              <a:t>– January</a:t>
            </a:r>
            <a:r>
              <a:rPr lang="en-US" baseline="0" dirty="0" smtClean="0"/>
              <a:t> 2017</a:t>
            </a:r>
            <a:endParaRPr lang="en-US" dirty="0"/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ROSE BOWL</c:v>
                </c:pt>
                <c:pt idx="1">
                  <c:v>rose bowl</c:v>
                </c:pt>
                <c:pt idx="2">
                  <c:v>jersey</c:v>
                </c:pt>
                <c:pt idx="3">
                  <c:v>Rose Bowl</c:v>
                </c:pt>
                <c:pt idx="4">
                  <c:v>umbrella</c:v>
                </c:pt>
                <c:pt idx="5">
                  <c:v>backpack</c:v>
                </c:pt>
                <c:pt idx="6">
                  <c:v>lanyard</c:v>
                </c:pt>
                <c:pt idx="7">
                  <c:v>scarf</c:v>
                </c:pt>
                <c:pt idx="8">
                  <c:v>lab coat</c:v>
                </c:pt>
                <c:pt idx="9">
                  <c:v>shoes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2164</c:v>
                </c:pt>
                <c:pt idx="1">
                  <c:v>297</c:v>
                </c:pt>
                <c:pt idx="2">
                  <c:v>71</c:v>
                </c:pt>
                <c:pt idx="3">
                  <c:v>69</c:v>
                </c:pt>
                <c:pt idx="4">
                  <c:v>61</c:v>
                </c:pt>
                <c:pt idx="5">
                  <c:v>50</c:v>
                </c:pt>
                <c:pt idx="6">
                  <c:v>47</c:v>
                </c:pt>
                <c:pt idx="7">
                  <c:v>42</c:v>
                </c:pt>
                <c:pt idx="8">
                  <c:v>35</c:v>
                </c:pt>
                <c:pt idx="9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B1-4B06-B973-AD3A1E96E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458576"/>
        <c:axId val="366455048"/>
      </c:barChart>
      <c:catAx>
        <c:axId val="36645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645504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664550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645857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2017 Rose Bowl Champs | Game Day Items | USC Bookstores</c:v>
                </c:pt>
                <c:pt idx="1">
                  <c:v>Jackets/Fleece | Men's Apparel | USC Bookstores</c:v>
                </c:pt>
                <c:pt idx="2">
                  <c:v>Hats | Men's Apparel | USC Bookstores</c:v>
                </c:pt>
                <c:pt idx="3">
                  <c:v>T-Shirts | Tops | USC Bookstores</c:v>
                </c:pt>
                <c:pt idx="4">
                  <c:v>Tops | Women's Apparel | USC Bookstores</c:v>
                </c:pt>
                <c:pt idx="5">
                  <c:v>Men's | 2017 Rose Bowl Champs | USC Bookstores</c:v>
                </c:pt>
                <c:pt idx="6">
                  <c:v>Men's Nike | Nike | USC Bookstores</c:v>
                </c:pt>
                <c:pt idx="7">
                  <c:v>Gifts | 2017 Rose Bowl Champs | USC Bookstores</c:v>
                </c:pt>
                <c:pt idx="8">
                  <c:v>Jackets/Fleece | Women's Apparel | USC Bookstores</c:v>
                </c:pt>
                <c:pt idx="9">
                  <c:v>New Items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35740</c:v>
                </c:pt>
                <c:pt idx="1">
                  <c:v>19651</c:v>
                </c:pt>
                <c:pt idx="2">
                  <c:v>12975</c:v>
                </c:pt>
                <c:pt idx="3">
                  <c:v>12509</c:v>
                </c:pt>
                <c:pt idx="4">
                  <c:v>11656</c:v>
                </c:pt>
                <c:pt idx="5">
                  <c:v>10957</c:v>
                </c:pt>
                <c:pt idx="6">
                  <c:v>9981</c:v>
                </c:pt>
                <c:pt idx="7">
                  <c:v>9832</c:v>
                </c:pt>
                <c:pt idx="8">
                  <c:v>7778</c:v>
                </c:pt>
                <c:pt idx="9">
                  <c:v>7075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0-4B85-88FC-A2F235FE3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1461304"/>
        <c:axId val="311462480"/>
      </c:barChart>
      <c:catAx>
        <c:axId val="311461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1462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114624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</a:t>
                </a:r>
                <a:r>
                  <a:rPr lang="en-US" baseline="0" dirty="0"/>
                  <a:t> of Page views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7.160535705416176E-3"/>
              <c:y val="0.36091725376433209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14613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January 2017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Black Rose Bowl 2017 Champs Locker Room Cotton T-Shirt by Nike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2B-4ABD-B957-E8C12FAABC8C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Black Rose Bowl 2017 Champs Locker Room Coaches Classic99 Hat by Nike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2B-4ABD-B957-E8C12FAABC8C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Black Rose Bowl 2017 Champs Locker Room Players True Hat by Nike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2B-4ABD-B957-E8C12FAABC8C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Black 1 Subject Notebook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2B-4ABD-B957-E8C12FAABC8C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Trojans Color Shock Decal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2B-4ABD-B957-E8C12FAABC8C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2017 Rose Bowl Champions Button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2B-4ABD-B957-E8C12FAABC8C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2017 Rose Bowl Champions Deluxe Gallery Mug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2B-4ABD-B957-E8C12FAABC8C}"/>
            </c:ext>
          </c:extLst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2017 Rose Bowl Champions Pint Glass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02B-4ABD-B957-E8C12FAABC8C}"/>
            </c:ext>
          </c:extLst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2017 Rose Bowl Champions 2.25 Inch Round Acrylic Keychain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02B-4ABD-B957-E8C12FAABC8C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That's How You Finish Rose Bowl Championship 2017 T-Shirt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02B-4ABD-B957-E8C12FAAB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647368"/>
        <c:axId val="372645408"/>
      </c:barChart>
      <c:catAx>
        <c:axId val="3726473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72645408"/>
        <c:crosses val="autoZero"/>
        <c:auto val="1"/>
        <c:lblAlgn val="ctr"/>
        <c:lblOffset val="100"/>
        <c:noMultiLvlLbl val="0"/>
      </c:catAx>
      <c:valAx>
        <c:axId val="3726454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4.9445024191253203E-3"/>
              <c:y val="0.4644223043548128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26473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37</c:v>
                </c:pt>
                <c:pt idx="1">
                  <c:v>61</c:v>
                </c:pt>
                <c:pt idx="2">
                  <c:v>21</c:v>
                </c:pt>
                <c:pt idx="3">
                  <c:v>128</c:v>
                </c:pt>
                <c:pt idx="4">
                  <c:v>16</c:v>
                </c:pt>
                <c:pt idx="5">
                  <c:v>17</c:v>
                </c:pt>
                <c:pt idx="6">
                  <c:v>83</c:v>
                </c:pt>
                <c:pt idx="7">
                  <c:v>26</c:v>
                </c:pt>
                <c:pt idx="8">
                  <c:v>276</c:v>
                </c:pt>
                <c:pt idx="9">
                  <c:v>60</c:v>
                </c:pt>
                <c:pt idx="10">
                  <c:v>0</c:v>
                </c:pt>
                <c:pt idx="11">
                  <c:v>6</c:v>
                </c:pt>
                <c:pt idx="12">
                  <c:v>0</c:v>
                </c:pt>
                <c:pt idx="1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B-47F0-AB79-C67C76AFECCC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35</c:v>
                </c:pt>
                <c:pt idx="1">
                  <c:v>57</c:v>
                </c:pt>
                <c:pt idx="2">
                  <c:v>20</c:v>
                </c:pt>
                <c:pt idx="3">
                  <c:v>109</c:v>
                </c:pt>
                <c:pt idx="4">
                  <c:v>13</c:v>
                </c:pt>
                <c:pt idx="5">
                  <c:v>15</c:v>
                </c:pt>
                <c:pt idx="6">
                  <c:v>77</c:v>
                </c:pt>
                <c:pt idx="7">
                  <c:v>20</c:v>
                </c:pt>
                <c:pt idx="8">
                  <c:v>67</c:v>
                </c:pt>
                <c:pt idx="9">
                  <c:v>54</c:v>
                </c:pt>
                <c:pt idx="10">
                  <c:v>0</c:v>
                </c:pt>
                <c:pt idx="11">
                  <c:v>4</c:v>
                </c:pt>
                <c:pt idx="12">
                  <c:v>0</c:v>
                </c:pt>
                <c:pt idx="1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7B-47F0-AB79-C67C76AFE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340000"/>
        <c:axId val="362340392"/>
      </c:barChart>
      <c:catAx>
        <c:axId val="36234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62340392"/>
        <c:crosses val="autoZero"/>
        <c:auto val="1"/>
        <c:lblAlgn val="ctr"/>
        <c:lblOffset val="100"/>
        <c:noMultiLvlLbl val="0"/>
      </c:catAx>
      <c:valAx>
        <c:axId val="362340392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6234000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</c:strCache>
            </c:str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1906</c:v>
                </c:pt>
                <c:pt idx="1">
                  <c:v>458</c:v>
                </c:pt>
                <c:pt idx="2">
                  <c:v>264</c:v>
                </c:pt>
                <c:pt idx="3">
                  <c:v>187</c:v>
                </c:pt>
                <c:pt idx="4">
                  <c:v>1041</c:v>
                </c:pt>
                <c:pt idx="5">
                  <c:v>1303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46-4EDF-B5B3-FE5A89C4DCD3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</c:strCache>
            </c:str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23</c:v>
                </c:pt>
                <c:pt idx="1">
                  <c:v>19</c:v>
                </c:pt>
                <c:pt idx="2">
                  <c:v>11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46-4EDF-B5B3-FE5A89C4DC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160528"/>
        <c:axId val="372646976"/>
      </c:barChart>
      <c:dateAx>
        <c:axId val="25616052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264697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726469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561605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Congratulations to USC Trojans - 2017 Rose Bowl Champions </a:t>
            </a:r>
          </a:p>
        </c:rich>
      </c:tx>
      <c:layout>
        <c:manualLayout>
          <c:xMode val="edge"/>
          <c:yMode val="edge"/>
          <c:x val="0.2664611903139455"/>
          <c:y val="4.85861167543337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General</c:formatCode>
                <c:ptCount val="5"/>
                <c:pt idx="0">
                  <c:v>62706</c:v>
                </c:pt>
                <c:pt idx="1">
                  <c:v>62661</c:v>
                </c:pt>
                <c:pt idx="2">
                  <c:v>21159</c:v>
                </c:pt>
                <c:pt idx="3">
                  <c:v>3947</c:v>
                </c:pt>
                <c:pt idx="4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92-4A2A-9E49-903EE38DE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506568"/>
        <c:axId val="372512056"/>
      </c:barChart>
      <c:catAx>
        <c:axId val="37250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12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5120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06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0" u="none" baseline="0"/>
              <a:t>Own a Piece of USC's 2017 Rose Bowl Comeback!</a:t>
            </a:r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62704</c:v>
                </c:pt>
                <c:pt idx="1">
                  <c:v>62659</c:v>
                </c:pt>
                <c:pt idx="2">
                  <c:v>17727</c:v>
                </c:pt>
                <c:pt idx="3">
                  <c:v>4561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27-4C80-AF30-F2431D2852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523424"/>
        <c:axId val="372526952"/>
      </c:barChart>
      <c:catAx>
        <c:axId val="37252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26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5269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23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0" u="none" baseline="0"/>
              <a:t>New Rose Bowl Champions Gear! </a:t>
            </a:r>
          </a:p>
        </c:rich>
      </c:tx>
      <c:layout>
        <c:manualLayout>
          <c:xMode val="edge"/>
          <c:yMode val="edge"/>
          <c:x val="0.36553110236220471"/>
          <c:y val="7.05142678904378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62642</c:v>
                </c:pt>
                <c:pt idx="1">
                  <c:v>62599</c:v>
                </c:pt>
                <c:pt idx="2">
                  <c:v>16806</c:v>
                </c:pt>
                <c:pt idx="3">
                  <c:v>2775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4C-4A00-8354-BE247865F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1499280"/>
        <c:axId val="361499672"/>
      </c:barChart>
      <c:catAx>
        <c:axId val="36149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499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499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499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The Time for Apple is Now: Upgrade with our BTS Promo Today!</a:t>
            </a:r>
          </a:p>
        </c:rich>
      </c:tx>
      <c:layout>
        <c:manualLayout>
          <c:xMode val="edge"/>
          <c:yMode val="edge"/>
          <c:x val="0.29164150508464193"/>
          <c:y val="6.81514929121718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62584</c:v>
                </c:pt>
                <c:pt idx="1">
                  <c:v>62542</c:v>
                </c:pt>
                <c:pt idx="2">
                  <c:v>16315</c:v>
                </c:pt>
                <c:pt idx="3">
                  <c:v>495</c:v>
                </c:pt>
                <c:pt idx="4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5D-49D9-97DD-0CAC9C3B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507352"/>
        <c:axId val="372502648"/>
      </c:barChart>
      <c:catAx>
        <c:axId val="372507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02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5026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07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See the Rose Bowl Trophy at USC Bookstores!</a:t>
            </a:r>
          </a:p>
        </c:rich>
      </c:tx>
      <c:layout>
        <c:manualLayout>
          <c:xMode val="edge"/>
          <c:yMode val="edge"/>
          <c:x val="0.3295184259509959"/>
          <c:y val="6.628197153439074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62514</c:v>
                </c:pt>
                <c:pt idx="1">
                  <c:v>62490</c:v>
                </c:pt>
                <c:pt idx="2">
                  <c:v>15430</c:v>
                </c:pt>
                <c:pt idx="3">
                  <c:v>1026</c:v>
                </c:pt>
                <c:pt idx="4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9B-41E1-B641-7CCEE8B64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1501240"/>
        <c:axId val="361505160"/>
      </c:barChart>
      <c:catAx>
        <c:axId val="361501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505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505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501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Don't Miss Out On Rose Bowl Gear! </a:t>
            </a:r>
          </a:p>
        </c:rich>
      </c:tx>
      <c:layout>
        <c:manualLayout>
          <c:xMode val="edge"/>
          <c:yMode val="edge"/>
          <c:x val="0.38204160104986878"/>
          <c:y val="6.99999847687051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62482</c:v>
                </c:pt>
                <c:pt idx="1">
                  <c:v>62450</c:v>
                </c:pt>
                <c:pt idx="2">
                  <c:v>18460</c:v>
                </c:pt>
                <c:pt idx="3">
                  <c:v>2243</c:v>
                </c:pt>
                <c:pt idx="4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D6-4311-876E-5CEE05C60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508920"/>
        <c:axId val="372511664"/>
      </c:barChart>
      <c:catAx>
        <c:axId val="37250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11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511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08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 USC Trojan Basketball is Back!</a:t>
            </a:r>
          </a:p>
        </c:rich>
      </c:tx>
      <c:layout>
        <c:manualLayout>
          <c:xMode val="edge"/>
          <c:yMode val="edge"/>
          <c:x val="0.37499568492527335"/>
          <c:y val="5.62659291968740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833758988979365"/>
          <c:y val="0.16931974798950009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General</c:formatCode>
                <c:ptCount val="5"/>
                <c:pt idx="0">
                  <c:v>62408</c:v>
                </c:pt>
                <c:pt idx="1">
                  <c:v>62386</c:v>
                </c:pt>
                <c:pt idx="2">
                  <c:v>17478</c:v>
                </c:pt>
                <c:pt idx="3">
                  <c:v>497</c:v>
                </c:pt>
                <c:pt idx="4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1494184"/>
        <c:axId val="361502024"/>
      </c:barChart>
      <c:catAx>
        <c:axId val="36149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502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5020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494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Score the Newest Championship Gifts!</a:t>
            </a:r>
          </a:p>
        </c:rich>
      </c:tx>
      <c:layout>
        <c:manualLayout>
          <c:xMode val="edge"/>
          <c:yMode val="edge"/>
          <c:x val="0.36864269895625329"/>
          <c:y val="6.761703121197468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62343</c:v>
                </c:pt>
                <c:pt idx="1">
                  <c:v>62317</c:v>
                </c:pt>
                <c:pt idx="2">
                  <c:v>18588</c:v>
                </c:pt>
                <c:pt idx="3">
                  <c:v>1432</c:v>
                </c:pt>
                <c:pt idx="4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656776"/>
        <c:axId val="372657168"/>
      </c:barChart>
      <c:catAx>
        <c:axId val="372656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657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6571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656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Dundon-Berchtold University Club - This Week - January 9, 2017</a:t>
            </a:r>
            <a:endParaRPr lang="en-US"/>
          </a:p>
        </c:rich>
      </c:tx>
      <c:layout>
        <c:manualLayout>
          <c:xMode val="edge"/>
          <c:yMode val="edge"/>
          <c:x val="0.25947036713003468"/>
          <c:y val="2.130269430606888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HSP List (Segment: University Club E-Newsletter)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General</c:formatCode>
                <c:ptCount val="5"/>
                <c:pt idx="0">
                  <c:v>1600</c:v>
                </c:pt>
                <c:pt idx="1">
                  <c:v>1593</c:v>
                </c:pt>
                <c:pt idx="2">
                  <c:v>505</c:v>
                </c:pt>
                <c:pt idx="3">
                  <c:v>101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516368"/>
        <c:axId val="372525384"/>
      </c:barChart>
      <c:catAx>
        <c:axId val="37251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25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5253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2516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0</c:formatCode>
                <c:ptCount val="5"/>
                <c:pt idx="0">
                  <c:v>50</c:v>
                </c:pt>
                <c:pt idx="1">
                  <c:v>6</c:v>
                </c:pt>
                <c:pt idx="2">
                  <c:v>17</c:v>
                </c:pt>
                <c:pt idx="3">
                  <c:v>5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CE-49D1-9324-9B91671C7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337648"/>
        <c:axId val="362338432"/>
      </c:barChart>
      <c:catAx>
        <c:axId val="36233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2338432"/>
        <c:crosses val="autoZero"/>
        <c:auto val="1"/>
        <c:lblAlgn val="ctr"/>
        <c:lblOffset val="100"/>
        <c:noMultiLvlLbl val="0"/>
      </c:catAx>
      <c:valAx>
        <c:axId val="362338432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233764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USC Food Mail - News You Can Chew</a:t>
            </a:r>
            <a:endParaRPr lang="en-US"/>
          </a:p>
        </c:rich>
      </c:tx>
      <c:layout>
        <c:manualLayout>
          <c:xMode val="edge"/>
          <c:yMode val="edge"/>
          <c:x val="0.38907201443569556"/>
          <c:y val="2.159596121913332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General</c:formatCode>
                <c:ptCount val="5"/>
                <c:pt idx="0">
                  <c:v>2212</c:v>
                </c:pt>
                <c:pt idx="1">
                  <c:v>2206</c:v>
                </c:pt>
                <c:pt idx="2">
                  <c:v>413</c:v>
                </c:pt>
                <c:pt idx="3">
                  <c:v>50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8A-4DAB-8906-0B3FDEB76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744448"/>
        <c:axId val="270745232"/>
      </c:barChart>
      <c:catAx>
        <c:axId val="27074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745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07452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744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University Club - Closed for Dinner Tonight and this Monday</a:t>
            </a:r>
            <a:endParaRPr lang="en-US"/>
          </a:p>
        </c:rich>
      </c:tx>
      <c:layout>
        <c:manualLayout>
          <c:xMode val="edge"/>
          <c:yMode val="edge"/>
          <c:x val="0.24414777323495029"/>
          <c:y val="3.167403831978552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General</c:formatCode>
                <c:ptCount val="5"/>
                <c:pt idx="0">
                  <c:v>1602</c:v>
                </c:pt>
                <c:pt idx="1">
                  <c:v>1596</c:v>
                </c:pt>
                <c:pt idx="2">
                  <c:v>444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43-4607-97E0-56A601B56D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070416"/>
        <c:axId val="270075120"/>
      </c:barChart>
      <c:catAx>
        <c:axId val="27007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075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00751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070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January 17 - 20, 2017</a:t>
            </a:r>
            <a:endParaRPr lang="en-US"/>
          </a:p>
        </c:rich>
      </c:tx>
      <c:layout>
        <c:manualLayout>
          <c:xMode val="edge"/>
          <c:yMode val="edge"/>
          <c:x val="0.37129395529107262"/>
          <c:y val="6.455371377752670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HSP List (Unsaved Segment)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General</c:formatCode>
                <c:ptCount val="5"/>
                <c:pt idx="0">
                  <c:v>2209</c:v>
                </c:pt>
                <c:pt idx="1">
                  <c:v>2203</c:v>
                </c:pt>
                <c:pt idx="2">
                  <c:v>352</c:v>
                </c:pt>
                <c:pt idx="3">
                  <c:v>21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76-499E-B26F-333724265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4769152"/>
        <c:axId val="364767584"/>
      </c:barChart>
      <c:catAx>
        <c:axId val="36476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4767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4767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47691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This Week - January 17, 2017</a:t>
            </a:r>
            <a:endParaRPr lang="en-US"/>
          </a:p>
        </c:rich>
      </c:tx>
      <c:layout>
        <c:manualLayout>
          <c:xMode val="edge"/>
          <c:yMode val="edge"/>
          <c:x val="0.3828610650642354"/>
          <c:y val="6.9125287910440044E-4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General</c:formatCode>
                <c:ptCount val="5"/>
                <c:pt idx="0">
                  <c:v>1602</c:v>
                </c:pt>
                <c:pt idx="1">
                  <c:v>1596</c:v>
                </c:pt>
                <c:pt idx="2">
                  <c:v>453</c:v>
                </c:pt>
                <c:pt idx="3">
                  <c:v>69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026560"/>
        <c:axId val="271025384"/>
      </c:barChart>
      <c:catAx>
        <c:axId val="27102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025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0253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026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You're Invited! 2017 USC Culinary Challenge</a:t>
            </a:r>
            <a:endParaRPr lang="en-US"/>
          </a:p>
        </c:rich>
      </c:tx>
      <c:layout>
        <c:manualLayout>
          <c:xMode val="edge"/>
          <c:yMode val="edge"/>
          <c:x val="0.41543784793691929"/>
          <c:y val="6.678196272554359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760645932635196"/>
          <c:y val="0.178778516652008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reports'!$E$65</c:f>
              <c:strCache>
                <c:ptCount val="1"/>
                <c:pt idx="0">
                  <c:v>HSP List (Unsaved segment)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reports'!$F$64:$J$64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reports'!$F$65:$J$65</c:f>
              <c:numCache>
                <c:formatCode>General</c:formatCode>
                <c:ptCount val="5"/>
                <c:pt idx="0">
                  <c:v>91</c:v>
                </c:pt>
                <c:pt idx="1">
                  <c:v>88</c:v>
                </c:pt>
                <c:pt idx="2">
                  <c:v>41</c:v>
                </c:pt>
                <c:pt idx="3">
                  <c:v>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458184"/>
        <c:axId val="366458968"/>
      </c:barChart>
      <c:catAx>
        <c:axId val="366458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6458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64589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6458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Invitation to Conversation with the Provost on February 8th</a:t>
            </a:r>
            <a:endParaRPr lang="en-US"/>
          </a:p>
        </c:rich>
      </c:tx>
      <c:layout>
        <c:manualLayout>
          <c:xMode val="edge"/>
          <c:yMode val="edge"/>
          <c:x val="0.28928859041673144"/>
          <c:y val="1.8762956197743029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042073141542218"/>
          <c:y val="0.192072290879180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reports'!$E$68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reports'!$F$67:$J$67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reports'!$F$68:$J$68</c:f>
              <c:numCache>
                <c:formatCode>General</c:formatCode>
                <c:ptCount val="5"/>
                <c:pt idx="0">
                  <c:v>1598</c:v>
                </c:pt>
                <c:pt idx="1">
                  <c:v>1592</c:v>
                </c:pt>
                <c:pt idx="2">
                  <c:v>516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2953384"/>
        <c:axId val="312955736"/>
      </c:barChart>
      <c:catAx>
        <c:axId val="312953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2955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129557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2953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Book the Trojan Basketball Package at the USC Radisson </a:t>
            </a:r>
          </a:p>
        </c:rich>
      </c:tx>
      <c:layout>
        <c:manualLayout>
          <c:xMode val="edge"/>
          <c:yMode val="edge"/>
          <c:x val="0.26529579361790301"/>
          <c:y val="3.374015748031496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976487754032797"/>
          <c:y val="0.1780273290541960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reports'!$E$71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reports'!$F$70:$J$70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reports'!$F$71:$J$71</c:f>
              <c:numCache>
                <c:formatCode>General</c:formatCode>
                <c:ptCount val="5"/>
                <c:pt idx="0">
                  <c:v>5341</c:v>
                </c:pt>
                <c:pt idx="1">
                  <c:v>4526</c:v>
                </c:pt>
                <c:pt idx="2">
                  <c:v>1599</c:v>
                </c:pt>
                <c:pt idx="3">
                  <c:v>24</c:v>
                </c:pt>
                <c:pt idx="4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796600"/>
        <c:axId val="314796992"/>
      </c:barChart>
      <c:catAx>
        <c:axId val="31479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479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14796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4796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You're Invited! 2017 USC Culinary Challenge</a:t>
            </a:r>
            <a:endParaRPr lang="en-US"/>
          </a:p>
        </c:rich>
      </c:tx>
      <c:layout>
        <c:manualLayout>
          <c:xMode val="edge"/>
          <c:yMode val="edge"/>
          <c:x val="0.36950352087826782"/>
          <c:y val="5.06922508046784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943542705497083"/>
          <c:y val="0.13593129573800314"/>
          <c:w val="0.7235964977901353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reports'!$E$74</c:f>
              <c:strCache>
                <c:ptCount val="1"/>
                <c:pt idx="0">
                  <c:v>HSP List (Segment: 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reports'!$F$73:$J$73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reports'!$F$74:$J$74</c:f>
              <c:numCache>
                <c:formatCode>General</c:formatCode>
                <c:ptCount val="5"/>
                <c:pt idx="0">
                  <c:v>46</c:v>
                </c:pt>
                <c:pt idx="1">
                  <c:v>46</c:v>
                </c:pt>
                <c:pt idx="2">
                  <c:v>26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356848"/>
        <c:axId val="365357632"/>
      </c:barChart>
      <c:catAx>
        <c:axId val="36535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357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53576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356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>
                <a:effectLst/>
              </a:rPr>
              <a:t>**Eat on Campus** January 23 - 27, 2017 </a:t>
            </a:r>
            <a:r>
              <a:rPr lang="en-US" sz="1400" b="0" i="0" u="none" strike="noStrike" baseline="0"/>
              <a:t> </a:t>
            </a:r>
            <a:endParaRPr lang="en-US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1384883079861436"/>
          <c:y val="5.69463590226302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58092738407698"/>
          <c:y val="0.18560185185185185"/>
          <c:w val="0.84876982598704453"/>
          <c:h val="0.64997091327836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reports'!$E$77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'E-Mail Blast reports'!$F$76:$J$76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reports'!$F$77:$J$77</c:f>
              <c:numCache>
                <c:formatCode>General</c:formatCode>
                <c:ptCount val="5"/>
                <c:pt idx="0">
                  <c:v>2197</c:v>
                </c:pt>
                <c:pt idx="1">
                  <c:v>2193</c:v>
                </c:pt>
                <c:pt idx="2">
                  <c:v>386</c:v>
                </c:pt>
                <c:pt idx="3">
                  <c:v>35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AC-4D79-8AEF-395B303D42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1024600"/>
        <c:axId val="271027736"/>
      </c:barChart>
      <c:catAx>
        <c:axId val="27102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1027736"/>
        <c:crosses val="autoZero"/>
        <c:auto val="1"/>
        <c:lblAlgn val="ctr"/>
        <c:lblOffset val="100"/>
        <c:noMultiLvlLbl val="0"/>
      </c:catAx>
      <c:valAx>
        <c:axId val="271027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1024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This Week - January 24, 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1597</c:v>
                </c:pt>
                <c:pt idx="1">
                  <c:v>1590</c:v>
                </c:pt>
                <c:pt idx="2">
                  <c:v>440</c:v>
                </c:pt>
                <c:pt idx="3">
                  <c:v>66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9-4916-9A17-5A565D36B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5356064"/>
        <c:axId val="366281952"/>
      </c:barChart>
      <c:catAx>
        <c:axId val="36535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6281952"/>
        <c:crosses val="autoZero"/>
        <c:auto val="1"/>
        <c:lblAlgn val="ctr"/>
        <c:lblOffset val="100"/>
        <c:noMultiLvlLbl val="0"/>
      </c:catAx>
      <c:valAx>
        <c:axId val="36628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356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20</c:v>
                </c:pt>
                <c:pt idx="1">
                  <c:v>10</c:v>
                </c:pt>
                <c:pt idx="2">
                  <c:v>9</c:v>
                </c:pt>
                <c:pt idx="3">
                  <c:v>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A3-462C-8270-9045D9288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218400"/>
        <c:axId val="315212912"/>
      </c:barChart>
      <c:catAx>
        <c:axId val="31521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5212912"/>
        <c:crosses val="autoZero"/>
        <c:auto val="1"/>
        <c:lblAlgn val="ctr"/>
        <c:lblOffset val="100"/>
        <c:noMultiLvlLbl val="0"/>
      </c:catAx>
      <c:valAx>
        <c:axId val="3152129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152184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University Club - Lunar New Year Themed Buffet Today</a:t>
            </a:r>
          </a:p>
        </c:rich>
      </c:tx>
      <c:layout>
        <c:manualLayout>
          <c:xMode val="edge"/>
          <c:yMode val="edge"/>
          <c:x val="0.132675956944254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711980888434853"/>
          <c:y val="0.14605139315198623"/>
          <c:w val="0.65882296650987826"/>
          <c:h val="0.71802021486556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reports'!$E$83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reports'!$F$82:$J$82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reports'!$F$83:$J$83</c:f>
              <c:numCache>
                <c:formatCode>General</c:formatCode>
                <c:ptCount val="5"/>
                <c:pt idx="0">
                  <c:v>1592</c:v>
                </c:pt>
                <c:pt idx="1">
                  <c:v>1590</c:v>
                </c:pt>
                <c:pt idx="2">
                  <c:v>407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F3-4656-81D8-5DE4E49CE0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3102848"/>
        <c:axId val="313105592"/>
      </c:barChart>
      <c:catAx>
        <c:axId val="31310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105592"/>
        <c:crosses val="autoZero"/>
        <c:auto val="1"/>
        <c:lblAlgn val="ctr"/>
        <c:lblOffset val="100"/>
        <c:noMultiLvlLbl val="0"/>
      </c:catAx>
      <c:valAx>
        <c:axId val="313105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102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**Eat on Campus** January 30 - February 5, 2017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reports'!$E$86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reports'!$F$86:$J$86</c:f>
              <c:numCache>
                <c:formatCode>General</c:formatCode>
                <c:ptCount val="5"/>
                <c:pt idx="0">
                  <c:v>2198</c:v>
                </c:pt>
                <c:pt idx="1">
                  <c:v>2191</c:v>
                </c:pt>
                <c:pt idx="2">
                  <c:v>373</c:v>
                </c:pt>
                <c:pt idx="3">
                  <c:v>36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D8-4FF1-B7B4-F14967A341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7182456"/>
        <c:axId val="257181672"/>
      </c:barChart>
      <c:catAx>
        <c:axId val="257182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181672"/>
        <c:crosses val="autoZero"/>
        <c:auto val="1"/>
        <c:lblAlgn val="ctr"/>
        <c:lblOffset val="100"/>
        <c:noMultiLvlLbl val="0"/>
      </c:catAx>
      <c:valAx>
        <c:axId val="257181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1824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Sheet1!$A$3:$A$13</c:f>
              <c:numCache>
                <c:formatCode>[$-409]mmm\-yy;@</c:formatCode>
                <c:ptCount val="11"/>
                <c:pt idx="0">
                  <c:v>42446</c:v>
                </c:pt>
                <c:pt idx="1">
                  <c:v>42477</c:v>
                </c:pt>
                <c:pt idx="2">
                  <c:v>42521</c:v>
                </c:pt>
                <c:pt idx="3">
                  <c:v>42536</c:v>
                </c:pt>
                <c:pt idx="4" formatCode="mmm\-yy">
                  <c:v>42552</c:v>
                </c:pt>
                <c:pt idx="5">
                  <c:v>42597</c:v>
                </c:pt>
                <c:pt idx="6">
                  <c:v>42628</c:v>
                </c:pt>
                <c:pt idx="7">
                  <c:v>42659</c:v>
                </c:pt>
                <c:pt idx="8">
                  <c:v>42690</c:v>
                </c:pt>
                <c:pt idx="9">
                  <c:v>42720</c:v>
                </c:pt>
                <c:pt idx="10">
                  <c:v>42752</c:v>
                </c:pt>
              </c:numCache>
            </c:numRef>
          </c:cat>
          <c:val>
            <c:numRef>
              <c:f>Sheet1!$B$3:$B$13</c:f>
              <c:numCache>
                <c:formatCode>General</c:formatCode>
                <c:ptCount val="11"/>
                <c:pt idx="0">
                  <c:v>97</c:v>
                </c:pt>
                <c:pt idx="1">
                  <c:v>97</c:v>
                </c:pt>
                <c:pt idx="2">
                  <c:v>97</c:v>
                </c:pt>
                <c:pt idx="3">
                  <c:v>96</c:v>
                </c:pt>
                <c:pt idx="4">
                  <c:v>97</c:v>
                </c:pt>
                <c:pt idx="5">
                  <c:v>99</c:v>
                </c:pt>
                <c:pt idx="6">
                  <c:v>97</c:v>
                </c:pt>
                <c:pt idx="7">
                  <c:v>96</c:v>
                </c:pt>
                <c:pt idx="8">
                  <c:v>96</c:v>
                </c:pt>
                <c:pt idx="9">
                  <c:v>97</c:v>
                </c:pt>
                <c:pt idx="1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82-45DD-88B3-A407B69C8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7720872"/>
        <c:axId val="317724008"/>
      </c:barChart>
      <c:dateAx>
        <c:axId val="317720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772400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177240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1772087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IssueList!$K$21:$K$27</c:f>
              <c:numCache>
                <c:formatCode>General</c:formatCode>
                <c:ptCount val="7"/>
                <c:pt idx="0">
                  <c:v>0</c:v>
                </c:pt>
                <c:pt idx="1">
                  <c:v>38</c:v>
                </c:pt>
                <c:pt idx="2">
                  <c:v>8</c:v>
                </c:pt>
                <c:pt idx="3">
                  <c:v>1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9-4362-A0A8-94D8197D24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218792"/>
        <c:axId val="315215264"/>
      </c:barChart>
      <c:catAx>
        <c:axId val="315218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15215264"/>
        <c:crosses val="autoZero"/>
        <c:auto val="1"/>
        <c:lblAlgn val="ctr"/>
        <c:lblOffset val="100"/>
        <c:noMultiLvlLbl val="0"/>
      </c:catAx>
      <c:valAx>
        <c:axId val="3152152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1521879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IssueList!$K$2:$K$18</c:f>
              <c:numCache>
                <c:formatCode>General</c:formatCode>
                <c:ptCount val="17"/>
                <c:pt idx="0">
                  <c:v>15</c:v>
                </c:pt>
                <c:pt idx="1">
                  <c:v>0</c:v>
                </c:pt>
                <c:pt idx="2">
                  <c:v>1</c:v>
                </c:pt>
                <c:pt idx="3">
                  <c:v>12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14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2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12-4036-8D10-65937BB31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982688"/>
        <c:axId val="360983080"/>
      </c:barChart>
      <c:catAx>
        <c:axId val="36098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0983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09830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09826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'closed Web'!$K$4:$K$20</c:f>
              <c:numCache>
                <c:formatCode>General</c:formatCode>
                <c:ptCount val="17"/>
                <c:pt idx="0">
                  <c:v>18</c:v>
                </c:pt>
                <c:pt idx="1">
                  <c:v>1</c:v>
                </c:pt>
                <c:pt idx="2">
                  <c:v>0</c:v>
                </c:pt>
                <c:pt idx="3">
                  <c:v>14</c:v>
                </c:pt>
                <c:pt idx="4">
                  <c:v>4</c:v>
                </c:pt>
                <c:pt idx="5">
                  <c:v>1</c:v>
                </c:pt>
                <c:pt idx="6">
                  <c:v>0</c:v>
                </c:pt>
                <c:pt idx="7">
                  <c:v>20</c:v>
                </c:pt>
                <c:pt idx="8">
                  <c:v>0</c:v>
                </c:pt>
                <c:pt idx="9">
                  <c:v>4</c:v>
                </c:pt>
                <c:pt idx="10">
                  <c:v>0</c:v>
                </c:pt>
                <c:pt idx="11">
                  <c:v>0</c:v>
                </c:pt>
                <c:pt idx="12">
                  <c:v>4</c:v>
                </c:pt>
                <c:pt idx="13">
                  <c:v>0</c:v>
                </c:pt>
                <c:pt idx="14">
                  <c:v>0</c:v>
                </c:pt>
                <c:pt idx="15">
                  <c:v>3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BB-461A-A151-C4A2D4CE6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455440"/>
        <c:axId val="366456224"/>
      </c:barChart>
      <c:catAx>
        <c:axId val="366455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6456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64562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64554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Jul-16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955</c:v>
                </c:pt>
                <c:pt idx="1">
                  <c:v>26744</c:v>
                </c:pt>
                <c:pt idx="2">
                  <c:v>32927</c:v>
                </c:pt>
                <c:pt idx="3">
                  <c:v>11268</c:v>
                </c:pt>
                <c:pt idx="4">
                  <c:v>38237</c:v>
                </c:pt>
                <c:pt idx="5">
                  <c:v>0</c:v>
                </c:pt>
                <c:pt idx="6">
                  <c:v>43401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89-4308-9B02-861C91204980}"/>
            </c:ext>
          </c:extLst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Aug-16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1359</c:v>
                </c:pt>
                <c:pt idx="1">
                  <c:v>48649</c:v>
                </c:pt>
                <c:pt idx="2">
                  <c:v>47333</c:v>
                </c:pt>
                <c:pt idx="3">
                  <c:v>30216</c:v>
                </c:pt>
                <c:pt idx="4">
                  <c:v>80352</c:v>
                </c:pt>
                <c:pt idx="5">
                  <c:v>0</c:v>
                </c:pt>
                <c:pt idx="6">
                  <c:v>108176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89-4308-9B02-861C91204980}"/>
            </c:ext>
          </c:extLst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Sep-16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1091</c:v>
                </c:pt>
                <c:pt idx="1">
                  <c:v>31202</c:v>
                </c:pt>
                <c:pt idx="2">
                  <c:v>23701</c:v>
                </c:pt>
                <c:pt idx="3">
                  <c:v>35784</c:v>
                </c:pt>
                <c:pt idx="4">
                  <c:v>58658</c:v>
                </c:pt>
                <c:pt idx="5">
                  <c:v>0</c:v>
                </c:pt>
                <c:pt idx="6">
                  <c:v>73112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89-4308-9B02-861C91204980}"/>
            </c:ext>
          </c:extLst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Oct-16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1264</c:v>
                </c:pt>
                <c:pt idx="1">
                  <c:v>25507</c:v>
                </c:pt>
                <c:pt idx="2">
                  <c:v>22771</c:v>
                </c:pt>
                <c:pt idx="3">
                  <c:v>35703</c:v>
                </c:pt>
                <c:pt idx="4">
                  <c:v>47315</c:v>
                </c:pt>
                <c:pt idx="5">
                  <c:v>0</c:v>
                </c:pt>
                <c:pt idx="6">
                  <c:v>56647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89-4308-9B02-861C91204980}"/>
            </c:ext>
          </c:extLst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Nov-16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916</c:v>
                </c:pt>
                <c:pt idx="1">
                  <c:v>42844</c:v>
                </c:pt>
                <c:pt idx="2">
                  <c:v>26035</c:v>
                </c:pt>
                <c:pt idx="3">
                  <c:v>38412</c:v>
                </c:pt>
                <c:pt idx="4">
                  <c:v>44640</c:v>
                </c:pt>
                <c:pt idx="5">
                  <c:v>0</c:v>
                </c:pt>
                <c:pt idx="6">
                  <c:v>63397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89-4308-9B02-861C91204980}"/>
            </c:ext>
          </c:extLst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Dec-16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782</c:v>
                </c:pt>
                <c:pt idx="1">
                  <c:v>57152</c:v>
                </c:pt>
                <c:pt idx="2">
                  <c:v>20302</c:v>
                </c:pt>
                <c:pt idx="3">
                  <c:v>26048</c:v>
                </c:pt>
                <c:pt idx="4">
                  <c:v>31078</c:v>
                </c:pt>
                <c:pt idx="5">
                  <c:v>0</c:v>
                </c:pt>
                <c:pt idx="6">
                  <c:v>44526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489-4308-9B02-861C91204980}"/>
            </c:ext>
          </c:extLst>
        </c:ser>
        <c:ser>
          <c:idx val="6"/>
          <c:order val="6"/>
          <c:tx>
            <c:strRef>
              <c:f>'Web Visits'!$I$1</c:f>
              <c:strCache>
                <c:ptCount val="1"/>
                <c:pt idx="0">
                  <c:v>Jan-17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Visits'!$I$2:$I$8</c:f>
              <c:numCache>
                <c:formatCode>#,##0</c:formatCode>
                <c:ptCount val="7"/>
                <c:pt idx="0">
                  <c:v>848</c:v>
                </c:pt>
                <c:pt idx="1">
                  <c:v>49618</c:v>
                </c:pt>
                <c:pt idx="2">
                  <c:v>45712</c:v>
                </c:pt>
                <c:pt idx="3">
                  <c:v>37772</c:v>
                </c:pt>
                <c:pt idx="4">
                  <c:v>51622</c:v>
                </c:pt>
                <c:pt idx="5">
                  <c:v>0</c:v>
                </c:pt>
                <c:pt idx="6">
                  <c:v>19033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DF-4557-88F1-5FAF0B3C6E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972104"/>
        <c:axId val="360973672"/>
      </c:barChart>
      <c:catAx>
        <c:axId val="360972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0973672"/>
        <c:crosses val="autoZero"/>
        <c:auto val="1"/>
        <c:lblAlgn val="ctr"/>
        <c:lblOffset val="100"/>
        <c:noMultiLvlLbl val="0"/>
      </c:catAx>
      <c:valAx>
        <c:axId val="3609736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0972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Visits'!$C$13:$I$13</c:f>
              <c:numCache>
                <c:formatCode>_(* #,##0_);_(* \(#,##0\);_(* "-"??_);_(@_)</c:formatCode>
                <c:ptCount val="7"/>
                <c:pt idx="0">
                  <c:v>648</c:v>
                </c:pt>
                <c:pt idx="1">
                  <c:v>885</c:v>
                </c:pt>
                <c:pt idx="2">
                  <c:v>976</c:v>
                </c:pt>
                <c:pt idx="3">
                  <c:v>1672</c:v>
                </c:pt>
                <c:pt idx="4">
                  <c:v>1059</c:v>
                </c:pt>
                <c:pt idx="5">
                  <c:v>1421</c:v>
                </c:pt>
                <c:pt idx="6">
                  <c:v>1504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3C-45FF-8500-F01746AD5A7D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Visits'!$C$14:$I$14</c:f>
              <c:numCache>
                <c:formatCode>_(* #,##0_);_(* \(#,##0\);_(* "-"??_);_(@_)</c:formatCode>
                <c:ptCount val="7"/>
                <c:pt idx="0">
                  <c:v>1295</c:v>
                </c:pt>
                <c:pt idx="1">
                  <c:v>2257</c:v>
                </c:pt>
                <c:pt idx="2">
                  <c:v>2207</c:v>
                </c:pt>
                <c:pt idx="3">
                  <c:v>2366</c:v>
                </c:pt>
                <c:pt idx="4">
                  <c:v>2073</c:v>
                </c:pt>
                <c:pt idx="5" formatCode="#,##0">
                  <c:v>1524</c:v>
                </c:pt>
                <c:pt idx="6" formatCode="#,##0">
                  <c:v>1690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3C-45FF-8500-F01746AD5A7D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Visits'!$C$15:$I$15</c:f>
              <c:numCache>
                <c:formatCode>_(* #,##0_);_(* \(#,##0\);_(* "-"??_);_(@_)</c:formatCode>
                <c:ptCount val="7"/>
                <c:pt idx="0">
                  <c:v>626</c:v>
                </c:pt>
                <c:pt idx="1">
                  <c:v>1035</c:v>
                </c:pt>
                <c:pt idx="2">
                  <c:v>1316</c:v>
                </c:pt>
                <c:pt idx="3">
                  <c:v>1379</c:v>
                </c:pt>
                <c:pt idx="4">
                  <c:v>1153</c:v>
                </c:pt>
                <c:pt idx="5">
                  <c:v>870</c:v>
                </c:pt>
                <c:pt idx="6">
                  <c:v>1373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3C-45FF-8500-F01746AD5A7D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Visits'!$C$16:$I$16</c:f>
              <c:numCache>
                <c:formatCode>_(* #,##0_);_(* \(#,##0\);_(* "-"??_);_(@_)</c:formatCode>
                <c:ptCount val="7"/>
                <c:pt idx="0">
                  <c:v>348</c:v>
                </c:pt>
                <c:pt idx="1">
                  <c:v>474</c:v>
                </c:pt>
                <c:pt idx="2">
                  <c:v>568</c:v>
                </c:pt>
                <c:pt idx="3">
                  <c:v>559</c:v>
                </c:pt>
                <c:pt idx="4">
                  <c:v>565</c:v>
                </c:pt>
                <c:pt idx="5">
                  <c:v>375</c:v>
                </c:pt>
                <c:pt idx="6">
                  <c:v>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3C-45FF-8500-F01746AD5A7D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Visits'!$C$17:$I$17</c:f>
              <c:numCache>
                <c:formatCode>_(* #,##0_);_(* \(#,##0\);_(* "-"??_);_(@_)</c:formatCode>
                <c:ptCount val="7"/>
                <c:pt idx="0">
                  <c:v>463</c:v>
                </c:pt>
                <c:pt idx="1">
                  <c:v>722</c:v>
                </c:pt>
                <c:pt idx="2">
                  <c:v>1013</c:v>
                </c:pt>
                <c:pt idx="3">
                  <c:v>1161</c:v>
                </c:pt>
                <c:pt idx="4">
                  <c:v>855</c:v>
                </c:pt>
                <c:pt idx="5">
                  <c:v>774</c:v>
                </c:pt>
                <c:pt idx="6">
                  <c:v>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3C-45FF-8500-F01746AD5A7D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Visits'!$C$18:$I$18</c:f>
              <c:numCache>
                <c:formatCode>_(* #,##0_);_(* \(#,##0\);_(* "-"??_);_(@_)</c:formatCode>
                <c:ptCount val="7"/>
                <c:pt idx="0">
                  <c:v>186</c:v>
                </c:pt>
                <c:pt idx="1">
                  <c:v>528</c:v>
                </c:pt>
                <c:pt idx="2">
                  <c:v>889</c:v>
                </c:pt>
                <c:pt idx="3">
                  <c:v>1467</c:v>
                </c:pt>
                <c:pt idx="4">
                  <c:v>741</c:v>
                </c:pt>
                <c:pt idx="5">
                  <c:v>623</c:v>
                </c:pt>
                <c:pt idx="6">
                  <c:v>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B3C-45FF-8500-F01746AD5A7D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42552</c:v>
                </c:pt>
                <c:pt idx="1">
                  <c:v>42583</c:v>
                </c:pt>
                <c:pt idx="2">
                  <c:v>42614</c:v>
                </c:pt>
                <c:pt idx="3">
                  <c:v>42644</c:v>
                </c:pt>
                <c:pt idx="4">
                  <c:v>42675</c:v>
                </c:pt>
                <c:pt idx="5">
                  <c:v>42705</c:v>
                </c:pt>
                <c:pt idx="6">
                  <c:v>42752</c:v>
                </c:pt>
              </c:numCache>
            </c:numRef>
          </c:cat>
          <c:val>
            <c:numRef>
              <c:f>'Web Visits'!$C$19:$I$19</c:f>
              <c:numCache>
                <c:formatCode>_(* #,##0_);_(* \(#,##0\);_(* "-"??_);_(@_)</c:formatCode>
                <c:ptCount val="7"/>
                <c:pt idx="0">
                  <c:v>108</c:v>
                </c:pt>
                <c:pt idx="1">
                  <c:v>125</c:v>
                </c:pt>
                <c:pt idx="2">
                  <c:v>121</c:v>
                </c:pt>
                <c:pt idx="3">
                  <c:v>129</c:v>
                </c:pt>
                <c:pt idx="4">
                  <c:v>109</c:v>
                </c:pt>
                <c:pt idx="5">
                  <c:v>78</c:v>
                </c:pt>
                <c:pt idx="6">
                  <c:v>880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3C-45FF-8500-F01746AD5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346272"/>
        <c:axId val="362342352"/>
      </c:barChart>
      <c:dateAx>
        <c:axId val="362346272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234235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623423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2346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</a:t>
          </a:r>
          <a:r>
            <a:rPr lang="en-US" sz="1100" b="1" i="0" dirty="0" smtClean="0"/>
            <a:t>–</a:t>
          </a:r>
          <a:r>
            <a:rPr lang="en-US" sz="1100" b="1" i="0" baseline="0" dirty="0" smtClean="0"/>
            <a:t> January 2017</a:t>
          </a:r>
          <a:endParaRPr lang="en-US" b="1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0.69777</cdr:x>
      <cdr:y>0.91808</cdr:y>
    </cdr:from>
    <cdr:to>
      <cdr:x>0.95206</cdr:x>
      <cdr:y>0.97393</cdr:y>
    </cdr:to>
    <cdr:sp macro="" textlink="">
      <cdr:nvSpPr>
        <cdr:cNvPr id="3174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51382" y="2670306"/>
          <a:ext cx="1402354" cy="1622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Start Date: 11th Nov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35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698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187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22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January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713841"/>
              </p:ext>
            </p:extLst>
          </p:nvPr>
        </p:nvGraphicFramePr>
        <p:xfrm>
          <a:off x="2743200" y="2057400"/>
          <a:ext cx="6172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063290"/>
              </p:ext>
            </p:extLst>
          </p:nvPr>
        </p:nvGraphicFramePr>
        <p:xfrm>
          <a:off x="2772398" y="1752600"/>
          <a:ext cx="6595005" cy="457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204805"/>
              </p:ext>
            </p:extLst>
          </p:nvPr>
        </p:nvGraphicFramePr>
        <p:xfrm>
          <a:off x="2957557" y="1828800"/>
          <a:ext cx="579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748578"/>
              </p:ext>
            </p:extLst>
          </p:nvPr>
        </p:nvGraphicFramePr>
        <p:xfrm>
          <a:off x="2838628" y="1828800"/>
          <a:ext cx="5867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0293"/>
              </p:ext>
            </p:extLst>
          </p:nvPr>
        </p:nvGraphicFramePr>
        <p:xfrm>
          <a:off x="2743200" y="1762124"/>
          <a:ext cx="6002866" cy="4562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4747426"/>
              </p:ext>
            </p:extLst>
          </p:nvPr>
        </p:nvGraphicFramePr>
        <p:xfrm>
          <a:off x="2667000" y="2209800"/>
          <a:ext cx="599016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792788"/>
              </p:ext>
            </p:extLst>
          </p:nvPr>
        </p:nvGraphicFramePr>
        <p:xfrm>
          <a:off x="2819400" y="1905000"/>
          <a:ext cx="5867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January 2017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532903"/>
              </p:ext>
            </p:extLst>
          </p:nvPr>
        </p:nvGraphicFramePr>
        <p:xfrm>
          <a:off x="2971800" y="1676400"/>
          <a:ext cx="5971777" cy="4887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9157409"/>
              </p:ext>
            </p:extLst>
          </p:nvPr>
        </p:nvGraphicFramePr>
        <p:xfrm>
          <a:off x="2667000" y="1752600"/>
          <a:ext cx="6348866" cy="4842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080638"/>
              </p:ext>
            </p:extLst>
          </p:nvPr>
        </p:nvGraphicFramePr>
        <p:xfrm>
          <a:off x="2819400" y="1905000"/>
          <a:ext cx="5943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January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6345619"/>
              </p:ext>
            </p:extLst>
          </p:nvPr>
        </p:nvGraphicFramePr>
        <p:xfrm>
          <a:off x="2743200" y="1600200"/>
          <a:ext cx="6248399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9348405"/>
              </p:ext>
            </p:extLst>
          </p:nvPr>
        </p:nvGraphicFramePr>
        <p:xfrm>
          <a:off x="2743200" y="2133600"/>
          <a:ext cx="6248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2831458"/>
              </p:ext>
            </p:extLst>
          </p:nvPr>
        </p:nvGraphicFramePr>
        <p:xfrm>
          <a:off x="3048000" y="2057400"/>
          <a:ext cx="5562600" cy="3995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013454"/>
              </p:ext>
            </p:extLst>
          </p:nvPr>
        </p:nvGraphicFramePr>
        <p:xfrm>
          <a:off x="2819400" y="2209800"/>
          <a:ext cx="60960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2433298"/>
              </p:ext>
            </p:extLst>
          </p:nvPr>
        </p:nvGraphicFramePr>
        <p:xfrm>
          <a:off x="2819400" y="1933486"/>
          <a:ext cx="6078854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585552"/>
              </p:ext>
            </p:extLst>
          </p:nvPr>
        </p:nvGraphicFramePr>
        <p:xfrm>
          <a:off x="2743200" y="2209800"/>
          <a:ext cx="61341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1868112"/>
              </p:ext>
            </p:extLst>
          </p:nvPr>
        </p:nvGraphicFramePr>
        <p:xfrm>
          <a:off x="2887955" y="2133600"/>
          <a:ext cx="5875045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171693"/>
              </p:ext>
            </p:extLst>
          </p:nvPr>
        </p:nvGraphicFramePr>
        <p:xfrm>
          <a:off x="2743912" y="1981201"/>
          <a:ext cx="601908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96325"/>
              </p:ext>
            </p:extLst>
          </p:nvPr>
        </p:nvGraphicFramePr>
        <p:xfrm>
          <a:off x="2971800" y="2057400"/>
          <a:ext cx="5791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181072"/>
              </p:ext>
            </p:extLst>
          </p:nvPr>
        </p:nvGraphicFramePr>
        <p:xfrm>
          <a:off x="2743200" y="1981200"/>
          <a:ext cx="6096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927221"/>
              </p:ext>
            </p:extLst>
          </p:nvPr>
        </p:nvGraphicFramePr>
        <p:xfrm>
          <a:off x="2740270" y="2133600"/>
          <a:ext cx="6254259" cy="336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547562"/>
              </p:ext>
            </p:extLst>
          </p:nvPr>
        </p:nvGraphicFramePr>
        <p:xfrm>
          <a:off x="2743200" y="2209800"/>
          <a:ext cx="6093038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2667000"/>
            <a:ext cx="5737468" cy="284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841" y="2362200"/>
            <a:ext cx="604941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623" y="2438400"/>
            <a:ext cx="6299165" cy="287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528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828" y="2590800"/>
            <a:ext cx="6187366" cy="305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455" y="2514600"/>
            <a:ext cx="6138999" cy="384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778" y="2514600"/>
            <a:ext cx="6298876" cy="328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8436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110" y="2362200"/>
            <a:ext cx="6350192" cy="372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3091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790537"/>
              </p:ext>
            </p:extLst>
          </p:nvPr>
        </p:nvGraphicFramePr>
        <p:xfrm>
          <a:off x="2667000" y="2133600"/>
          <a:ext cx="61722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595669"/>
              </p:ext>
            </p:extLst>
          </p:nvPr>
        </p:nvGraphicFramePr>
        <p:xfrm>
          <a:off x="2743200" y="2209800"/>
          <a:ext cx="6096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50061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9043100"/>
              </p:ext>
            </p:extLst>
          </p:nvPr>
        </p:nvGraphicFramePr>
        <p:xfrm>
          <a:off x="2209800" y="1752600"/>
          <a:ext cx="6821261" cy="398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8969267"/>
              </p:ext>
            </p:extLst>
          </p:nvPr>
        </p:nvGraphicFramePr>
        <p:xfrm>
          <a:off x="2971618" y="1676400"/>
          <a:ext cx="5943781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945788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279847"/>
              </p:ext>
            </p:extLst>
          </p:nvPr>
        </p:nvGraphicFramePr>
        <p:xfrm>
          <a:off x="2785592" y="2438400"/>
          <a:ext cx="5993787" cy="3251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45800"/>
              </p:ext>
            </p:extLst>
          </p:nvPr>
        </p:nvGraphicFramePr>
        <p:xfrm>
          <a:off x="2971800" y="1905000"/>
          <a:ext cx="5791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35247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631835"/>
              </p:ext>
            </p:extLst>
          </p:nvPr>
        </p:nvGraphicFramePr>
        <p:xfrm>
          <a:off x="2773296" y="1981200"/>
          <a:ext cx="6135820" cy="4132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135029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693922"/>
              </p:ext>
            </p:extLst>
          </p:nvPr>
        </p:nvGraphicFramePr>
        <p:xfrm>
          <a:off x="2831210" y="2057400"/>
          <a:ext cx="601999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512681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344700"/>
              </p:ext>
            </p:extLst>
          </p:nvPr>
        </p:nvGraphicFramePr>
        <p:xfrm>
          <a:off x="2971800" y="19812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174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845062"/>
              </p:ext>
            </p:extLst>
          </p:nvPr>
        </p:nvGraphicFramePr>
        <p:xfrm>
          <a:off x="2743912" y="2057400"/>
          <a:ext cx="6019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1729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7244429"/>
              </p:ext>
            </p:extLst>
          </p:nvPr>
        </p:nvGraphicFramePr>
        <p:xfrm>
          <a:off x="2777383" y="2286000"/>
          <a:ext cx="6172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1081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2631932"/>
              </p:ext>
            </p:extLst>
          </p:nvPr>
        </p:nvGraphicFramePr>
        <p:xfrm>
          <a:off x="2971800" y="2057400"/>
          <a:ext cx="5942135" cy="3660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3070558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462275"/>
              </p:ext>
            </p:extLst>
          </p:nvPr>
        </p:nvGraphicFramePr>
        <p:xfrm>
          <a:off x="2892974" y="2057400"/>
          <a:ext cx="6022425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793590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976554"/>
              </p:ext>
            </p:extLst>
          </p:nvPr>
        </p:nvGraphicFramePr>
        <p:xfrm>
          <a:off x="2862263" y="1939895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364566"/>
              </p:ext>
            </p:extLst>
          </p:nvPr>
        </p:nvGraphicFramePr>
        <p:xfrm>
          <a:off x="2773822" y="2133600"/>
          <a:ext cx="6096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1411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635" y="2438400"/>
            <a:ext cx="6324965" cy="328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338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January 2017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97601"/>
              </p:ext>
            </p:extLst>
          </p:nvPr>
        </p:nvGraphicFramePr>
        <p:xfrm>
          <a:off x="2821781" y="19812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028824"/>
              </p:ext>
            </p:extLst>
          </p:nvPr>
        </p:nvGraphicFramePr>
        <p:xfrm>
          <a:off x="3124200" y="23622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318953"/>
              </p:ext>
            </p:extLst>
          </p:nvPr>
        </p:nvGraphicFramePr>
        <p:xfrm>
          <a:off x="3124200" y="22098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494459"/>
              </p:ext>
            </p:extLst>
          </p:nvPr>
        </p:nvGraphicFramePr>
        <p:xfrm>
          <a:off x="2743200" y="2209800"/>
          <a:ext cx="6145213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1099"/>
              </p:ext>
            </p:extLst>
          </p:nvPr>
        </p:nvGraphicFramePr>
        <p:xfrm>
          <a:off x="2819400" y="2057400"/>
          <a:ext cx="6051847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62752</TotalTime>
  <Words>841</Words>
  <Application>Microsoft Office PowerPoint</Application>
  <PresentationFormat>On-screen Show (4:3)</PresentationFormat>
  <Paragraphs>235</Paragraphs>
  <Slides>53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January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January 2017</vt:lpstr>
      <vt:lpstr>PowerPoint Presentation</vt:lpstr>
      <vt:lpstr>USCAUXILIARYSERVICESIT Website Reports January 2017 </vt:lpstr>
      <vt:lpstr>USCAUXILIARYSERVICESIT Website Reports January 2017 </vt:lpstr>
      <vt:lpstr>USCAUXILIARYSERVICESIT Website Reports January 2017 </vt:lpstr>
      <vt:lpstr>USCAUXILIARYSERVICESIT Website Reports January 2017  </vt:lpstr>
      <vt:lpstr>USCAUXILIARYSERVICESIT Website Reports January 2017 </vt:lpstr>
      <vt:lpstr>USCAUXILIARYSERVICESIT Website Reports January 2017 </vt:lpstr>
      <vt:lpstr>USCAUXILIARYSERVICESIT Email Campaign Reports January 2017 </vt:lpstr>
      <vt:lpstr>USCAUXILIARYSERVICESIT Email Campaign Reports January 2017  </vt:lpstr>
      <vt:lpstr>USCAUXILIARYSERVICESIT Email Campaign Reports January 2017 </vt:lpstr>
      <vt:lpstr>USCAUXILIARYSERVICESIT Email Campaign Reports January 2017 </vt:lpstr>
      <vt:lpstr>USCAUXILIARYSERVICESIT Email Campaign Reports January 2017 </vt:lpstr>
      <vt:lpstr>USCAUXILIARYSERVICESIT Email Campaign Reports January 2017 </vt:lpstr>
      <vt:lpstr>USCAUXILIARYSERVICESIT Email Campaign Reports January 2017 </vt:lpstr>
      <vt:lpstr>USCAUXILIARYSERVICESIT Email Campaign Reports January 2017 </vt:lpstr>
      <vt:lpstr>PowerPoint Presentation</vt:lpstr>
      <vt:lpstr>PowerPoint Presentation</vt:lpstr>
      <vt:lpstr>PowerPoint Presentation</vt:lpstr>
      <vt:lpstr>USCAUXILIARYSERVICESIT Email Campaign Reports January 2017 </vt:lpstr>
      <vt:lpstr>USCAUXILIARYSERVICESIT Email Campaign Reports January 2017 </vt:lpstr>
      <vt:lpstr>PowerPoint Presentation</vt:lpstr>
      <vt:lpstr>PowerPoint Presentation</vt:lpstr>
      <vt:lpstr>USCAUXILIARYSERVICESIT Email Campaign Reports January 2017 </vt:lpstr>
      <vt:lpstr>PowerPoint Presentation</vt:lpstr>
      <vt:lpstr>PowerPoint Presentation</vt:lpstr>
      <vt:lpstr>USCAUXILIARYSERVICESIT Email Campaign Reports January 2017 </vt:lpstr>
      <vt:lpstr>PowerPoint Presentation</vt:lpstr>
      <vt:lpstr>PowerPoint Presentation</vt:lpstr>
      <vt:lpstr>PowerPoint Presentation</vt:lpstr>
      <vt:lpstr>USCAUXILIARYSERVICESIT Email Campaign Reports January 2017 </vt:lpstr>
      <vt:lpstr>USCAUXILIARYSERVICESIT Email Campaign Reports January 2017 </vt:lpstr>
      <vt:lpstr>USCAUXILIARYSERVICESIT Email Campaign Reports January 2017 </vt:lpstr>
      <vt:lpstr>PowerPoint Presentation</vt:lpstr>
      <vt:lpstr>PowerPoint Presentation</vt:lpstr>
      <vt:lpstr>USCAUXILIARYSERVICESIT Email Campaign Reports January 2017 </vt:lpstr>
      <vt:lpstr>USCAUXILIARYSERVICESIT Email Campaign Reports January 2017 </vt:lpstr>
      <vt:lpstr>USCAUXILIARYSERVICESIT Customer Satisfaction Report January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Kelsey Rice</cp:lastModifiedBy>
  <cp:revision>1669</cp:revision>
  <dcterms:created xsi:type="dcterms:W3CDTF">2005-12-19T17:55:46Z</dcterms:created>
  <dcterms:modified xsi:type="dcterms:W3CDTF">2017-02-02T22:20:07Z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